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notesMasterIdLst>
    <p:notesMasterId r:id="rId82"/>
  </p:notesMasterIdLst>
  <p:sldIdLst>
    <p:sldId id="256" r:id="rId2"/>
    <p:sldId id="341" r:id="rId3"/>
    <p:sldId id="342" r:id="rId4"/>
    <p:sldId id="343" r:id="rId5"/>
    <p:sldId id="261" r:id="rId6"/>
    <p:sldId id="278" r:id="rId7"/>
    <p:sldId id="363" r:id="rId8"/>
    <p:sldId id="268" r:id="rId9"/>
    <p:sldId id="269" r:id="rId10"/>
    <p:sldId id="270" r:id="rId11"/>
    <p:sldId id="271" r:id="rId12"/>
    <p:sldId id="274" r:id="rId13"/>
    <p:sldId id="276" r:id="rId14"/>
    <p:sldId id="360" r:id="rId15"/>
    <p:sldId id="361" r:id="rId16"/>
    <p:sldId id="280" r:id="rId17"/>
    <p:sldId id="362" r:id="rId18"/>
    <p:sldId id="336" r:id="rId19"/>
    <p:sldId id="283" r:id="rId20"/>
    <p:sldId id="284" r:id="rId21"/>
    <p:sldId id="285" r:id="rId22"/>
    <p:sldId id="286" r:id="rId23"/>
    <p:sldId id="289" r:id="rId24"/>
    <p:sldId id="291" r:id="rId25"/>
    <p:sldId id="292" r:id="rId26"/>
    <p:sldId id="301" r:id="rId27"/>
    <p:sldId id="300" r:id="rId28"/>
    <p:sldId id="294" r:id="rId29"/>
    <p:sldId id="295" r:id="rId30"/>
    <p:sldId id="369" r:id="rId31"/>
    <p:sldId id="364" r:id="rId32"/>
    <p:sldId id="337" r:id="rId33"/>
    <p:sldId id="297" r:id="rId34"/>
    <p:sldId id="299" r:id="rId35"/>
    <p:sldId id="302" r:id="rId36"/>
    <p:sldId id="303" r:id="rId37"/>
    <p:sldId id="304" r:id="rId38"/>
    <p:sldId id="365" r:id="rId39"/>
    <p:sldId id="338" r:id="rId40"/>
    <p:sldId id="307" r:id="rId41"/>
    <p:sldId id="308" r:id="rId42"/>
    <p:sldId id="366" r:id="rId43"/>
    <p:sldId id="348" r:id="rId44"/>
    <p:sldId id="349" r:id="rId45"/>
    <p:sldId id="309" r:id="rId46"/>
    <p:sldId id="310" r:id="rId47"/>
    <p:sldId id="312" r:id="rId48"/>
    <p:sldId id="314" r:id="rId49"/>
    <p:sldId id="277" r:id="rId50"/>
    <p:sldId id="316" r:id="rId51"/>
    <p:sldId id="317" r:id="rId52"/>
    <p:sldId id="318" r:id="rId53"/>
    <p:sldId id="368" r:id="rId54"/>
    <p:sldId id="367" r:id="rId55"/>
    <p:sldId id="319" r:id="rId56"/>
    <p:sldId id="320" r:id="rId57"/>
    <p:sldId id="322" r:id="rId58"/>
    <p:sldId id="323" r:id="rId59"/>
    <p:sldId id="352" r:id="rId60"/>
    <p:sldId id="358" r:id="rId61"/>
    <p:sldId id="359" r:id="rId62"/>
    <p:sldId id="353" r:id="rId63"/>
    <p:sldId id="324" r:id="rId64"/>
    <p:sldId id="351" r:id="rId65"/>
    <p:sldId id="325" r:id="rId66"/>
    <p:sldId id="326" r:id="rId67"/>
    <p:sldId id="327" r:id="rId68"/>
    <p:sldId id="354" r:id="rId69"/>
    <p:sldId id="355" r:id="rId70"/>
    <p:sldId id="356" r:id="rId71"/>
    <p:sldId id="339" r:id="rId72"/>
    <p:sldId id="329" r:id="rId73"/>
    <p:sldId id="330" r:id="rId74"/>
    <p:sldId id="331" r:id="rId75"/>
    <p:sldId id="357" r:id="rId76"/>
    <p:sldId id="370" r:id="rId77"/>
    <p:sldId id="332" r:id="rId78"/>
    <p:sldId id="333" r:id="rId79"/>
    <p:sldId id="334" r:id="rId80"/>
    <p:sldId id="335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F0696D4-356C-49A2-95C8-3E27602C23B2}">
          <p14:sldIdLst>
            <p14:sldId id="256"/>
            <p14:sldId id="341"/>
            <p14:sldId id="342"/>
            <p14:sldId id="343"/>
            <p14:sldId id="261"/>
            <p14:sldId id="278"/>
            <p14:sldId id="363"/>
            <p14:sldId id="268"/>
            <p14:sldId id="269"/>
            <p14:sldId id="270"/>
            <p14:sldId id="271"/>
            <p14:sldId id="274"/>
            <p14:sldId id="276"/>
            <p14:sldId id="360"/>
            <p14:sldId id="361"/>
            <p14:sldId id="280"/>
            <p14:sldId id="362"/>
            <p14:sldId id="336"/>
            <p14:sldId id="283"/>
            <p14:sldId id="284"/>
            <p14:sldId id="285"/>
            <p14:sldId id="286"/>
            <p14:sldId id="289"/>
            <p14:sldId id="291"/>
            <p14:sldId id="292"/>
            <p14:sldId id="301"/>
            <p14:sldId id="300"/>
            <p14:sldId id="294"/>
            <p14:sldId id="295"/>
            <p14:sldId id="369"/>
            <p14:sldId id="364"/>
            <p14:sldId id="337"/>
            <p14:sldId id="297"/>
            <p14:sldId id="299"/>
            <p14:sldId id="302"/>
            <p14:sldId id="303"/>
            <p14:sldId id="304"/>
            <p14:sldId id="365"/>
            <p14:sldId id="338"/>
            <p14:sldId id="307"/>
            <p14:sldId id="308"/>
            <p14:sldId id="366"/>
            <p14:sldId id="348"/>
            <p14:sldId id="349"/>
            <p14:sldId id="309"/>
            <p14:sldId id="310"/>
            <p14:sldId id="312"/>
            <p14:sldId id="314"/>
            <p14:sldId id="277"/>
            <p14:sldId id="316"/>
            <p14:sldId id="317"/>
            <p14:sldId id="318"/>
            <p14:sldId id="368"/>
            <p14:sldId id="367"/>
            <p14:sldId id="319"/>
            <p14:sldId id="320"/>
            <p14:sldId id="322"/>
            <p14:sldId id="323"/>
            <p14:sldId id="352"/>
            <p14:sldId id="358"/>
            <p14:sldId id="359"/>
            <p14:sldId id="353"/>
            <p14:sldId id="324"/>
            <p14:sldId id="351"/>
            <p14:sldId id="325"/>
            <p14:sldId id="326"/>
            <p14:sldId id="327"/>
            <p14:sldId id="354"/>
            <p14:sldId id="355"/>
            <p14:sldId id="356"/>
            <p14:sldId id="339"/>
            <p14:sldId id="329"/>
            <p14:sldId id="330"/>
            <p14:sldId id="331"/>
            <p14:sldId id="357"/>
            <p14:sldId id="370"/>
            <p14:sldId id="332"/>
            <p14:sldId id="333"/>
            <p14:sldId id="334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0441" autoAdjust="0"/>
  </p:normalViewPr>
  <p:slideViewPr>
    <p:cSldViewPr snapToGrid="0">
      <p:cViewPr varScale="1">
        <p:scale>
          <a:sx n="69" d="100"/>
          <a:sy n="69" d="100"/>
        </p:scale>
        <p:origin x="37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4722"/>
    </p:cViewPr>
  </p:sorterViewPr>
  <p:notesViewPr>
    <p:cSldViewPr snapToGrid="0">
      <p:cViewPr varScale="1">
        <p:scale>
          <a:sx n="64" d="100"/>
          <a:sy n="64" d="100"/>
        </p:scale>
        <p:origin x="-309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164AF-C800-4D6C-A6F7-DBDCE4895162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0282F-42EF-44A8-971D-F92559F48C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</a:t>
            </a:r>
            <a:r>
              <a:rPr lang="ru-RU" baseline="0" dirty="0" smtClean="0"/>
              <a:t>случайно, этот слайд оказался первым в моей презентации. Взяла я его из презентации В. Ф. </a:t>
            </a:r>
            <a:r>
              <a:rPr lang="ru-RU" baseline="0" dirty="0" err="1" smtClean="0"/>
              <a:t>Арженцова</a:t>
            </a:r>
            <a:r>
              <a:rPr lang="ru-RU" baseline="0" dirty="0" smtClean="0"/>
              <a:t> (Внедрение принципов бережливого производства в первичное звено здравоохранения) от 13.12.2017 года, которая размещена на сайте МЗ РФ. И из всех инструментов бережливого производства на первом месте стоит именно 5С. И сегодня я попробую показать вам, насколько важным является этот инструмент.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01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53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683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DD1AE3-487E-488D-85A3-E07176C74B68}" type="slidenum">
              <a:rPr lang="ru-RU"/>
              <a:pPr/>
              <a:t>59</a:t>
            </a:fld>
            <a:endParaRPr 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461E4E5B-0B5F-4F32-A8A3-F1DF9C4441FE}" type="slidenum">
              <a:rPr lang="ru-RU" altLang="ru-RU">
                <a:latin typeface="Times New Roman" panose="02020603050405020304" pitchFamily="18" charset="0"/>
              </a:rPr>
              <a:pPr eaLnBrk="1" hangingPunct="1"/>
              <a:t>60</a:t>
            </a:fld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51741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2863FC-7E9C-42D7-A60F-E1B77C638E00}" type="slidenum">
              <a:rPr lang="ru-RU"/>
              <a:pPr/>
              <a:t>62</a:t>
            </a:fld>
            <a:endParaRPr 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38506F1-0A3D-4731-95DD-B1C59AFDC4B2}" type="slidenum">
              <a:rPr lang="ru-RU"/>
              <a:pPr/>
              <a:t>64</a:t>
            </a:fld>
            <a:endParaRPr lang="ru-RU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2C94F1-6B65-4A9C-AFDE-6D56A82A7A05}" type="slidenum">
              <a:rPr lang="ru-RU"/>
              <a:pPr/>
              <a:t>68</a:t>
            </a:fld>
            <a:endParaRPr lang="ru-RU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26BDFC-36CB-48EB-AE0D-A8EAFBDC5EEC}" type="slidenum">
              <a:rPr lang="ru-RU"/>
              <a:pPr/>
              <a:t>69</a:t>
            </a:fld>
            <a:endParaRPr lang="ru-RU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74A7DD6-5413-43C5-A820-A9A69A0AA5E3}" type="slidenum">
              <a:rPr lang="ru-RU"/>
              <a:pPr/>
              <a:t>70</a:t>
            </a:fld>
            <a:endParaRPr lang="ru-RU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5 С (система организации</a:t>
            </a:r>
            <a:r>
              <a:rPr lang="ru-RU" baseline="0" dirty="0" smtClean="0"/>
              <a:t> рабочего места) – это один из кирпичиков фундамента, на котором строится успешность кайдзен-деятельности. Это философия японских компаний.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соблюдения стандартов необходима</a:t>
            </a:r>
            <a:r>
              <a:rPr lang="ru-RU" baseline="0" dirty="0" smtClean="0"/>
              <a:t> дисциплина.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Дисциплина формируется за счет выработки у персонала правильных привычек и закрепленных навыков по упорядочению и поддержанию рабочего места в оптимальном состоянии.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внутреннего принятия правил организации рабочего места, принятых в компании, дисциплина разрушится и превратится в «штурмовщину», когда рабочие места приводятся в порядок только при проведении проверок, а после проверок быстро захламляются. Важно, чтобы каждый сотрудник дал себе установку содержать свое рабочее место в порядке и осознал, что если он будет соблюдать стандарт упорядочения рабочего места, то ему будет удобнее, проще и безопаснее работать.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3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 только в Японии ценят порядок.</a:t>
            </a:r>
            <a:r>
              <a:rPr lang="ru-RU" baseline="0" dirty="0" smtClean="0"/>
              <a:t> О порядке говорили великие философы (Гёте, Декарт) и простой народ.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Беспорядок</a:t>
            </a:r>
            <a:r>
              <a:rPr lang="ru-RU" baseline="0" dirty="0" smtClean="0"/>
              <a:t> ведёт к потерям, а один из самых главных принципов бережливых технологий – это снижение потерь.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73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Система 5 С подразумевает организацию рабочего места и использование визуальных подсказок</a:t>
            </a:r>
            <a:r>
              <a:rPr lang="ru-RU" baseline="0" dirty="0" smtClean="0"/>
              <a:t> для достижения лучших результатов деятельности.</a:t>
            </a:r>
          </a:p>
          <a:p>
            <a:r>
              <a:rPr lang="ru-RU" baseline="0" dirty="0" smtClean="0"/>
              <a:t>Система включает в себя 5 компонентов (5 С), 5 шагов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Система 5 С подразумевает организацию рабочего места и использование визуальных подсказок</a:t>
            </a:r>
            <a:r>
              <a:rPr lang="ru-RU" baseline="0" dirty="0" smtClean="0"/>
              <a:t> для достижения лучших результатов деятельности.</a:t>
            </a:r>
          </a:p>
          <a:p>
            <a:r>
              <a:rPr lang="ru-RU" baseline="0" dirty="0" smtClean="0"/>
              <a:t>Система включает в себя 5 компонентов (5 С), 5 шагов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631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Основная задача на этом шаге - научиться отделять нужные предметы от ненужных предметов. Для этого важно детально понимать суть производимых операций/процессов на рабочем месте, где внедряется инструмент.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использовать систему ярлыков (красный – не нужно вообще, желтый – не нужно срочно (хранятся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централизованно или обособленно от рабочего места), зелёный (нужно постоянно).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19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Здесь потребуется честность вовлеченных сотрудников,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т.к. на рабочих местах обычно находится много неиспользуемых предметов, удаление которых необходимо, с которыми жалко расставаться.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06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282F-42EF-44A8-971D-F92559F48C4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1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2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01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61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26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8547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57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99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3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1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37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5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4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2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7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2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5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0308" y="2033390"/>
            <a:ext cx="8810403" cy="164630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Тема: 5С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или организация рабочего пространства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8431" y="4056185"/>
            <a:ext cx="6928338" cy="1527367"/>
          </a:xfrm>
        </p:spPr>
        <p:txBody>
          <a:bodyPr>
            <a:normAutofit/>
          </a:bodyPr>
          <a:lstStyle/>
          <a:p>
            <a:r>
              <a:rPr lang="ru-RU" dirty="0"/>
              <a:t>Лектор: </a:t>
            </a:r>
            <a:r>
              <a:rPr lang="ru-RU" dirty="0" smtClean="0"/>
              <a:t>Голубятникова Евгения Владимировна, врач-педиатр</a:t>
            </a:r>
            <a:endParaRPr lang="ru-RU" dirty="0"/>
          </a:p>
          <a:p>
            <a:endParaRPr lang="ru-RU" dirty="0" smtClean="0"/>
          </a:p>
          <a:p>
            <a:pPr algn="ctr"/>
            <a:r>
              <a:rPr lang="ru-RU" dirty="0" smtClean="0"/>
              <a:t>2018 </a:t>
            </a:r>
            <a:r>
              <a:rPr lang="ru-RU" dirty="0" smtClean="0"/>
              <a:t>год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0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91F76-2FB5-4774-A2AA-DD1977D1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900" y="433932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1. Сортировка </a:t>
            </a:r>
            <a:r>
              <a:rPr lang="ru-RU" sz="2400" dirty="0"/>
              <a:t>(удалить ненужное)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1D4DF25-A8C7-49A1-AEF0-35A01D28FB8A}"/>
              </a:ext>
            </a:extLst>
          </p:cNvPr>
          <p:cNvSpPr txBox="1">
            <a:spLocks/>
          </p:cNvSpPr>
          <p:nvPr/>
        </p:nvSpPr>
        <p:spPr bwMode="auto">
          <a:xfrm>
            <a:off x="2929911" y="1353208"/>
            <a:ext cx="6524359" cy="4796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48009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896017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4402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792034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kern="0" dirty="0">
                <a:solidFill>
                  <a:schemeClr val="tx1"/>
                </a:solidFill>
              </a:rPr>
              <a:t>Не нужными </a:t>
            </a:r>
            <a:r>
              <a:rPr lang="ru-RU" kern="0" dirty="0" smtClean="0">
                <a:solidFill>
                  <a:schemeClr val="tx1"/>
                </a:solidFill>
              </a:rPr>
              <a:t>признаются:</a:t>
            </a:r>
            <a:endParaRPr lang="ru-RU" kern="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CFA22B-C648-4B90-94A3-BFFB956B9A13}"/>
              </a:ext>
            </a:extLst>
          </p:cNvPr>
          <p:cNvSpPr/>
          <p:nvPr/>
        </p:nvSpPr>
        <p:spPr>
          <a:xfrm>
            <a:off x="744872" y="2096764"/>
            <a:ext cx="8709398" cy="3353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hangingPunct="0">
              <a:lnSpc>
                <a:spcPct val="115000"/>
              </a:lnSpc>
              <a:spcAft>
                <a:spcPts val="140"/>
              </a:spcAft>
              <a:buFont typeface="Arial" panose="020B0604020202020204" pitchFamily="34" charset="0"/>
              <a:buChar char="•"/>
              <a:tabLst>
                <a:tab pos="-48895" algn="l"/>
                <a:tab pos="41275" algn="l"/>
                <a:tab pos="221615" algn="l"/>
              </a:tabLst>
            </a:pPr>
            <a:r>
              <a:rPr lang="ru-RU" sz="18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сломанные, поврежденные предметы, которые нельзя отремонтировать;</a:t>
            </a:r>
          </a:p>
          <a:p>
            <a:pPr marL="342900" lvl="0" indent="-342900" algn="just" hangingPunct="0">
              <a:lnSpc>
                <a:spcPct val="115000"/>
              </a:lnSpc>
              <a:spcAft>
                <a:spcPts val="140"/>
              </a:spcAft>
              <a:buFont typeface="Arial" panose="020B0604020202020204" pitchFamily="34" charset="0"/>
              <a:buChar char="•"/>
              <a:tabLst>
                <a:tab pos="-48895" algn="l"/>
                <a:tab pos="41275" algn="l"/>
                <a:tab pos="221615" algn="l"/>
              </a:tabLst>
            </a:pPr>
            <a:r>
              <a:rPr lang="ru-RU" sz="18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 с истекшим сроком пользования;</a:t>
            </a:r>
          </a:p>
          <a:p>
            <a:pPr marL="342900" lvl="0" indent="-342900" algn="just" hangingPunct="0">
              <a:lnSpc>
                <a:spcPct val="115000"/>
              </a:lnSpc>
              <a:spcAft>
                <a:spcPts val="140"/>
              </a:spcAft>
              <a:buFont typeface="Arial" panose="020B0604020202020204" pitchFamily="34" charset="0"/>
              <a:buChar char="•"/>
              <a:tabLst>
                <a:tab pos="-48895" algn="l"/>
                <a:tab pos="41275" algn="l"/>
                <a:tab pos="221615" algn="l"/>
              </a:tabLst>
            </a:pPr>
            <a:r>
              <a:rPr lang="ru-RU" sz="18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предметы, требующие ремонта;</a:t>
            </a:r>
          </a:p>
          <a:p>
            <a:pPr marL="342900" lvl="0" indent="-342900" algn="just" hangingPunct="0">
              <a:lnSpc>
                <a:spcPct val="115000"/>
              </a:lnSpc>
              <a:spcAft>
                <a:spcPts val="140"/>
              </a:spcAft>
              <a:buFont typeface="Arial" panose="020B0604020202020204" pitchFamily="34" charset="0"/>
              <a:buChar char="•"/>
              <a:tabLst>
                <a:tab pos="-48895" algn="l"/>
                <a:tab pos="41275" algn="l"/>
                <a:tab pos="221615" algn="l"/>
              </a:tabLst>
            </a:pPr>
            <a:r>
              <a:rPr lang="ru-RU" sz="18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посторонние предметы: тара, личные вещи, мусор;</a:t>
            </a:r>
          </a:p>
          <a:p>
            <a:pPr marL="342900" lvl="0" indent="-342900" algn="just" hangingPunct="0">
              <a:lnSpc>
                <a:spcPct val="115000"/>
              </a:lnSpc>
              <a:spcAft>
                <a:spcPts val="140"/>
              </a:spcAft>
              <a:buFont typeface="Arial" panose="020B0604020202020204" pitchFamily="34" charset="0"/>
              <a:buChar char="•"/>
              <a:tabLst>
                <a:tab pos="-48895" algn="l"/>
                <a:tab pos="41275" algn="l"/>
                <a:tab pos="221615" algn="l"/>
              </a:tabLst>
            </a:pPr>
            <a:r>
              <a:rPr lang="ru-RU" sz="18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предметы, цели использования которых в ближайшее время неизвестны;</a:t>
            </a:r>
          </a:p>
          <a:p>
            <a:pPr marL="342900" lvl="0" indent="-342900" algn="just" hangingPunct="0">
              <a:lnSpc>
                <a:spcPct val="115000"/>
              </a:lnSpc>
              <a:spcAft>
                <a:spcPts val="140"/>
              </a:spcAft>
              <a:buFont typeface="Arial" panose="020B0604020202020204" pitchFamily="34" charset="0"/>
              <a:buChar char="•"/>
              <a:tabLst>
                <a:tab pos="-48895" algn="l"/>
                <a:tab pos="41275" algn="l"/>
                <a:tab pos="221615" algn="l"/>
              </a:tabLst>
            </a:pPr>
            <a:r>
              <a:rPr lang="ru-RU" sz="18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неиспользуемое оборудование, материалы, бланки, несертифицированный инструмент, документация и т.д.;</a:t>
            </a:r>
          </a:p>
          <a:p>
            <a:pPr marL="342900" lvl="0" indent="-342900" algn="just" hangingPunct="0">
              <a:lnSpc>
                <a:spcPct val="115000"/>
              </a:lnSpc>
              <a:spcAft>
                <a:spcPts val="140"/>
              </a:spcAft>
              <a:buFont typeface="Arial" panose="020B0604020202020204" pitchFamily="34" charset="0"/>
              <a:buChar char="•"/>
              <a:tabLst>
                <a:tab pos="-48895" algn="l"/>
                <a:tab pos="41275" algn="l"/>
                <a:tab pos="221615" algn="l"/>
              </a:tabLst>
            </a:pPr>
            <a:r>
              <a:rPr lang="ru-RU" sz="18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 посторонних технологических процессов;</a:t>
            </a:r>
          </a:p>
          <a:p>
            <a:pPr marL="342900" lvl="0" indent="-342900" algn="just" hangingPunct="0">
              <a:lnSpc>
                <a:spcPct val="115000"/>
              </a:lnSpc>
              <a:spcAft>
                <a:spcPts val="140"/>
              </a:spcAft>
              <a:buFont typeface="Arial" panose="020B0604020202020204" pitchFamily="34" charset="0"/>
              <a:buChar char="•"/>
              <a:tabLst>
                <a:tab pos="-48895" algn="l"/>
                <a:tab pos="41275" algn="l"/>
                <a:tab pos="221615" algn="l"/>
              </a:tabLst>
            </a:pPr>
            <a:r>
              <a:rPr lang="ru-RU" sz="18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лишняя  мебель;</a:t>
            </a:r>
          </a:p>
          <a:p>
            <a:pPr marL="342900" lvl="0" indent="-342900" algn="just" hangingPunct="0">
              <a:lnSpc>
                <a:spcPct val="115000"/>
              </a:lnSpc>
              <a:spcAft>
                <a:spcPts val="140"/>
              </a:spcAft>
              <a:buFont typeface="Arial" panose="020B0604020202020204" pitchFamily="34" charset="0"/>
              <a:buChar char="•"/>
              <a:tabLst>
                <a:tab pos="-48895" algn="l"/>
              </a:tabLst>
            </a:pPr>
            <a:r>
              <a:rPr lang="ru-RU" sz="18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избыточное количество нужных предметов;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33754" y="984738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088923" y="984738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5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A0C6A-7203-438F-8742-A996B164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459" y="377569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1. Сортировка </a:t>
            </a:r>
            <a:r>
              <a:rPr lang="ru-RU" sz="2400" dirty="0"/>
              <a:t>(удалить ненужное)</a:t>
            </a:r>
          </a:p>
        </p:txBody>
      </p:sp>
      <p:pic>
        <p:nvPicPr>
          <p:cNvPr id="3" name="Рисунок 16" descr="IMG_3251.jpg">
            <a:extLst>
              <a:ext uri="{FF2B5EF4-FFF2-40B4-BE49-F238E27FC236}">
                <a16:creationId xmlns:a16="http://schemas.microsoft.com/office/drawing/2014/main" id="{9C166385-38D5-4567-B979-1A2D7CF0B1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5"/>
          <a:stretch>
            <a:fillRect/>
          </a:stretch>
        </p:blipFill>
        <p:spPr bwMode="auto">
          <a:xfrm>
            <a:off x="522514" y="1109427"/>
            <a:ext cx="8858250" cy="204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688B52-0DDE-4B3F-BEBF-F5DB847BB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54" y="3423138"/>
            <a:ext cx="8947009" cy="296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Канцелярские принадлежности разбросаны по всему столу, документы свалены  в кучу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pPr>
              <a:defRPr/>
            </a:pPr>
            <a:endParaRPr lang="ru-RU" altLang="ru-RU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800051" lvl="1" indent="-342900">
              <a:buFont typeface="Wingdings" panose="05000000000000000000" pitchFamily="2" charset="2"/>
              <a:buChar char="Ø"/>
              <a:defRPr/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Это не позволит быстро определить в какой папке находится необходимый нам документ. </a:t>
            </a:r>
          </a:p>
          <a:p>
            <a:pPr marL="800051" lvl="1" indent="-342900">
              <a:buFont typeface="Wingdings" panose="05000000000000000000" pitchFamily="2" charset="2"/>
              <a:buChar char="Ø"/>
              <a:defRPr/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Это приводит к ошибкам, к порче или утери важной информации. </a:t>
            </a:r>
          </a:p>
          <a:p>
            <a:pPr marL="800051" lvl="1" indent="-342900">
              <a:buFont typeface="Wingdings" panose="05000000000000000000" pitchFamily="2" charset="2"/>
              <a:buChar char="Ø"/>
              <a:defRPr/>
            </a:pPr>
            <a:r>
              <a:rPr lang="ru-RU" alt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Arial Unicode MS" pitchFamily="34" charset="-128"/>
                <a:cs typeface="Arial Unicode MS" pitchFamily="34" charset="-128"/>
              </a:rPr>
              <a:t>Это делает процессы более длительными, соответственно и более дорогими.</a:t>
            </a:r>
          </a:p>
          <a:p>
            <a:pPr>
              <a:defRPr/>
            </a:pPr>
            <a:endParaRPr lang="ru-RU" sz="2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33754" y="984738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088923" y="984738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3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9B80D-587D-4382-BF9D-B707E0D3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112" y="398585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1. Сортировка </a:t>
            </a:r>
            <a:r>
              <a:rPr lang="ru-RU" sz="2400" dirty="0"/>
              <a:t>(удалить ненужное)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E7EDB-985F-4A91-9459-00EA71F2739B}"/>
              </a:ext>
            </a:extLst>
          </p:cNvPr>
          <p:cNvSpPr txBox="1"/>
          <p:nvPr/>
        </p:nvSpPr>
        <p:spPr>
          <a:xfrm>
            <a:off x="334152" y="1218624"/>
            <a:ext cx="92688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Важно последовательно выложить и разобрать ВСЕ что находится на ВСЕХ полках, во всех ящиках без исключений.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Фразы ловушки «… ну здесь понятно что лежит», «… здесь то, что на каждый день».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Чтобы избежать ловушки «понятности» и «привычки» обязательно нужно включать в группу 5С владельцев рабочего места, руководителя и коллег, для которых это место не привычное, для которых не очевидно и не понятно почему это лежит здесь.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6106D4-F3C4-4158-9DAA-E2988CBC9E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395" y="3520760"/>
            <a:ext cx="3764329" cy="307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85C036-F276-4443-A2AA-732345993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61590" y="3327769"/>
            <a:ext cx="3074310" cy="346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433754" y="984738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088923" y="984738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77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F305A6-368B-4C3C-BC1E-168C1CA67EE3}"/>
              </a:ext>
            </a:extLst>
          </p:cNvPr>
          <p:cNvSpPr txBox="1"/>
          <p:nvPr/>
        </p:nvSpPr>
        <p:spPr>
          <a:xfrm>
            <a:off x="633974" y="1005322"/>
            <a:ext cx="8603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2-3 летний запас бланков в кабинете хранится по привычке. Уже есть возможность многие бланки формировать и распечатывать в электронной системе.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Большую часть бланков изъяли, запас остальных бланков ограничили.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E6E359-42A5-4F96-B8D2-9C9CE446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395" y="315501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1. Сортировка </a:t>
            </a:r>
            <a:r>
              <a:rPr lang="ru-RU" sz="2400" dirty="0"/>
              <a:t>(удалить ненужное)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AD0C2-17FB-4B59-B5EB-2DF7270B8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20" y="2246491"/>
            <a:ext cx="4580162" cy="1968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8F64D6-F29B-4E22-8818-00F9F1703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874" y="2246216"/>
            <a:ext cx="1853852" cy="1976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16748B-E797-4374-9FE3-712813E6C5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25" y="4355084"/>
            <a:ext cx="1483286" cy="22359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A2602A-F8E6-4CD9-90B1-79B4FE22E2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697" y="4381444"/>
            <a:ext cx="2220835" cy="2219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2D5609-4113-45EC-972E-857CF6D76A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232" y="4334162"/>
            <a:ext cx="1745572" cy="225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922E21-EF6D-44F0-B28F-CF5DD1ECD0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233" y="3919976"/>
            <a:ext cx="2352881" cy="264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8B0FC5DB-CA3C-47B2-96A9-976733D9DC53}"/>
              </a:ext>
            </a:extLst>
          </p:cNvPr>
          <p:cNvSpPr/>
          <p:nvPr/>
        </p:nvSpPr>
        <p:spPr>
          <a:xfrm>
            <a:off x="6381750" y="4150538"/>
            <a:ext cx="2420667" cy="2223636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48037" y="896941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103206" y="908665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6AD0C2-17FB-4B59-B5EB-2DF7270B8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47" y="2256535"/>
            <a:ext cx="4580162" cy="196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16748B-E797-4374-9FE3-712813E6C5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752" y="4365128"/>
            <a:ext cx="1483286" cy="223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9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E6E359-42A5-4F96-B8D2-9C9CE446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395" y="315501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1. Сортировка </a:t>
            </a:r>
            <a:r>
              <a:rPr lang="ru-RU" sz="2400" dirty="0"/>
              <a:t>(удалить ненужное)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48037" y="896941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103206" y="908665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43" y="1258374"/>
            <a:ext cx="5121566" cy="48779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3" y="1257181"/>
            <a:ext cx="3659392" cy="487918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42109" y="896941"/>
            <a:ext cx="7744691" cy="36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</a:t>
            </a:r>
            <a:r>
              <a:rPr lang="ru-RU" dirty="0" smtClean="0"/>
              <a:t>. Рыбинск «ГОРОДСКАЯ ДЕТСКАЯ БОЛЬНИЦА» 01.08.2018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8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E6E359-42A5-4F96-B8D2-9C9CE446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395" y="315501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1. Сортировка </a:t>
            </a:r>
            <a:r>
              <a:rPr lang="ru-RU" sz="2400" dirty="0"/>
              <a:t>(удалить ненужное)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48037" y="896941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103206" y="908665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942109" y="896941"/>
            <a:ext cx="7744691" cy="36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«Клиническая больница № 8» ДП № 2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0" y="1490105"/>
            <a:ext cx="6636327" cy="4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439EE4-4320-4680-B305-891175075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9"/>
          <a:stretch/>
        </p:blipFill>
        <p:spPr>
          <a:xfrm>
            <a:off x="681208" y="1535117"/>
            <a:ext cx="1613123" cy="464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11EDB5-61DB-45B8-8D28-6C63A389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97540" y="4730227"/>
            <a:ext cx="1624360" cy="192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B55542-0514-4036-9881-FF0487A0DEA9}"/>
              </a:ext>
            </a:extLst>
          </p:cNvPr>
          <p:cNvSpPr txBox="1"/>
          <p:nvPr/>
        </p:nvSpPr>
        <p:spPr>
          <a:xfrm>
            <a:off x="4998756" y="1400869"/>
            <a:ext cx="41414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«… как мы эту мебель уже не переставляли, все бесполезно…»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Без первого шага «Сортируй» бессмысленно переходить к шагу «Соблюдай порядок» и что-то переставлять. В таком случае вы просто перекладываете ненужные вещи с места на место. </a:t>
            </a:r>
          </a:p>
        </p:txBody>
      </p:sp>
      <p:pic>
        <p:nvPicPr>
          <p:cNvPr id="5" name="Picture 1" descr="I:\Ярославль\5с\фото 5с\IMG_20161223_130306.jpg">
            <a:extLst>
              <a:ext uri="{FF2B5EF4-FFF2-40B4-BE49-F238E27FC236}">
                <a16:creationId xmlns:a16="http://schemas.microsoft.com/office/drawing/2014/main" id="{BF2D5F33-4BF8-4E16-BF8C-F715CAB29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460" y="1535117"/>
            <a:ext cx="1739677" cy="461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78B97D-C6C3-49D8-B9E8-92C3920256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45216" y="4446440"/>
            <a:ext cx="1624362" cy="164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41EA2E-7EA3-45F9-BE55-4AB3D5E224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34879" y="4001717"/>
            <a:ext cx="1496164" cy="1758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685102-F8C5-4CCE-A3AF-D515DF3B8905}"/>
              </a:ext>
            </a:extLst>
          </p:cNvPr>
          <p:cNvSpPr txBox="1"/>
          <p:nvPr/>
        </p:nvSpPr>
        <p:spPr>
          <a:xfrm rot="20906019">
            <a:off x="665977" y="4632339"/>
            <a:ext cx="8489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Удаленная мебель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3B9E232-568D-4460-81A9-5F1F770D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538" y="431376"/>
            <a:ext cx="6524359" cy="942874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Шаг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1. Сортировка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(удалить ненужное)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65152" y="1164778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120321" y="1164778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8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3B9E232-568D-4460-81A9-5F1F770D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3443"/>
            <a:ext cx="6524359" cy="942874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Шаг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1. Сортировка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(удалить ненужное)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65152" y="1164778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120321" y="1164778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2" y="1676400"/>
            <a:ext cx="3460173" cy="46135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90" y="1676400"/>
            <a:ext cx="4216619" cy="46135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85984" y="1136317"/>
            <a:ext cx="4544291" cy="5116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Удалили лишний стол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9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6CB6F-64FD-4AC8-AE8A-BFF688C5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59224"/>
            <a:ext cx="8859868" cy="2897669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5С</a:t>
            </a:r>
            <a:br>
              <a:rPr lang="ru-RU" sz="5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Шаг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 – Соблюдение/создание порядка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762000" y="420858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8417169" y="420858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872836" y="4696691"/>
            <a:ext cx="8564241" cy="182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66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0B2563-A696-4FD8-93C7-E31F3BD1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903" y="1557338"/>
            <a:ext cx="5078413" cy="374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4" name="Picture 10" descr="5S05BIS">
            <a:extLst>
              <a:ext uri="{FF2B5EF4-FFF2-40B4-BE49-F238E27FC236}">
                <a16:creationId xmlns:a16="http://schemas.microsoft.com/office/drawing/2014/main" id="{FC6B86A8-3AE9-4C36-8F9F-BB5728B0B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993" y="2384497"/>
            <a:ext cx="128587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B2FBC2DB-A483-4DEB-AF08-7222897A0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75" y="1046658"/>
            <a:ext cx="54070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Цель: разместить мебель, предметы, документы, технику рационально относительно рабочего процесса</a:t>
            </a:r>
            <a:endParaRPr lang="ru-RU" alt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79C20C4D-5157-4C68-9266-1A7390C8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674" y="2441562"/>
            <a:ext cx="164306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C070407">
            <a:extLst>
              <a:ext uri="{FF2B5EF4-FFF2-40B4-BE49-F238E27FC236}">
                <a16:creationId xmlns:a16="http://schemas.microsoft.com/office/drawing/2014/main" id="{89DDF1F4-83CD-4D82-9A26-203534968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416" y="3811621"/>
            <a:ext cx="3389312" cy="2197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3" descr="IMGP3478">
            <a:extLst>
              <a:ext uri="{FF2B5EF4-FFF2-40B4-BE49-F238E27FC236}">
                <a16:creationId xmlns:a16="http://schemas.microsoft.com/office/drawing/2014/main" id="{EDD8F177-50F5-48E4-B10D-F7FE7E00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75" y="4151346"/>
            <a:ext cx="3857625" cy="185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5A586EF-5ADF-4DB0-B674-3D36808C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13" y="316172"/>
            <a:ext cx="7786836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61084" y="94903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016253" y="94903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652655" y="1440873"/>
            <a:ext cx="3962400" cy="18565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Девиз этапа: </a:t>
            </a:r>
          </a:p>
          <a:p>
            <a:pPr algn="ctr"/>
            <a:r>
              <a:rPr lang="ru-RU" sz="2400" dirty="0" smtClean="0"/>
              <a:t>«Место для каждой вещи и каждая вещь на своём месте»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5362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1619431" y="7764"/>
            <a:ext cx="285752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1907297" y="0"/>
            <a:ext cx="285752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7987" y="648532"/>
            <a:ext cx="1274184" cy="909614"/>
          </a:xfrm>
          <a:prstGeom prst="rect">
            <a:avLst/>
          </a:prstGeom>
        </p:spPr>
      </p:pic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1" y="145579"/>
            <a:ext cx="11512172" cy="633984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Инструменты бережливого производства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" y="1005692"/>
            <a:ext cx="11808884" cy="54476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</a:rPr>
              <a:t>5S</a:t>
            </a:r>
            <a:endParaRPr lang="en-US" sz="2000" b="1" dirty="0">
              <a:solidFill>
                <a:srgbClr val="FF0000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>
                <a:solidFill>
                  <a:srgbClr val="00B050"/>
                </a:solidFill>
                <a:latin typeface="Arial" pitchFamily="34" charset="0"/>
              </a:rPr>
              <a:t>TPM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en-US" sz="2000" b="1" dirty="0">
                <a:solidFill>
                  <a:srgbClr val="00B050"/>
                </a:solidFill>
                <a:latin typeface="Arial" pitchFamily="34" charset="0"/>
              </a:rPr>
              <a:t>SMED</a:t>
            </a:r>
            <a:endParaRPr lang="ru-RU" sz="2000" b="1" dirty="0">
              <a:solidFill>
                <a:srgbClr val="00B050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B050"/>
                </a:solidFill>
                <a:latin typeface="Arial" pitchFamily="34" charset="0"/>
              </a:rPr>
              <a:t>Кайзен</a:t>
            </a:r>
            <a:endParaRPr lang="en-US" sz="2000" b="1" dirty="0">
              <a:solidFill>
                <a:srgbClr val="00B050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B050"/>
                </a:solidFill>
                <a:latin typeface="Arial" pitchFamily="34" charset="0"/>
              </a:rPr>
              <a:t>Стандартизация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B050"/>
                </a:solidFill>
                <a:latin typeface="Arial" pitchFamily="34" charset="0"/>
              </a:rPr>
              <a:t>Визуализация </a:t>
            </a: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 err="1">
                <a:solidFill>
                  <a:srgbClr val="00B050"/>
                </a:solidFill>
                <a:latin typeface="Arial" pitchFamily="34" charset="0"/>
              </a:rPr>
              <a:t>Канбан</a:t>
            </a:r>
            <a:endParaRPr lang="ru-RU" sz="2000" b="1" dirty="0">
              <a:solidFill>
                <a:srgbClr val="00B050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B050"/>
                </a:solidFill>
                <a:latin typeface="Arial" pitchFamily="34" charset="0"/>
              </a:rPr>
              <a:t>Система </a:t>
            </a:r>
            <a:r>
              <a:rPr lang="ru-RU" sz="2000" b="1" dirty="0" err="1">
                <a:solidFill>
                  <a:srgbClr val="00B050"/>
                </a:solidFill>
                <a:latin typeface="Arial" pitchFamily="34" charset="0"/>
              </a:rPr>
              <a:t>Андон</a:t>
            </a:r>
            <a:endParaRPr lang="ru-RU" sz="2000" b="1" dirty="0">
              <a:solidFill>
                <a:srgbClr val="00B050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 err="1">
                <a:solidFill>
                  <a:srgbClr val="00B050"/>
                </a:solidFill>
                <a:latin typeface="Arial" pitchFamily="34" charset="0"/>
              </a:rPr>
              <a:t>Пока-йока</a:t>
            </a:r>
            <a:endParaRPr lang="ru-RU" sz="2000" b="1" dirty="0">
              <a:solidFill>
                <a:srgbClr val="00B050"/>
              </a:solidFill>
              <a:latin typeface="Arial" pitchFamily="34" charset="0"/>
            </a:endParaRPr>
          </a:p>
          <a:p>
            <a:pPr marL="914400" lvl="1" indent="-45720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1" dirty="0">
                <a:solidFill>
                  <a:srgbClr val="00B050"/>
                </a:solidFill>
                <a:latin typeface="Arial" pitchFamily="34" charset="0"/>
              </a:rPr>
              <a:t>Встроенное качество</a:t>
            </a:r>
          </a:p>
          <a:p>
            <a:pPr marL="914400" lvl="1" indent="-457200"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B050"/>
                </a:solidFill>
                <a:latin typeface="Arial" pitchFamily="34" charset="0"/>
              </a:rPr>
              <a:t>и т.д.</a:t>
            </a:r>
          </a:p>
          <a:p>
            <a:pPr marL="457200" indent="-457200">
              <a:buFontTx/>
              <a:buAutoNum type="arabicPeriod"/>
              <a:defRPr/>
            </a:pPr>
            <a:endParaRPr lang="ru-RU" b="1" i="1" dirty="0">
              <a:solidFill>
                <a:srgbClr val="00B050"/>
              </a:solidFill>
              <a:latin typeface="Arial" pitchFamily="34" charset="0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88318" y="3357564"/>
            <a:ext cx="24003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90951" y="5805489"/>
            <a:ext cx="4800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91252" y="2708275"/>
            <a:ext cx="2112433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44234" y="1484314"/>
            <a:ext cx="4222751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920567" y="1341439"/>
            <a:ext cx="34671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120" descr="wheels_AndonBoard2002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8591551" y="3429001"/>
            <a:ext cx="2681816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30"/>
          <p:cNvGrpSpPr>
            <a:grpSpLocks/>
          </p:cNvGrpSpPr>
          <p:nvPr/>
        </p:nvGrpSpPr>
        <p:grpSpPr bwMode="auto">
          <a:xfrm>
            <a:off x="5712885" y="4221163"/>
            <a:ext cx="2400300" cy="1217612"/>
            <a:chOff x="4283968" y="4221088"/>
            <a:chExt cx="1800200" cy="1217454"/>
          </a:xfrm>
        </p:grpSpPr>
        <p:pic>
          <p:nvPicPr>
            <p:cNvPr id="42" name="Рисунок 127" descr="кан.png"/>
            <p:cNvPicPr>
              <a:picLocks noChangeAspect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4283968" y="4396170"/>
              <a:ext cx="1800200" cy="1042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128"/>
            <p:cNvSpPr txBox="1">
              <a:spLocks noChangeArrowheads="1"/>
            </p:cNvSpPr>
            <p:nvPr/>
          </p:nvSpPr>
          <p:spPr bwMode="auto">
            <a:xfrm>
              <a:off x="4572000" y="4221088"/>
              <a:ext cx="1300495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900">
                  <a:solidFill>
                    <a:prstClr val="black"/>
                  </a:solidFill>
                </a:rPr>
                <a:t>Карточка - Канбан</a:t>
              </a:r>
            </a:p>
          </p:txBody>
        </p:sp>
      </p:grpSp>
      <p:sp>
        <p:nvSpPr>
          <p:cNvPr id="44" name="TextBox 131"/>
          <p:cNvSpPr txBox="1">
            <a:spLocks noChangeArrowheads="1"/>
          </p:cNvSpPr>
          <p:nvPr/>
        </p:nvSpPr>
        <p:spPr bwMode="auto">
          <a:xfrm>
            <a:off x="9552517" y="3429001"/>
            <a:ext cx="191981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ru-RU" sz="1400" b="1">
                <a:solidFill>
                  <a:prstClr val="white"/>
                </a:solidFill>
              </a:rPr>
              <a:t>Доска Андон</a:t>
            </a:r>
            <a:endParaRPr lang="ru-RU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8FCE5-E322-473C-A307-ADF8A0DA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004" y="327086"/>
            <a:ext cx="7786836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59AD99D-4562-4348-89DF-AA22725C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61" y="1269960"/>
            <a:ext cx="9450523" cy="81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ru-RU" sz="2600" dirty="0">
              <a:solidFill>
                <a:schemeClr val="accent1">
                  <a:lumMod val="75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E4911A8-A518-4A88-8124-09A3E9743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77036"/>
            <a:ext cx="8206667" cy="2769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Цель рационального размещения</a:t>
            </a:r>
          </a:p>
          <a:p>
            <a:pPr algn="ctr" eaLnBrk="0" hangingPunct="0">
              <a:defRPr/>
            </a:pPr>
            <a:endParaRPr lang="ru-RU" i="1" dirty="0">
              <a:solidFill>
                <a:schemeClr val="accent1">
                  <a:lumMod val="75000"/>
                </a:schemeClr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Любой документ и предмет может быть найден менее чем за </a:t>
            </a:r>
          </a:p>
          <a:p>
            <a:pPr algn="ctr" eaLnBrk="0" hangingPunct="0"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30 секунд*!</a:t>
            </a:r>
          </a:p>
          <a:p>
            <a:pPr algn="ctr" eaLnBrk="0" hangingPunct="0">
              <a:defRPr/>
            </a:pPr>
            <a:endParaRPr lang="ru-RU" i="1" dirty="0">
              <a:solidFill>
                <a:schemeClr val="accent1">
                  <a:lumMod val="75000"/>
                </a:schemeClr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*Не только владельцем документа, но и любым сотрудником подразделения.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206891" y="919427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862060" y="919427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45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3AE1A-071A-4D96-96CD-1C1D7A651407}"/>
              </a:ext>
            </a:extLst>
          </p:cNvPr>
          <p:cNvSpPr txBox="1">
            <a:spLocks/>
          </p:cNvSpPr>
          <p:nvPr/>
        </p:nvSpPr>
        <p:spPr bwMode="auto">
          <a:xfrm>
            <a:off x="1998975" y="1525315"/>
            <a:ext cx="6920564" cy="5799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48009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896017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4402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792034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kern="0" dirty="0">
                <a:solidFill>
                  <a:schemeClr val="tx1"/>
                </a:solidFill>
              </a:rPr>
              <a:t>Цели рационального </a:t>
            </a:r>
            <a:r>
              <a:rPr lang="ru-RU" sz="2400" kern="0" dirty="0" smtClean="0">
                <a:solidFill>
                  <a:schemeClr val="tx1"/>
                </a:solidFill>
              </a:rPr>
              <a:t>размещения:</a:t>
            </a:r>
            <a:endParaRPr lang="ru-RU" sz="2400" kern="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1E5A8F-7531-41C3-A2C6-9D49EABD6A28}"/>
              </a:ext>
            </a:extLst>
          </p:cNvPr>
          <p:cNvSpPr/>
          <p:nvPr/>
        </p:nvSpPr>
        <p:spPr>
          <a:xfrm>
            <a:off x="304800" y="2088775"/>
            <a:ext cx="886609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hangingPunct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547370" algn="l"/>
                <a:tab pos="-17988280" algn="l"/>
              </a:tabLst>
            </a:pPr>
            <a:r>
              <a:rPr lang="ru-RU" sz="24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осуществить рациональное размещение предметов в соответствии с требованиями безопасности, качества и производительности труда;</a:t>
            </a:r>
          </a:p>
          <a:p>
            <a:pPr marL="342900" lvl="0" indent="-342900" algn="just" hangingPunct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547370" algn="l"/>
                <a:tab pos="-17988280" algn="l"/>
              </a:tabLst>
            </a:pPr>
            <a:r>
              <a:rPr lang="ru-RU" sz="24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обеспечить надежный и безопасный доступ к предметам, на которых не должно быть пыли, грязи, ржавчины и которые не должны быть повреждены;</a:t>
            </a:r>
          </a:p>
          <a:p>
            <a:pPr marL="342900" lvl="0" indent="-342900" algn="just" hangingPunct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-547370" algn="l"/>
                <a:tab pos="-17988280" algn="l"/>
              </a:tabLst>
            </a:pPr>
            <a:r>
              <a:rPr lang="ru-RU" sz="2400" kern="15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исключить поиск вещей;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</a:rPr>
              <a:t>сделать так, чтобы брать и класть предметы на место было легко.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BA4904A-6FAE-4A0F-90DC-92D47F55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55" y="440696"/>
            <a:ext cx="7797821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44462" y="1075228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899631" y="1075228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8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D1779-93FD-4701-BD43-82EC2A94D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14" y="194460"/>
            <a:ext cx="7845452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9A6FB4-6826-489D-AB99-34D5F0C84280}"/>
              </a:ext>
            </a:extLst>
          </p:cNvPr>
          <p:cNvSpPr/>
          <p:nvPr/>
        </p:nvSpPr>
        <p:spPr>
          <a:xfrm>
            <a:off x="683463" y="1775137"/>
            <a:ext cx="895815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создание условий: то, что часто используется, легче всего достать;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место хранения должно быть точно установлено (иметь бирки, надписи).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использовать  кодирование формой и цветом.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каждая площадь предназначена для определенного предмета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разделение стерильных и не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</a:rPr>
              <a:t>стирильных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зон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каждый работник должен иметь возможность найти или положить на место нужные инструменты или документы в течение  30 секунд.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каждый работник обязан возвращать инструменты на место после их использования.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учет высоты хранения: предметы легче доставать, если они находятся на высоте от колена до плеча.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безопасное складирование: тяжелые вещи – внизу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размещение предметов должно быть безопасным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необходимо точно знать сколько запасов (штук) каждого вида нужно, как они содержатся.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должна быть возможность постоянной проверки состояния запасов на предмет достаточности. Указывать точное количество или обозначить максимум и минимум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соблюдение правила: получено первым – использован первым (FIFO).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определить места хранения материалов и комплектующих, применить цветовую маркировку и указатели.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BCF2FAA-B96C-4C72-80A7-AE2E26ACFAEC}"/>
              </a:ext>
            </a:extLst>
          </p:cNvPr>
          <p:cNvSpPr txBox="1">
            <a:spLocks/>
          </p:cNvSpPr>
          <p:nvPr/>
        </p:nvSpPr>
        <p:spPr bwMode="auto">
          <a:xfrm>
            <a:off x="2282052" y="998215"/>
            <a:ext cx="6920564" cy="5799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48009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896017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4402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792034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kern="0" dirty="0">
                <a:solidFill>
                  <a:schemeClr val="tx1"/>
                </a:solidFill>
              </a:rPr>
              <a:t>Правила рационального </a:t>
            </a:r>
            <a:r>
              <a:rPr lang="ru-RU" kern="0" dirty="0" smtClean="0">
                <a:solidFill>
                  <a:schemeClr val="tx1"/>
                </a:solidFill>
              </a:rPr>
              <a:t>размещения:</a:t>
            </a:r>
            <a:endParaRPr lang="ru-RU" kern="0" dirty="0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527539" y="823925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182708" y="823925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64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99FAC-969C-4A9C-AF0A-5E7E5C4E68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217" y="4876193"/>
            <a:ext cx="2798351" cy="13984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A25A19-9397-4A3B-A980-FD443259D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70" y="1154426"/>
            <a:ext cx="3476705" cy="17147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6D61A4-F72A-4DEB-9080-23711DDA22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11" y="3161343"/>
            <a:ext cx="2743200" cy="1398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FA4000-A0D5-4FE1-BAE2-908DB90A0C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654" y="4865596"/>
            <a:ext cx="2743200" cy="1392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E715AB-7CD0-47F5-9B07-C5ED1894846F}"/>
              </a:ext>
            </a:extLst>
          </p:cNvPr>
          <p:cNvSpPr txBox="1"/>
          <p:nvPr/>
        </p:nvSpPr>
        <p:spPr>
          <a:xfrm>
            <a:off x="3635696" y="1084183"/>
            <a:ext cx="26746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b="1" dirty="0"/>
              <a:t>Оптимальная планировка </a:t>
            </a:r>
          </a:p>
          <a:p>
            <a:pPr>
              <a:spcBef>
                <a:spcPts val="0"/>
              </a:spcBef>
            </a:pPr>
            <a:r>
              <a:rPr lang="ru-RU" sz="1400" b="1" dirty="0"/>
              <a:t>не получается с первого раза. </a:t>
            </a:r>
            <a:endParaRPr lang="ru-RU" sz="1400" dirty="0"/>
          </a:p>
          <a:p>
            <a:pPr>
              <a:spcBef>
                <a:spcPts val="0"/>
              </a:spcBef>
            </a:pPr>
            <a:r>
              <a:rPr lang="ru-RU" sz="1400" dirty="0"/>
              <a:t>Нужно попробовать несколько вариантов «вживую» или 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методом теней (вырезая тень 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предмета в полном масштабе).</a:t>
            </a:r>
          </a:p>
          <a:p>
            <a:pPr>
              <a:spcBef>
                <a:spcPts val="0"/>
              </a:spcBef>
            </a:pP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EBFB0-9D29-4892-B208-95FDCEBAE6A7}"/>
              </a:ext>
            </a:extLst>
          </p:cNvPr>
          <p:cNvSpPr txBox="1"/>
          <p:nvPr/>
        </p:nvSpPr>
        <p:spPr>
          <a:xfrm>
            <a:off x="6396626" y="1012504"/>
            <a:ext cx="24058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339933"/>
                </a:solidFill>
              </a:rPr>
              <a:t>СТАЛО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073C2-7B4A-48E4-A764-670A27F2A83C}"/>
              </a:ext>
            </a:extLst>
          </p:cNvPr>
          <p:cNvSpPr txBox="1"/>
          <p:nvPr/>
        </p:nvSpPr>
        <p:spPr>
          <a:xfrm>
            <a:off x="1882522" y="2921533"/>
            <a:ext cx="157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Вариант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C9C16-B356-4E2A-A950-4B8DBFF76895}"/>
              </a:ext>
            </a:extLst>
          </p:cNvPr>
          <p:cNvSpPr txBox="1"/>
          <p:nvPr/>
        </p:nvSpPr>
        <p:spPr>
          <a:xfrm>
            <a:off x="1812496" y="4662878"/>
            <a:ext cx="147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Вариант 2</a:t>
            </a:r>
          </a:p>
        </p:txBody>
      </p:sp>
      <p:sp>
        <p:nvSpPr>
          <p:cNvPr id="10" name="Стрелка: штриховая вправо 9">
            <a:extLst>
              <a:ext uri="{FF2B5EF4-FFF2-40B4-BE49-F238E27FC236}">
                <a16:creationId xmlns:a16="http://schemas.microsoft.com/office/drawing/2014/main" id="{582BBEC0-0DEE-4D59-9B7A-C949495F6135}"/>
              </a:ext>
            </a:extLst>
          </p:cNvPr>
          <p:cNvSpPr/>
          <p:nvPr/>
        </p:nvSpPr>
        <p:spPr>
          <a:xfrm rot="5400000">
            <a:off x="140474" y="2764973"/>
            <a:ext cx="496400" cy="48900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1C436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штриховая вправо 10">
            <a:extLst>
              <a:ext uri="{FF2B5EF4-FFF2-40B4-BE49-F238E27FC236}">
                <a16:creationId xmlns:a16="http://schemas.microsoft.com/office/drawing/2014/main" id="{49987151-CBE2-4CC5-9220-C3A856B4C694}"/>
              </a:ext>
            </a:extLst>
          </p:cNvPr>
          <p:cNvSpPr/>
          <p:nvPr/>
        </p:nvSpPr>
        <p:spPr>
          <a:xfrm rot="5400000">
            <a:off x="162424" y="4468169"/>
            <a:ext cx="496400" cy="48900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1C436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34AC0A-DC33-4937-BA10-86E4B7B5C8FE}"/>
              </a:ext>
            </a:extLst>
          </p:cNvPr>
          <p:cNvSpPr txBox="1"/>
          <p:nvPr/>
        </p:nvSpPr>
        <p:spPr>
          <a:xfrm>
            <a:off x="5030712" y="4669780"/>
            <a:ext cx="1476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Вариант 3</a:t>
            </a:r>
          </a:p>
        </p:txBody>
      </p:sp>
      <p:sp>
        <p:nvSpPr>
          <p:cNvPr id="13" name="Стрелка: штриховая вправо 12">
            <a:extLst>
              <a:ext uri="{FF2B5EF4-FFF2-40B4-BE49-F238E27FC236}">
                <a16:creationId xmlns:a16="http://schemas.microsoft.com/office/drawing/2014/main" id="{EC9A1531-21A3-48C9-8E31-FDE39289690D}"/>
              </a:ext>
            </a:extLst>
          </p:cNvPr>
          <p:cNvSpPr/>
          <p:nvPr/>
        </p:nvSpPr>
        <p:spPr>
          <a:xfrm>
            <a:off x="2925354" y="5317295"/>
            <a:ext cx="496400" cy="48900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1C436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D7AF2F-5588-49AB-A7DB-3B7BD02D8A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03790" y="2516220"/>
            <a:ext cx="4991492" cy="24920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29D43B-2651-402C-A0FB-CB5078A74D97}"/>
              </a:ext>
            </a:extLst>
          </p:cNvPr>
          <p:cNvSpPr txBox="1"/>
          <p:nvPr/>
        </p:nvSpPr>
        <p:spPr>
          <a:xfrm>
            <a:off x="3200400" y="3310266"/>
            <a:ext cx="3830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1400" dirty="0"/>
              <a:t>Каждый раз имитируя процесс 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работы, чтобы понять удобство планировки.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В кабинете </a:t>
            </a:r>
            <a:r>
              <a:rPr lang="ru-RU" sz="1400" dirty="0" smtClean="0"/>
              <a:t>терапевта </a:t>
            </a:r>
            <a:r>
              <a:rPr lang="ru-RU" sz="1400" dirty="0"/>
              <a:t>оптимальный </a:t>
            </a:r>
          </a:p>
          <a:p>
            <a:pPr>
              <a:spcBef>
                <a:spcPts val="0"/>
              </a:spcBef>
            </a:pPr>
            <a:r>
              <a:rPr lang="ru-RU" sz="1400" dirty="0"/>
              <a:t>вариант получился с  </a:t>
            </a:r>
          </a:p>
          <a:p>
            <a:pPr>
              <a:spcBef>
                <a:spcPts val="0"/>
              </a:spcBef>
            </a:pPr>
            <a:r>
              <a:rPr lang="ru-RU" sz="1400" b="1" dirty="0"/>
              <a:t>4</a:t>
            </a:r>
            <a:r>
              <a:rPr lang="ru-RU" sz="1400" dirty="0"/>
              <a:t> </a:t>
            </a:r>
            <a:r>
              <a:rPr lang="ru-RU" sz="1400" b="1" dirty="0"/>
              <a:t>ПЕРЕСТАНОВКИ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199C9B6-8A02-4FA6-8B67-822ACED7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541" y="339138"/>
            <a:ext cx="7915790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297654" y="91367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952823" y="91367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4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E2E164-953A-4CA9-8BDD-ACCC814AE3E6}"/>
              </a:ext>
            </a:extLst>
          </p:cNvPr>
          <p:cNvSpPr txBox="1"/>
          <p:nvPr/>
        </p:nvSpPr>
        <p:spPr>
          <a:xfrm>
            <a:off x="294502" y="1181334"/>
            <a:ext cx="836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Нельзя «придумывать» правильные места для предметов.</a:t>
            </a:r>
          </a:p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Правильно воспроизвести рабочий процесс, последовательность операций и тогда станет понятным какие предметы нужны, на каком расстоянии  и где их удобно разместить.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0B9A7-E8EB-474C-92A2-0F24038F16FB}"/>
              </a:ext>
            </a:extLst>
          </p:cNvPr>
          <p:cNvSpPr txBox="1"/>
          <p:nvPr/>
        </p:nvSpPr>
        <p:spPr>
          <a:xfrm>
            <a:off x="294502" y="2616893"/>
            <a:ext cx="38347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Задавайте вопрос: «сколько нужно инструмента?», «как часто его используют?», «на каком расстоянии / высоте его удобно разместить?».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Разложите предметы.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Воспроизведите рабочий процесс с новым расположением.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Повторяйте, пока не найдете оптимальный вариант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91C818-6AB5-4F12-8FCE-BDDED5A3C0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409" y="2218661"/>
            <a:ext cx="4435782" cy="392741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294502" y="940242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949671" y="940242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E7F7924-AD61-4369-933E-1699A1A3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487" y="238911"/>
            <a:ext cx="79509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Соблюдай </a:t>
            </a:r>
            <a:r>
              <a:rPr lang="ru-RU" sz="2200" dirty="0"/>
              <a:t>порядок (правильная организация)</a:t>
            </a:r>
          </a:p>
        </p:txBody>
      </p:sp>
    </p:spTree>
    <p:extLst>
      <p:ext uri="{BB962C8B-B14F-4D97-AF65-F5344CB8AC3E}">
        <p14:creationId xmlns:p14="http://schemas.microsoft.com/office/powerpoint/2010/main" val="29658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DBE1E-B661-4CF5-835C-0D30DB67DC91}"/>
              </a:ext>
            </a:extLst>
          </p:cNvPr>
          <p:cNvSpPr txBox="1"/>
          <p:nvPr/>
        </p:nvSpPr>
        <p:spPr>
          <a:xfrm>
            <a:off x="496501" y="318220"/>
            <a:ext cx="846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Не стремитесь угадать с первого раза.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Пробуйте!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Для временной визуализации удобно использовать малярный скотч и маркер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5CC6FF-9C78-4C68-9592-E44CF8E2B7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64" y="1421816"/>
            <a:ext cx="2459763" cy="389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F56B54-D2C0-4879-93A9-6ED1ECCC8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29713" y="2048792"/>
            <a:ext cx="3892786" cy="264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E46845-143C-4119-B3CB-3D3725CF93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085" y="1427261"/>
            <a:ext cx="2520353" cy="3892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4165E-0D65-4366-B652-A573B4DD54F5}"/>
              </a:ext>
            </a:extLst>
          </p:cNvPr>
          <p:cNvSpPr txBox="1"/>
          <p:nvPr/>
        </p:nvSpPr>
        <p:spPr>
          <a:xfrm>
            <a:off x="496502" y="5480426"/>
            <a:ext cx="220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1-й вариант. Бланки размещены на одной полке с медицинским инвентарем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6827F1-EEC8-4556-82B2-33F86BE762B5}"/>
              </a:ext>
            </a:extLst>
          </p:cNvPr>
          <p:cNvSpPr txBox="1"/>
          <p:nvPr/>
        </p:nvSpPr>
        <p:spPr>
          <a:xfrm>
            <a:off x="3295013" y="5434756"/>
            <a:ext cx="2555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2-й вариант. Бланки объединены на одной полке, бумага перемещена в тумбу рядом с принтером. Но смешаны стерильные и не стерильные зоны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914ED-5FDD-4658-B153-4C266D5F6729}"/>
              </a:ext>
            </a:extLst>
          </p:cNvPr>
          <p:cNvSpPr txBox="1"/>
          <p:nvPr/>
        </p:nvSpPr>
        <p:spPr>
          <a:xfrm>
            <a:off x="6441085" y="5437734"/>
            <a:ext cx="2520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3-й вариант. Бланки и бумага перемещена в тумбу рядом с принтером. Выделены стерильная и не стерильная зоны. Предметы размещены на удобной высоте</a:t>
            </a:r>
          </a:p>
        </p:txBody>
      </p:sp>
    </p:spTree>
    <p:extLst>
      <p:ext uri="{BB962C8B-B14F-4D97-AF65-F5344CB8AC3E}">
        <p14:creationId xmlns:p14="http://schemas.microsoft.com/office/powerpoint/2010/main" val="6861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61919-7AEF-4459-9CDD-4BF88E26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376" y="255028"/>
            <a:ext cx="7567745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47204E-DF1F-445E-BC9F-3E8D9FA8A1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35630" y="2259444"/>
            <a:ext cx="5227467" cy="295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3DD31D-8920-49CA-8B84-D97A87B67B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61" y="1124283"/>
            <a:ext cx="2833593" cy="208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C42A0D-C38E-413A-B9BE-97933463EE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61" y="3738017"/>
            <a:ext cx="2833593" cy="218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AC9AC-63A8-42A1-8DB9-86C0D2AE65C9}"/>
              </a:ext>
            </a:extLst>
          </p:cNvPr>
          <p:cNvSpPr txBox="1"/>
          <p:nvPr/>
        </p:nvSpPr>
        <p:spPr>
          <a:xfrm>
            <a:off x="3483900" y="1227739"/>
            <a:ext cx="27868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Не закрепленные провода это источник опасности и загрязнений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 время проведения 5С важно НЕ ОТКЛАДЫВАЯ навести здесь порядок - закрепить провода с помощью хомутов, специального крепежа.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10" descr="Michelle Malkin">
            <a:extLst>
              <a:ext uri="{FF2B5EF4-FFF2-40B4-BE49-F238E27FC236}">
                <a16:creationId xmlns:a16="http://schemas.microsoft.com/office/drawing/2014/main" id="{18F25C87-ADD9-4431-A86B-3CB995E6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643" y="4830250"/>
            <a:ext cx="1809720" cy="1809720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4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531F25-8900-43E5-B921-7C385F499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6415" y="1240402"/>
            <a:ext cx="4572984" cy="31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1D4AB-F8F7-4A61-AD6B-48F302DD7F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6415" y="4590692"/>
            <a:ext cx="4572984" cy="127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16C0C7-9233-47C3-8729-CC954320B0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2939" y="1896079"/>
            <a:ext cx="4122651" cy="309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7BF6BE8-5953-42B2-AA46-12D1E74B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322" y="297528"/>
            <a:ext cx="731569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249634" y="985462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904803" y="985462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5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CFC05F-1E35-44D8-949D-60E2B74CF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6415" y="1122590"/>
            <a:ext cx="2030931" cy="48637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ADD74E-CD0F-4F05-931B-B45AC2E41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08" y="1126157"/>
            <a:ext cx="1790299" cy="48602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D21B7D-7BA7-413E-A231-0319F7FABD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554" y="1126157"/>
            <a:ext cx="4101845" cy="22928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8CBA6B-156A-4842-9792-9A5FF7BF0F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554" y="3554489"/>
            <a:ext cx="1559294" cy="2343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BDEEC8-EFFC-4207-9C46-D4A52EE0C9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872" y="3843909"/>
            <a:ext cx="2414527" cy="181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EA4205E-C61D-4BDA-A88E-34AC232F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46" y="328246"/>
            <a:ext cx="76461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CFC05F-1E35-44D8-949D-60E2B74CF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6415" y="1145602"/>
            <a:ext cx="2030931" cy="486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ADD74E-CD0F-4F05-931B-B45AC2E41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08" y="1149169"/>
            <a:ext cx="1790299" cy="486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D21B7D-7BA7-413E-A231-0319F7FABD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554" y="1149169"/>
            <a:ext cx="4101845" cy="229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8CBA6B-156A-4842-9792-9A5FF7BF0F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554" y="3577501"/>
            <a:ext cx="1559294" cy="234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1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EB1D3C-BE75-4E91-848B-018DD617E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67" y="2185840"/>
            <a:ext cx="2589196" cy="2902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F5A0A-8AA5-417E-A771-2EBC02FF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44" y="247629"/>
            <a:ext cx="7946840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228A0-A715-4568-89E3-BF3805C9B338}"/>
              </a:ext>
            </a:extLst>
          </p:cNvPr>
          <p:cNvSpPr txBox="1"/>
          <p:nvPr/>
        </p:nvSpPr>
        <p:spPr>
          <a:xfrm>
            <a:off x="790367" y="1130297"/>
            <a:ext cx="8464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Если в наличии нет инструмента для какой-то операции, необходимо точно определить, что нужно сделать и визуализировать это задание.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противном случае когда дело дойдет до дела без вас, то сделают не так.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54AB2C-323F-499E-B36E-4C6B50B93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82151" y="3217438"/>
            <a:ext cx="2811844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380DF2-301F-4898-8893-57B604CE5E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165" y="3687801"/>
            <a:ext cx="1615146" cy="287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: вправо с вырезом 6">
            <a:extLst>
              <a:ext uri="{FF2B5EF4-FFF2-40B4-BE49-F238E27FC236}">
                <a16:creationId xmlns:a16="http://schemas.microsoft.com/office/drawing/2014/main" id="{EFC75C62-F4D7-415D-9F36-7CF22336163A}"/>
              </a:ext>
            </a:extLst>
          </p:cNvPr>
          <p:cNvSpPr/>
          <p:nvPr/>
        </p:nvSpPr>
        <p:spPr>
          <a:xfrm rot="1873758">
            <a:off x="2626782" y="3950237"/>
            <a:ext cx="1336733" cy="462013"/>
          </a:xfrm>
          <a:prstGeom prst="notch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A28514-C844-4BFA-A3ED-2CC44162D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139" y="3496796"/>
            <a:ext cx="1604865" cy="287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трелка: вправо с вырезом 8">
            <a:extLst>
              <a:ext uri="{FF2B5EF4-FFF2-40B4-BE49-F238E27FC236}">
                <a16:creationId xmlns:a16="http://schemas.microsoft.com/office/drawing/2014/main" id="{C9A198A1-695C-4710-96EA-60BEACF5C160}"/>
              </a:ext>
            </a:extLst>
          </p:cNvPr>
          <p:cNvSpPr/>
          <p:nvPr/>
        </p:nvSpPr>
        <p:spPr>
          <a:xfrm rot="1873758">
            <a:off x="6376471" y="3950238"/>
            <a:ext cx="1336733" cy="462013"/>
          </a:xfrm>
          <a:prstGeom prst="notch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://all4tur.ru/upload/medialibrary/d6f/zelenaja-galochka.png">
            <a:extLst>
              <a:ext uri="{FF2B5EF4-FFF2-40B4-BE49-F238E27FC236}">
                <a16:creationId xmlns:a16="http://schemas.microsoft.com/office/drawing/2014/main" id="{127C00F8-1870-40CC-9C1C-5977DC466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591" y="2634932"/>
            <a:ext cx="551374" cy="5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all4tur.ru/upload/medialibrary/d6f/zelenaja-galochka.png">
            <a:extLst>
              <a:ext uri="{FF2B5EF4-FFF2-40B4-BE49-F238E27FC236}">
                <a16:creationId xmlns:a16="http://schemas.microsoft.com/office/drawing/2014/main" id="{5583FF91-9C55-466C-B06A-58409CE1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754" y="2634932"/>
            <a:ext cx="551374" cy="5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all4tur.ru/upload/medialibrary/d6f/zelenaja-galochka.png">
            <a:extLst>
              <a:ext uri="{FF2B5EF4-FFF2-40B4-BE49-F238E27FC236}">
                <a16:creationId xmlns:a16="http://schemas.microsoft.com/office/drawing/2014/main" id="{91952E39-D7E2-471F-893A-8154AA42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6183" y="2591720"/>
            <a:ext cx="551374" cy="5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7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Подготовка фундамента для кайдзен-деятельности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416424" y="2196353"/>
            <a:ext cx="7082117" cy="1981200"/>
          </a:xfrm>
          <a:prstGeom prst="triangle">
            <a:avLst>
              <a:gd name="adj" fmla="val 49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Создание условий для кайдзен-деятельности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5390" y="4168589"/>
            <a:ext cx="1757083" cy="1389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5 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2729" y="4195481"/>
            <a:ext cx="1748118" cy="1362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3 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68354" y="4186520"/>
            <a:ext cx="1694328" cy="136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Стратегия управления и управление целями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F5A0A-8AA5-417E-A771-2EBC02FF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44" y="247629"/>
            <a:ext cx="7946840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1" y="1441428"/>
            <a:ext cx="3458441" cy="4611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2" y="1863114"/>
            <a:ext cx="4534029" cy="376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F5A0A-8AA5-417E-A771-2EBC02FF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44" y="247629"/>
            <a:ext cx="7946840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2. </a:t>
            </a:r>
            <a:r>
              <a:rPr lang="ru-RU" sz="2200" dirty="0" smtClean="0"/>
              <a:t>Соблюдение порядка </a:t>
            </a:r>
            <a:r>
              <a:rPr lang="ru-RU" sz="2200" dirty="0"/>
              <a:t>(правильная организация)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54182" y="1190503"/>
            <a:ext cx="8534400" cy="15526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dirty="0" smtClean="0"/>
          </a:p>
          <a:p>
            <a:pPr algn="ctr"/>
            <a:endParaRPr lang="ru-RU" sz="3600" dirty="0"/>
          </a:p>
          <a:p>
            <a:pPr algn="ctr"/>
            <a:r>
              <a:rPr lang="ru-RU" sz="3600" dirty="0" smtClean="0"/>
              <a:t>Итоги 2 шага:</a:t>
            </a:r>
          </a:p>
          <a:p>
            <a:pPr algn="ctr"/>
            <a:endParaRPr lang="ru-RU" sz="3600" dirty="0" smtClean="0"/>
          </a:p>
          <a:p>
            <a:r>
              <a:rPr lang="ru-RU" sz="2400" dirty="0" smtClean="0"/>
              <a:t>- четкое разграничение зон кабинета, рабочего стола</a:t>
            </a:r>
          </a:p>
          <a:p>
            <a:pPr algn="ctr"/>
            <a:endParaRPr lang="ru-RU" sz="2400" dirty="0" smtClean="0"/>
          </a:p>
          <a:p>
            <a:r>
              <a:rPr lang="ru-RU" sz="2400" dirty="0" smtClean="0"/>
              <a:t>- каждый сотрудник должен иметь возможность найти или положить на место нужные инструменты или документы в течение 30 секунд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3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6CB6F-64FD-4AC8-AE8A-BFF688C5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194" y="1784764"/>
            <a:ext cx="8859868" cy="1908006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5С</a:t>
            </a:r>
            <a:br>
              <a:rPr lang="ru-RU" sz="5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Шаг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 – Содержание в чистоте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762000" y="420858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8417169" y="420858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74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>
            <a:extLst>
              <a:ext uri="{FF2B5EF4-FFF2-40B4-BE49-F238E27FC236}">
                <a16:creationId xmlns:a16="http://schemas.microsoft.com/office/drawing/2014/main" id="{E577FE37-8449-4BD9-AC3B-C7C60047D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687" y="3476659"/>
            <a:ext cx="5860820" cy="168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Помыть оборудование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ru-RU" altLang="ru-RU" sz="11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Очистить рабочее место</a:t>
            </a:r>
            <a:endParaRPr lang="en-US" alt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ru-RU" altLang="ru-RU" sz="11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Выявить источники загрязнения</a:t>
            </a:r>
            <a:endParaRPr lang="en-US" alt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ru-RU" altLang="ru-RU" sz="11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Устранить источники загрязнений</a:t>
            </a:r>
          </a:p>
        </p:txBody>
      </p:sp>
      <p:pic>
        <p:nvPicPr>
          <p:cNvPr id="5" name="Picture 48">
            <a:extLst>
              <a:ext uri="{FF2B5EF4-FFF2-40B4-BE49-F238E27FC236}">
                <a16:creationId xmlns:a16="http://schemas.microsoft.com/office/drawing/2014/main" id="{60FDE10A-F37C-47E5-8E0D-4821402E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346" y="3352591"/>
            <a:ext cx="17145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uefter">
            <a:extLst>
              <a:ext uri="{FF2B5EF4-FFF2-40B4-BE49-F238E27FC236}">
                <a16:creationId xmlns:a16="http://schemas.microsoft.com/office/drawing/2014/main" id="{132B90B5-4D60-43A2-ACBF-8907E2A36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140" y="4737423"/>
            <a:ext cx="289936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3. Содержание </a:t>
            </a:r>
            <a:r>
              <a:rPr lang="ru-RU" sz="2400" dirty="0"/>
              <a:t>в чистоте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150687" y="1108364"/>
            <a:ext cx="5658331" cy="12884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Девиз этапа: «Лучшая уборка, когда не нужно убираться; не создавай грязь!»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9491" y="1120087"/>
            <a:ext cx="3721196" cy="2080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Цель: 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поддержание комфортных и безопасных рабочих мест в процессе уборки и устранение неисправностей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F19BC-AE95-4C56-8A5B-E540938FB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925" y="979450"/>
            <a:ext cx="8168018" cy="77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F7079C9-FA68-4096-8E5A-19584BEB5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522" y="3641001"/>
            <a:ext cx="8168018" cy="8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BAB2D9-297E-4AEB-B580-D4137AB2C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925" y="1803058"/>
            <a:ext cx="8168018" cy="177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IMG_5104.JPG">
            <a:extLst>
              <a:ext uri="{FF2B5EF4-FFF2-40B4-BE49-F238E27FC236}">
                <a16:creationId xmlns:a16="http://schemas.microsoft.com/office/drawing/2014/main" id="{4A299FDE-34B8-437F-B36B-0EEBD66829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930" y="4455619"/>
            <a:ext cx="2693610" cy="179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5103.JPG">
            <a:extLst>
              <a:ext uri="{FF2B5EF4-FFF2-40B4-BE49-F238E27FC236}">
                <a16:creationId xmlns:a16="http://schemas.microsoft.com/office/drawing/2014/main" id="{FB2A4056-9DAE-40A1-BAD8-328CDBC5A0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035" y="4456833"/>
            <a:ext cx="2095624" cy="1793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5112.JPG">
            <a:extLst>
              <a:ext uri="{FF2B5EF4-FFF2-40B4-BE49-F238E27FC236}">
                <a16:creationId xmlns:a16="http://schemas.microsoft.com/office/drawing/2014/main" id="{B8CCF286-B3E1-4D32-B6B8-790E017481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516" y="4452764"/>
            <a:ext cx="2702946" cy="1801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864" y="231271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3. Содержание </a:t>
            </a:r>
            <a:r>
              <a:rPr lang="ru-RU" sz="2400" dirty="0"/>
              <a:t>в чистоте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51925" y="798451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979586" y="794583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4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51D9E8-C10A-481A-B97D-29318FCFB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9164" y="963450"/>
            <a:ext cx="3511741" cy="252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7A5B62-1225-4A14-838F-9AA5253488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56" y="3713697"/>
            <a:ext cx="3418282" cy="246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55DB6E-D376-431E-A107-E0BDBADF92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256" y="963450"/>
            <a:ext cx="3418282" cy="252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49F8D5-C5A5-4DC7-89F0-D78FC7A76A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9164" y="3713697"/>
            <a:ext cx="3511741" cy="246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108537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3. Содержание </a:t>
            </a:r>
            <a:r>
              <a:rPr lang="ru-RU" sz="2400" dirty="0"/>
              <a:t>в чистоте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226188" y="696689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881357" y="696689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58295C-3D06-4206-90C9-60D9E9B432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30" y="1322503"/>
            <a:ext cx="5617323" cy="421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72E533-8E23-4ECC-8153-521539B18A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651" y="4524237"/>
            <a:ext cx="2696693" cy="202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516803-A775-4A70-8324-892D52D43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420" y="1219094"/>
            <a:ext cx="2696693" cy="301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3. Содержание </a:t>
            </a:r>
            <a:r>
              <a:rPr lang="ru-RU" sz="2400" dirty="0"/>
              <a:t>в чистоте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2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4805DB-3A07-4B8E-886C-95F89A6BD73B}"/>
              </a:ext>
            </a:extLst>
          </p:cNvPr>
          <p:cNvSpPr txBox="1"/>
          <p:nvPr/>
        </p:nvSpPr>
        <p:spPr>
          <a:xfrm>
            <a:off x="246897" y="1168178"/>
            <a:ext cx="29400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Помыли / почистили мебель, ПК, вентилятор, провода, удлинитель, пол….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Главный источник загрязнений – неудобно расположенная и сломанная мебель и техника, провода на полу.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0BC13E-880E-46C2-B5AA-40F48359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081" y="4184183"/>
            <a:ext cx="1973964" cy="240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246A1E-AD34-4916-8220-880D9F7FD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763" y="1551237"/>
            <a:ext cx="2770612" cy="240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AB9620-4DC5-459D-A270-AE10130E14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7918" y="4189311"/>
            <a:ext cx="1554457" cy="240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4D21B5-DF90-453F-A473-A198159DD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5150" y="4191500"/>
            <a:ext cx="1092289" cy="240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35767C-B820-41F9-9181-84459D9CB6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034" y="4189311"/>
            <a:ext cx="1584276" cy="241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765797-E30C-4C10-85DD-6ACA450E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01079" y="4723780"/>
            <a:ext cx="2400334" cy="132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20839C-09CB-4091-943C-EB1675E34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485" y="1542725"/>
            <a:ext cx="2590140" cy="239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3. Содержание </a:t>
            </a:r>
            <a:r>
              <a:rPr lang="ru-RU" sz="2400" dirty="0"/>
              <a:t>в чистоте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5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3. Содержание </a:t>
            </a:r>
            <a:r>
              <a:rPr lang="ru-RU" sz="2400" dirty="0"/>
              <a:t>в чистоте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37309" y="1285872"/>
            <a:ext cx="8548255" cy="3299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Итоги 3 шага:</a:t>
            </a:r>
          </a:p>
          <a:p>
            <a:pPr algn="ctr"/>
            <a:endParaRPr lang="ru-RU" sz="2800" dirty="0" smtClean="0"/>
          </a:p>
          <a:p>
            <a:pPr marL="285750" indent="-285750">
              <a:buFontTx/>
              <a:buChar char="-"/>
            </a:pPr>
            <a:r>
              <a:rPr lang="ru-RU" sz="2800" dirty="0"/>
              <a:t>с</a:t>
            </a:r>
            <a:r>
              <a:rPr lang="ru-RU" sz="2800" dirty="0" smtClean="0"/>
              <a:t>оздание стандарта регулярной уборки</a:t>
            </a:r>
          </a:p>
          <a:p>
            <a:pPr marL="285750" indent="-285750">
              <a:buFontTx/>
              <a:buChar char="-"/>
            </a:pPr>
            <a:endParaRPr lang="ru-RU" sz="2800" dirty="0" smtClean="0"/>
          </a:p>
          <a:p>
            <a:pPr marL="285750" indent="-285750">
              <a:buFontTx/>
              <a:buChar char="-"/>
            </a:pPr>
            <a:r>
              <a:rPr lang="ru-RU" sz="2800" dirty="0" smtClean="0"/>
              <a:t>внедрение 5 С – пятиминутки</a:t>
            </a:r>
          </a:p>
          <a:p>
            <a:pPr marL="285750" indent="-285750">
              <a:buFontTx/>
              <a:buChar char="-"/>
            </a:pPr>
            <a:endParaRPr lang="ru-RU" sz="2800" dirty="0" smtClean="0"/>
          </a:p>
          <a:p>
            <a:pPr marL="285750" indent="-285750">
              <a:buFontTx/>
              <a:buChar char="-"/>
            </a:pPr>
            <a:r>
              <a:rPr lang="ru-RU" sz="2800" dirty="0"/>
              <a:t>п</a:t>
            </a:r>
            <a:r>
              <a:rPr lang="ru-RU" sz="2800" dirty="0" smtClean="0"/>
              <a:t>ровозгласить принцип «чистый стол»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980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6CB6F-64FD-4AC8-AE8A-BFF688C5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194" y="1784764"/>
            <a:ext cx="8859868" cy="1908006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5С</a:t>
            </a:r>
            <a:br>
              <a:rPr lang="ru-RU" sz="5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Шаг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 – Стандартизация</a:t>
            </a:r>
            <a:b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документированное оформление технологических операций, использование стандартных инструментов, внедрение и популяризация лучшего опыта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762000" y="420858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8417169" y="420858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01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09600" y="600636"/>
            <a:ext cx="8901953" cy="54413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«Порядок учит время сберегать»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                                      </a:t>
            </a:r>
            <a:r>
              <a:rPr lang="ru-RU" sz="2800" dirty="0" smtClean="0">
                <a:solidFill>
                  <a:schemeClr val="tx1"/>
                </a:solidFill>
              </a:rPr>
              <a:t>Иоганн Вольфганг Гёте</a:t>
            </a:r>
          </a:p>
          <a:p>
            <a:pPr>
              <a:buNone/>
            </a:pPr>
            <a:endParaRPr lang="ru-RU" sz="2800" dirty="0" smtClean="0">
              <a:solidFill>
                <a:schemeClr val="accent1"/>
              </a:solidFill>
            </a:endParaRPr>
          </a:p>
          <a:p>
            <a:r>
              <a:rPr lang="ru-RU" sz="2800" dirty="0" smtClean="0">
                <a:solidFill>
                  <a:schemeClr val="accent1"/>
                </a:solidFill>
              </a:rPr>
              <a:t>«Храни порядок, и порядок сохранит тебя»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                                         </a:t>
            </a:r>
            <a:r>
              <a:rPr lang="ru-RU" sz="2800" dirty="0" smtClean="0">
                <a:solidFill>
                  <a:schemeClr val="tx1"/>
                </a:solidFill>
              </a:rPr>
              <a:t>Латинское изречение</a:t>
            </a:r>
          </a:p>
          <a:p>
            <a:endParaRPr lang="ru-RU" sz="2800" dirty="0" smtClean="0">
              <a:solidFill>
                <a:schemeClr val="accent1"/>
              </a:solidFill>
            </a:endParaRPr>
          </a:p>
          <a:p>
            <a:r>
              <a:rPr lang="ru-RU" sz="2800" dirty="0" smtClean="0">
                <a:solidFill>
                  <a:schemeClr val="accent1"/>
                </a:solidFill>
              </a:rPr>
              <a:t>«Порядок освобождает мысль»</a:t>
            </a:r>
          </a:p>
          <a:p>
            <a:pPr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                                          </a:t>
            </a:r>
            <a:r>
              <a:rPr lang="ru-RU" sz="2800" dirty="0" smtClean="0">
                <a:solidFill>
                  <a:schemeClr val="tx1"/>
                </a:solidFill>
              </a:rPr>
              <a:t>Рене Декарт</a:t>
            </a:r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>
            <a:extLst>
              <a:ext uri="{FF2B5EF4-FFF2-40B4-BE49-F238E27FC236}">
                <a16:creationId xmlns:a16="http://schemas.microsoft.com/office/drawing/2014/main" id="{33D5FE72-B5A2-4258-B0F8-D40046B29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273" y="1130995"/>
            <a:ext cx="58466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</a:rPr>
              <a:t>Цель: </a:t>
            </a:r>
          </a:p>
          <a:p>
            <a:pPr eaLnBrk="1" hangingPunct="1"/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</a:rPr>
              <a:t>зафиксировать всё достигнутое. Провести стандартизацию, значит предотвратить повторное возникновение проблемы </a:t>
            </a:r>
            <a:endParaRPr lang="ru-RU" altLang="ru-RU" sz="10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7" name="Picture 2" descr="C:\Users\All\Desktop\1.jpg">
            <a:extLst>
              <a:ext uri="{FF2B5EF4-FFF2-40B4-BE49-F238E27FC236}">
                <a16:creationId xmlns:a16="http://schemas.microsoft.com/office/drawing/2014/main" id="{A30DCECA-5FFC-4048-BBFE-B87960EB6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306" y="3442447"/>
            <a:ext cx="4043082" cy="290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5DA5B3D-9A78-4CA9-8A5A-B63DE4F67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508" y="1168518"/>
            <a:ext cx="3071834" cy="200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</a:t>
            </a:r>
            <a:endParaRPr lang="ru-RU" sz="24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945319" y="3439319"/>
            <a:ext cx="4516582" cy="22998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Девиз этапа:</a:t>
            </a:r>
          </a:p>
          <a:p>
            <a:r>
              <a:rPr lang="ru-RU" sz="2400" dirty="0" smtClean="0"/>
              <a:t> </a:t>
            </a:r>
          </a:p>
          <a:p>
            <a:r>
              <a:rPr lang="ru-RU" sz="2400" dirty="0" smtClean="0"/>
              <a:t>«Смотри и знай, что должно быть сделано!»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866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:\eyeclone_front.jpg">
            <a:extLst>
              <a:ext uri="{FF2B5EF4-FFF2-40B4-BE49-F238E27FC236}">
                <a16:creationId xmlns:a16="http://schemas.microsoft.com/office/drawing/2014/main" id="{C0D8712E-DDF8-4E87-B6CC-F22C362C8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0139" y="1123909"/>
            <a:ext cx="52387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70AA7D-F1E2-4BD1-9D50-B4DE32F6D897}"/>
              </a:ext>
            </a:extLst>
          </p:cNvPr>
          <p:cNvSpPr txBox="1"/>
          <p:nvPr/>
        </p:nvSpPr>
        <p:spPr>
          <a:xfrm>
            <a:off x="2547967" y="3415985"/>
            <a:ext cx="404309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>
                <a:solidFill>
                  <a:schemeClr val="tx2">
                    <a:lumMod val="75000"/>
                  </a:schemeClr>
                </a:solidFill>
              </a:rPr>
              <a:t>83% - зрение</a:t>
            </a:r>
          </a:p>
          <a:p>
            <a:pPr algn="ctr"/>
            <a:r>
              <a:rPr lang="ru-RU" sz="3600" b="1">
                <a:solidFill>
                  <a:schemeClr val="tx2">
                    <a:lumMod val="75000"/>
                  </a:schemeClr>
                </a:solidFill>
              </a:rPr>
              <a:t>11% - слух</a:t>
            </a:r>
          </a:p>
          <a:p>
            <a:pPr algn="ctr"/>
            <a:r>
              <a:rPr lang="ru-RU" sz="2800" b="1">
                <a:solidFill>
                  <a:schemeClr val="tx2">
                    <a:lumMod val="75000"/>
                  </a:schemeClr>
                </a:solidFill>
              </a:rPr>
              <a:t>3,5% - вкус</a:t>
            </a:r>
          </a:p>
          <a:p>
            <a:pPr algn="ctr"/>
            <a:r>
              <a:rPr lang="ru-RU" sz="2000" b="1">
                <a:solidFill>
                  <a:schemeClr val="tx2">
                    <a:lumMod val="75000"/>
                  </a:schemeClr>
                </a:solidFill>
              </a:rPr>
              <a:t>1,5% - осязание</a:t>
            </a:r>
          </a:p>
          <a:p>
            <a:pPr algn="ctr"/>
            <a:r>
              <a:rPr lang="ru-RU" sz="1600" b="1">
                <a:solidFill>
                  <a:schemeClr val="tx2">
                    <a:lumMod val="75000"/>
                  </a:schemeClr>
                </a:solidFill>
              </a:rPr>
              <a:t>1,0% - обоняние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0B64077-A852-4004-8470-6F3FC2CA6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18" y="2084102"/>
            <a:ext cx="816920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77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</a:t>
            </a:r>
            <a:endParaRPr lang="ru-RU" sz="24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83673" y="1285872"/>
            <a:ext cx="7730837" cy="9836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/>
              <a:t>Все решения,  выработанные в процессе реализации предыдущих шагов, необходимо закрепить в стандартах.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8098" y="2424545"/>
            <a:ext cx="7578437" cy="2646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Например…</a:t>
            </a:r>
          </a:p>
          <a:p>
            <a:r>
              <a:rPr lang="ru-RU" sz="2400" dirty="0" smtClean="0"/>
              <a:t>Стандарт уборки</a:t>
            </a:r>
          </a:p>
          <a:p>
            <a:r>
              <a:rPr lang="ru-RU" sz="2400" dirty="0" smtClean="0"/>
              <a:t>Стандарт рабочего места врача/медицинской сестры</a:t>
            </a:r>
          </a:p>
          <a:p>
            <a:r>
              <a:rPr lang="ru-RU" sz="2400" dirty="0" smtClean="0"/>
              <a:t>Стандартный перечень документов, хранимых в кабинете</a:t>
            </a:r>
          </a:p>
          <a:p>
            <a:r>
              <a:rPr lang="ru-RU" sz="2400" dirty="0" smtClean="0"/>
              <a:t>Стандарт пополнения запаса бланков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38098" y="5225761"/>
            <a:ext cx="8396847" cy="13551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Стандарты направлены на поддержание и улучшение существующих процессов, являются основой для обучения и контроля.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Должны быть простые, краткие, ясные и наглядные!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5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Стандартная операционная процедура (СОП)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Представляет собой набор указаний или этапов, которым необходимо следовать для осуществления деятельности.</a:t>
            </a:r>
          </a:p>
          <a:p>
            <a:r>
              <a:rPr lang="ru-RU" sz="2800" dirty="0" smtClean="0"/>
              <a:t>Стандартные операционные (рабочие) процедуры (СОП) – это документально оформленный набор инструкций или пошаговых действий, который надо осуществить, чтобы  выполнить работу</a:t>
            </a:r>
            <a:endParaRPr lang="ru-RU" sz="2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80404_014211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04801" y="333867"/>
            <a:ext cx="9224682" cy="6255192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F0014">
            <a:extLst>
              <a:ext uri="{FF2B5EF4-FFF2-40B4-BE49-F238E27FC236}">
                <a16:creationId xmlns:a16="http://schemas.microsoft.com/office/drawing/2014/main" id="{1B32C3FD-3063-45B5-925B-2D440B47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31" y="1344796"/>
            <a:ext cx="296862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DSCF0008">
            <a:extLst>
              <a:ext uri="{FF2B5EF4-FFF2-40B4-BE49-F238E27FC236}">
                <a16:creationId xmlns:a16="http://schemas.microsoft.com/office/drawing/2014/main" id="{61904EC3-1AEC-48A1-9078-691BD0C4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382" y="3869725"/>
            <a:ext cx="233997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 descr="DSCF0007">
            <a:extLst>
              <a:ext uri="{FF2B5EF4-FFF2-40B4-BE49-F238E27FC236}">
                <a16:creationId xmlns:a16="http://schemas.microsoft.com/office/drawing/2014/main" id="{0841822E-6929-461B-89A9-BDC2C4FB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382" y="1421800"/>
            <a:ext cx="2271712" cy="183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56025EB5-6580-4494-BDB1-95CA8872C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822875"/>
            <a:ext cx="1944687" cy="1655762"/>
          </a:xfrm>
          <a:prstGeom prst="rightArrow">
            <a:avLst>
              <a:gd name="adj1" fmla="val 50000"/>
              <a:gd name="adj2" fmla="val 42732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 (примеры)</a:t>
            </a:r>
            <a:endParaRPr lang="ru-RU" sz="24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0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B23F66-5C6A-4C89-A06C-C9BD4A672873}"/>
              </a:ext>
            </a:extLst>
          </p:cNvPr>
          <p:cNvSpPr txBox="1">
            <a:spLocks/>
          </p:cNvSpPr>
          <p:nvPr/>
        </p:nvSpPr>
        <p:spPr>
          <a:xfrm>
            <a:off x="8094856" y="6320055"/>
            <a:ext cx="614543" cy="3703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46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7136C558-2320-498F-AA2C-E62CA7EDF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3256" y="1206482"/>
            <a:ext cx="2873395" cy="255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42EEBD37-0B00-420A-8F7A-C923EF97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310" y="3832858"/>
            <a:ext cx="2145999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9D552026-B7DB-4043-B999-C5FB4FFF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506" y="3832858"/>
            <a:ext cx="2133822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2EEBD33B-9FAE-49C0-A9B5-DC783AC5B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08" y="4152163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БЫЛО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F482A0A-0F5D-4FD8-8CCC-D85389967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035" y="4580788"/>
            <a:ext cx="1905000" cy="32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339933"/>
                </a:solidFill>
              </a:rPr>
              <a:t>СТАЛО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575E9-BD40-4E1C-8B89-09C51FD5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75" y="1350216"/>
            <a:ext cx="2813661" cy="239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 (примеры)</a:t>
            </a:r>
            <a:endParaRPr lang="ru-RU" sz="24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23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101.JPG">
            <a:extLst>
              <a:ext uri="{FF2B5EF4-FFF2-40B4-BE49-F238E27FC236}">
                <a16:creationId xmlns:a16="http://schemas.microsoft.com/office/drawing/2014/main" id="{E753D878-1A67-4467-BE2F-81C9CCA1DC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397" y="1086707"/>
            <a:ext cx="2426883" cy="1967389"/>
          </a:xfrm>
          <a:prstGeom prst="rect">
            <a:avLst/>
          </a:prstGeom>
        </p:spPr>
      </p:pic>
      <p:pic>
        <p:nvPicPr>
          <p:cNvPr id="5" name="Рисунок 4" descr="IMG_5109.JPG">
            <a:extLst>
              <a:ext uri="{FF2B5EF4-FFF2-40B4-BE49-F238E27FC236}">
                <a16:creationId xmlns:a16="http://schemas.microsoft.com/office/drawing/2014/main" id="{71EF47DE-AE15-461C-A276-4923B467D9AE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4988" y="3150736"/>
            <a:ext cx="4003188" cy="2668792"/>
          </a:xfrm>
          <a:prstGeom prst="rect">
            <a:avLst/>
          </a:prstGeom>
        </p:spPr>
      </p:pic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D45617B4-D2A1-4FA6-ABB0-9E087AC8D8E9}"/>
              </a:ext>
            </a:extLst>
          </p:cNvPr>
          <p:cNvSpPr/>
          <p:nvPr/>
        </p:nvSpPr>
        <p:spPr>
          <a:xfrm>
            <a:off x="1414914" y="1298464"/>
            <a:ext cx="3869357" cy="1309984"/>
          </a:xfrm>
          <a:prstGeom prst="wedgeRoundRectCallout">
            <a:avLst>
              <a:gd name="adj1" fmla="val 69381"/>
              <a:gd name="adj2" fmla="val -81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Подписано какой сетевой кабель к какому рабочему месту относится</a:t>
            </a: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D99F496C-461C-4C04-A349-A7BBD4168485}"/>
              </a:ext>
            </a:extLst>
          </p:cNvPr>
          <p:cNvSpPr/>
          <p:nvPr/>
        </p:nvSpPr>
        <p:spPr>
          <a:xfrm>
            <a:off x="4754881" y="3803904"/>
            <a:ext cx="4346636" cy="935079"/>
          </a:xfrm>
          <a:prstGeom prst="wedgeRoundRectCallout">
            <a:avLst>
              <a:gd name="adj1" fmla="val -85880"/>
              <a:gd name="adj2" fmla="val -462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Визуальный стандарт пользования техникой.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</a:t>
            </a: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0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6724B6-FF2C-4886-B5FE-FF0A28BB85BB}"/>
              </a:ext>
            </a:extLst>
          </p:cNvPr>
          <p:cNvSpPr txBox="1"/>
          <p:nvPr/>
        </p:nvSpPr>
        <p:spPr>
          <a:xfrm>
            <a:off x="680348" y="1125754"/>
            <a:ext cx="8551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Выработанный порядок фиксируем визуально. С первого взгляда должно быть понятно что где лежит, что есть в наличии, а что отсутствует на своем месте.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5FA59-5A93-4EBC-91D4-7E41709D38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54" y="1797177"/>
            <a:ext cx="2547038" cy="452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A8B039-B248-4332-B404-48B622B919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428" y="4522452"/>
            <a:ext cx="2117559" cy="172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8CDA3F-4C2E-4CF1-92DE-0EA182B5FE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095" y="2041079"/>
            <a:ext cx="5633007" cy="232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778D2A-EEDC-4C80-A7A9-013BABC57B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3731" y="4517397"/>
            <a:ext cx="2737058" cy="1731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 (примеры)</a:t>
            </a:r>
            <a:endParaRPr lang="ru-RU" sz="24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8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FCBB4C-6DFC-4547-A84E-76F88CFA2C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44" y="1370858"/>
            <a:ext cx="2448934" cy="435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425DFE-398B-4BF4-AFE6-B129E9373B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916" y="1370858"/>
            <a:ext cx="2350114" cy="435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1BD7B5-EE89-4C9B-9494-D460788A3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268" y="1293856"/>
            <a:ext cx="2719195" cy="435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 (примеры)</a:t>
            </a:r>
            <a:endParaRPr lang="ru-RU" sz="24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3">
            <a:extLst>
              <a:ext uri="{FF2B5EF4-FFF2-40B4-BE49-F238E27FC236}">
                <a16:creationId xmlns:a16="http://schemas.microsoft.com/office/drawing/2014/main" id="{741B36DE-CEF8-450B-9B9F-021830A87DEE}"/>
              </a:ext>
            </a:extLst>
          </p:cNvPr>
          <p:cNvSpPr txBox="1">
            <a:spLocks/>
          </p:cNvSpPr>
          <p:nvPr/>
        </p:nvSpPr>
        <p:spPr>
          <a:xfrm>
            <a:off x="253419" y="612760"/>
            <a:ext cx="8990869" cy="1008112"/>
          </a:xfrm>
          <a:prstGeom prst="rect">
            <a:avLst/>
          </a:prstGeom>
        </p:spPr>
        <p:txBody>
          <a:bodyPr/>
          <a:lstStyle>
            <a:lvl1pPr marL="177337" indent="-177337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3119" indent="-1742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38688" indent="-262894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31809" indent="-2240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31595" indent="-2240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479603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27612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375620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23629" indent="-2240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175" indent="0"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ru-RU" sz="1800" kern="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Мусор, беспорядок, посторонние предметы, грязь и отсутствие правил организации на рабочих местах способны привести к </a:t>
            </a:r>
            <a:r>
              <a:rPr lang="ru-RU" sz="1800" u="sng" kern="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любому виду потерь</a:t>
            </a:r>
            <a:endParaRPr lang="ru-RU" u="sng" kern="0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2" name="Содержимое 3">
            <a:extLst>
              <a:ext uri="{FF2B5EF4-FFF2-40B4-BE49-F238E27FC236}">
                <a16:creationId xmlns:a16="http://schemas.microsoft.com/office/drawing/2014/main" id="{0EB6C190-9759-433A-9817-91E0A3620A49}"/>
              </a:ext>
            </a:extLst>
          </p:cNvPr>
          <p:cNvSpPr txBox="1">
            <a:spLocks/>
          </p:cNvSpPr>
          <p:nvPr/>
        </p:nvSpPr>
        <p:spPr>
          <a:xfrm>
            <a:off x="526784" y="2814617"/>
            <a:ext cx="8535329" cy="115688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0" algn="ctr">
              <a:buFont typeface="Arial" charset="0"/>
              <a:buNone/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Перепроизводство, излишние запасы, ожидание, лишние движения, лишние операции, транспортировка, брак, </a:t>
            </a:r>
          </a:p>
          <a:p>
            <a:pPr marL="3175" indent="0" algn="ctr">
              <a:buFont typeface="Arial" charset="0"/>
              <a:buNone/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потери творческого потенциала</a:t>
            </a:r>
            <a:endParaRPr lang="ru-RU" sz="2000" dirty="0">
              <a:solidFill>
                <a:schemeClr val="accent5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195188-5798-4FE7-82E3-40C79A64FD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899" y="4156667"/>
            <a:ext cx="1861419" cy="198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A88777-73E9-4CBD-89AA-CCF0E51B2D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578" y="4156666"/>
            <a:ext cx="2643422" cy="198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5E0E7E-2DC0-4BE6-BE14-7885DB17D3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688" y="4156666"/>
            <a:ext cx="1873304" cy="198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 вправо 1"/>
          <p:cNvSpPr/>
          <p:nvPr/>
        </p:nvSpPr>
        <p:spPr>
          <a:xfrm rot="5400000">
            <a:off x="4178224" y="1730054"/>
            <a:ext cx="859809" cy="641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78E6421-90B2-4FA6-BD36-C9EFABC7C6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81" r="38728" b="3"/>
          <a:stretch/>
        </p:blipFill>
        <p:spPr>
          <a:xfrm>
            <a:off x="7411667" y="2158073"/>
            <a:ext cx="1862332" cy="182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Изображение выглядит как внутренний, ст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D875823-6337-4768-9710-1C11462C5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3" r="-7" b="19145"/>
          <a:stretch/>
        </p:blipFill>
        <p:spPr>
          <a:xfrm>
            <a:off x="5320735" y="2158073"/>
            <a:ext cx="1862332" cy="182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 выглядит как внутренний, пол, стол, сиди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B513F2A9-FC12-43FC-B8BD-7E05048585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68" r="-2" b="-2"/>
          <a:stretch/>
        </p:blipFill>
        <p:spPr>
          <a:xfrm>
            <a:off x="5320735" y="4214811"/>
            <a:ext cx="3953266" cy="182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59B8ED24-0AD1-48BE-AD25-30AC9FCFA7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70B54-9709-4849-8308-099F6BF788E2}"/>
              </a:ext>
            </a:extLst>
          </p:cNvPr>
          <p:cNvSpPr txBox="1"/>
          <p:nvPr/>
        </p:nvSpPr>
        <p:spPr>
          <a:xfrm>
            <a:off x="681418" y="2160589"/>
            <a:ext cx="44148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Визуализировано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на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полке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что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где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должно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располагаться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Легко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поставить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все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на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свои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места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Если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чего-то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нет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легко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определить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чего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не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хватает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 (примеры)</a:t>
            </a:r>
            <a:endParaRPr lang="ru-RU" sz="24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4C25D2-694C-4A7E-84D6-13BF58EE1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60" y="1057680"/>
            <a:ext cx="4100362" cy="230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03B71-E7F5-43D1-B06C-7E6A5AA3A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395" y="1057680"/>
            <a:ext cx="4118149" cy="2316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1814A4-A1BC-4828-8592-7CCB2D0BD2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60" y="3788700"/>
            <a:ext cx="4100362" cy="207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B418F9-F80D-483A-9665-2943EE6C87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750" y="3788700"/>
            <a:ext cx="4195120" cy="207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671D5B-34AC-4FCF-9081-6CB777D444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0174" y="2807224"/>
            <a:ext cx="1794895" cy="158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248" y="171682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 (примеры)</a:t>
            </a:r>
            <a:endParaRPr lang="ru-RU" sz="24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327260" y="75983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982429" y="75983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6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7F2DEA-E275-47A6-8467-53AA0AEB2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5130" y="1123989"/>
            <a:ext cx="3074269" cy="492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8966C0-2F6E-40FF-9EEF-1D73DC01BB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7132" y="1136476"/>
            <a:ext cx="3022419" cy="485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F5276-3F22-4B5F-9A4D-F7732BE347EC}"/>
              </a:ext>
            </a:extLst>
          </p:cNvPr>
          <p:cNvSpPr txBox="1"/>
          <p:nvPr/>
        </p:nvSpPr>
        <p:spPr>
          <a:xfrm>
            <a:off x="151149" y="1476083"/>
            <a:ext cx="22632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Если двери не прозрачные, то необходима визуализация снаружи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4C327D-D44E-4524-AF21-D868D1E21C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64" y="3530058"/>
            <a:ext cx="1417090" cy="251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авая круглая скобка 6">
            <a:extLst>
              <a:ext uri="{FF2B5EF4-FFF2-40B4-BE49-F238E27FC236}">
                <a16:creationId xmlns:a16="http://schemas.microsoft.com/office/drawing/2014/main" id="{464483B3-234D-4DD0-8409-208C1CC4CD94}"/>
              </a:ext>
            </a:extLst>
          </p:cNvPr>
          <p:cNvSpPr/>
          <p:nvPr/>
        </p:nvSpPr>
        <p:spPr>
          <a:xfrm rot="16200000">
            <a:off x="5549592" y="25600"/>
            <a:ext cx="642384" cy="3543350"/>
          </a:xfrm>
          <a:prstGeom prst="rightBracket">
            <a:avLst>
              <a:gd name="adj" fmla="val 125892"/>
            </a:avLst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ая круглая скобка 7">
            <a:extLst>
              <a:ext uri="{FF2B5EF4-FFF2-40B4-BE49-F238E27FC236}">
                <a16:creationId xmlns:a16="http://schemas.microsoft.com/office/drawing/2014/main" id="{963A016D-2BCF-4E06-B4F4-AB695DA95BE6}"/>
              </a:ext>
            </a:extLst>
          </p:cNvPr>
          <p:cNvSpPr/>
          <p:nvPr/>
        </p:nvSpPr>
        <p:spPr>
          <a:xfrm rot="16200000">
            <a:off x="6381440" y="186624"/>
            <a:ext cx="345817" cy="3677768"/>
          </a:xfrm>
          <a:prstGeom prst="rightBracket">
            <a:avLst>
              <a:gd name="adj" fmla="val 154354"/>
            </a:avLst>
          </a:prstGeom>
          <a:ln w="38100"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авая круглая скобка 8">
            <a:extLst>
              <a:ext uri="{FF2B5EF4-FFF2-40B4-BE49-F238E27FC236}">
                <a16:creationId xmlns:a16="http://schemas.microsoft.com/office/drawing/2014/main" id="{7AB292A7-4583-4FDB-AFFD-64384DC37B2A}"/>
              </a:ext>
            </a:extLst>
          </p:cNvPr>
          <p:cNvSpPr/>
          <p:nvPr/>
        </p:nvSpPr>
        <p:spPr>
          <a:xfrm rot="16470745">
            <a:off x="5733955" y="1185512"/>
            <a:ext cx="447885" cy="3691840"/>
          </a:xfrm>
          <a:prstGeom prst="rightBracket">
            <a:avLst>
              <a:gd name="adj" fmla="val 109696"/>
            </a:avLst>
          </a:prstGeom>
          <a:ln w="38100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id="{6BAA7278-8FA1-450A-AEAF-7C8E76CF0374}"/>
              </a:ext>
            </a:extLst>
          </p:cNvPr>
          <p:cNvSpPr/>
          <p:nvPr/>
        </p:nvSpPr>
        <p:spPr>
          <a:xfrm rot="16557710">
            <a:off x="6510237" y="1277541"/>
            <a:ext cx="178423" cy="3632064"/>
          </a:xfrm>
          <a:prstGeom prst="rightBracket">
            <a:avLst>
              <a:gd name="adj" fmla="val 191938"/>
            </a:avLst>
          </a:prstGeom>
          <a:ln w="38100"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авая круглая скобка 10">
            <a:extLst>
              <a:ext uri="{FF2B5EF4-FFF2-40B4-BE49-F238E27FC236}">
                <a16:creationId xmlns:a16="http://schemas.microsoft.com/office/drawing/2014/main" id="{A4F5902D-3EA6-4EFB-A0CB-B162ACAC88B4}"/>
              </a:ext>
            </a:extLst>
          </p:cNvPr>
          <p:cNvSpPr/>
          <p:nvPr/>
        </p:nvSpPr>
        <p:spPr>
          <a:xfrm rot="16200000">
            <a:off x="6083062" y="2698333"/>
            <a:ext cx="345817" cy="3677768"/>
          </a:xfrm>
          <a:prstGeom prst="rightBracket">
            <a:avLst>
              <a:gd name="adj" fmla="val 147777"/>
            </a:avLst>
          </a:prstGeom>
          <a:ln w="38100">
            <a:prstDash val="sysDot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 (примеры)</a:t>
            </a:r>
            <a:endParaRPr lang="ru-RU" sz="24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7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4</a:t>
            </a:r>
            <a:r>
              <a:rPr lang="ru-RU" sz="2400" dirty="0" smtClean="0"/>
              <a:t>. Стандартизация (примеры)</a:t>
            </a:r>
            <a:endParaRPr lang="ru-RU" sz="24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1149927"/>
            <a:ext cx="5116945" cy="38377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87" y="1149927"/>
            <a:ext cx="3158837" cy="42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76" y="342998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4. Стандартизация</a:t>
            </a:r>
            <a:endParaRPr lang="ru-RU" sz="24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37309" y="1285872"/>
            <a:ext cx="8548255" cy="3660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Итоги 4 шага:</a:t>
            </a:r>
          </a:p>
          <a:p>
            <a:pPr algn="ctr"/>
            <a:endParaRPr lang="ru-RU" sz="2800" dirty="0" smtClean="0"/>
          </a:p>
          <a:p>
            <a:pPr marL="285750" indent="-285750">
              <a:buFontTx/>
              <a:buChar char="-"/>
            </a:pPr>
            <a:r>
              <a:rPr lang="ru-RU" sz="2800" dirty="0" smtClean="0"/>
              <a:t>Разработанные стандарты ( в </a:t>
            </a:r>
            <a:r>
              <a:rPr lang="ru-RU" sz="2800" dirty="0" err="1" smtClean="0"/>
              <a:t>т.ч</a:t>
            </a:r>
            <a:r>
              <a:rPr lang="ru-RU" sz="2800" dirty="0" smtClean="0"/>
              <a:t>. Визуальные)</a:t>
            </a:r>
          </a:p>
          <a:p>
            <a:pPr marL="285750" indent="-285750">
              <a:buFontTx/>
              <a:buChar char="-"/>
            </a:pPr>
            <a:endParaRPr lang="ru-RU" sz="2800" dirty="0" smtClean="0"/>
          </a:p>
          <a:p>
            <a:pPr marL="285750" indent="-285750">
              <a:buFontTx/>
              <a:buChar char="-"/>
            </a:pPr>
            <a:r>
              <a:rPr lang="ru-RU" sz="2800" dirty="0" smtClean="0"/>
              <a:t>Утвержден перечень документов, находящихся в кабинете</a:t>
            </a:r>
          </a:p>
          <a:p>
            <a:pPr marL="285750" indent="-285750">
              <a:buFontTx/>
              <a:buChar char="-"/>
            </a:pPr>
            <a:endParaRPr lang="ru-RU" sz="2800" dirty="0" smtClean="0"/>
          </a:p>
          <a:p>
            <a:pPr marL="285750" indent="-285750">
              <a:buFontTx/>
              <a:buChar char="-"/>
            </a:pPr>
            <a:r>
              <a:rPr lang="ru-RU" sz="2800" dirty="0" smtClean="0"/>
              <a:t>Разработан и соблюдается график уборки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883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0801F-143F-4281-879A-C5EB2414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247" y="2302801"/>
            <a:ext cx="7617222" cy="133496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ИТОГ 4-х шагов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77881" y="38267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8326834" y="38267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25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9ECD402-1B20-465E-96FD-921C10D58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98" y="1271094"/>
            <a:ext cx="435281" cy="173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none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БЫЛО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C66F6A-8539-4419-A95B-14CFBB314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1041" y="4723939"/>
            <a:ext cx="4323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none" anchor="ctr"/>
          <a:lstStyle/>
          <a:p>
            <a:pPr algn="ctr"/>
            <a:r>
              <a:rPr lang="ru-RU" sz="2400" b="1" dirty="0">
                <a:solidFill>
                  <a:srgbClr val="339933"/>
                </a:solidFill>
              </a:rPr>
              <a:t>СТАЛО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D434C7-D349-43EF-9F97-53F9F972C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17" y="1033809"/>
            <a:ext cx="4877898" cy="24058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F743E2-F901-4A2E-92EC-29F58B209E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497" y="3670909"/>
            <a:ext cx="4921359" cy="247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0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0095140-9EBB-4BC1-92CC-BB52B4022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906" y="543684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БЫЛО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0337BA-074A-46E4-9FFE-7EF59007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346" y="1371680"/>
            <a:ext cx="2321161" cy="5304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B54B2-2ADF-41E1-AC9D-9F528068F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650" y="1359597"/>
            <a:ext cx="2321512" cy="531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B9B143-E190-413F-AE7F-DE2565185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7305" y="1359597"/>
            <a:ext cx="2305032" cy="530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D0350FA-3982-4950-9C46-F0D4F7981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5" y="1018623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339933"/>
                </a:solidFill>
              </a:rPr>
              <a:t>СТАЛО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15D1CB-8EC6-40D4-84F7-00ADA6AA73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513" y="1740643"/>
            <a:ext cx="2395582" cy="42588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73802-6302-4162-A4AB-70B704EAE1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004" y="1742328"/>
            <a:ext cx="2394634" cy="42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051" y="647700"/>
            <a:ext cx="11040533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814918" y="0"/>
            <a:ext cx="1104053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БЫЛО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 rot="2604532">
            <a:off x="2639485" y="1700213"/>
            <a:ext cx="2400300" cy="647700"/>
          </a:xfrm>
          <a:prstGeom prst="rightArrow">
            <a:avLst>
              <a:gd name="adj1" fmla="val 50000"/>
              <a:gd name="adj2" fmla="val 6948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 flipV="1">
            <a:off x="471704" y="1464735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845672" y="1464735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9AC79-88AE-45A7-BFC5-56F6A32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8" y="392498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5</a:t>
            </a:r>
            <a:r>
              <a:rPr lang="en-US" dirty="0"/>
              <a:t>S </a:t>
            </a:r>
            <a:r>
              <a:rPr lang="ru-RU" dirty="0"/>
              <a:t>или </a:t>
            </a:r>
            <a:r>
              <a:rPr lang="ru-RU" dirty="0" smtClean="0"/>
              <a:t>организация </a:t>
            </a:r>
            <a:r>
              <a:rPr lang="ru-RU" dirty="0"/>
              <a:t>рабочего места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24F0AB1-65CE-40EF-AEF9-D18760BE6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802" y="2495023"/>
            <a:ext cx="5181600" cy="3749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8486FDE-E8C0-4AB8-AEB4-D131451B3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877" y="5352523"/>
            <a:ext cx="1482054" cy="709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196A1A8-1A00-4AF4-B169-E8D97C146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9639" y="4625448"/>
            <a:ext cx="969963" cy="7270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2FB63B88-50D2-4C4A-BCFB-FCCA071DE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189" y="3880910"/>
            <a:ext cx="968375" cy="7302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12EC7BC1-B1BB-49DA-BE04-54A40773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377" y="3137960"/>
            <a:ext cx="968375" cy="730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436F779A-2C42-4018-A9F9-25612D6D1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4452" y="2447397"/>
            <a:ext cx="1155700" cy="6762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5E40178C-2F6C-4A70-A595-30503F6B0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89" y="4830235"/>
            <a:ext cx="15970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53" tIns="44432" rIns="90453" bIns="44432">
            <a:spAutoFit/>
          </a:bodyPr>
          <a:lstStyle/>
          <a:p>
            <a:pPr defTabSz="762000" eaLnBrk="0" hangingPunct="0">
              <a:spcBef>
                <a:spcPct val="50000"/>
              </a:spcBef>
              <a:defRPr/>
            </a:pPr>
            <a:r>
              <a:rPr lang="fr-FR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SEITON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BC111DCC-4B68-497B-A04A-1BCF77322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489" y="4092048"/>
            <a:ext cx="152241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53" tIns="44432" rIns="90453" bIns="44432">
            <a:spAutoFit/>
          </a:bodyPr>
          <a:lstStyle/>
          <a:p>
            <a:pPr defTabSz="762000" eaLnBrk="0" hangingPunct="0">
              <a:spcBef>
                <a:spcPct val="50000"/>
              </a:spcBef>
              <a:defRPr/>
            </a:pPr>
            <a:r>
              <a:rPr lang="fr-FR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SEISO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2329A4D5-838F-4C0B-992F-2641823E4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502" y="3285598"/>
            <a:ext cx="222726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53" tIns="44432" rIns="90453" bIns="44432">
            <a:spAutoFit/>
          </a:bodyPr>
          <a:lstStyle/>
          <a:p>
            <a:pPr defTabSz="762000" eaLnBrk="0" hangingPunct="0">
              <a:spcBef>
                <a:spcPct val="50000"/>
              </a:spcBef>
              <a:defRPr/>
            </a:pPr>
            <a:r>
              <a:rPr lang="fr-FR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SEIKETSU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BF2EB4A4-4FB9-402A-B08E-C1317DB6E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0152" y="2447398"/>
            <a:ext cx="19796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53" tIns="44432" rIns="90453" bIns="44432">
            <a:spAutoFit/>
          </a:bodyPr>
          <a:lstStyle/>
          <a:p>
            <a:pPr defTabSz="762000" eaLnBrk="0" hangingPunct="0">
              <a:spcBef>
                <a:spcPct val="50000"/>
              </a:spcBef>
              <a:defRPr/>
            </a:pPr>
            <a:r>
              <a:rPr lang="fr-FR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SHITSUKE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F6F6E40A-D43C-40A2-B6BE-3C13E3F88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460" y="3916122"/>
            <a:ext cx="3909804" cy="38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0956" tIns="39684" rIns="80956" bIns="39684">
            <a:spAutoFit/>
          </a:bodyPr>
          <a:lstStyle/>
          <a:p>
            <a:pPr algn="r" defTabSz="617538" eaLnBrk="0" hangingPunct="0">
              <a:spcBef>
                <a:spcPct val="50000"/>
              </a:spcBef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Содержание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в чистоте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404EAB0D-9C3E-4F4F-96AA-6A29A5615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064" y="3279352"/>
            <a:ext cx="33591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956" tIns="39684" rIns="80956" bIns="39684">
            <a:spAutoFit/>
          </a:bodyPr>
          <a:lstStyle/>
          <a:p>
            <a:pPr algn="r" defTabSz="617538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Стандартизация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82456D3E-210E-4FCC-AAA1-5266DDCD2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943" y="2630289"/>
            <a:ext cx="32686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956" tIns="39684" rIns="80956" bIns="39684">
            <a:spAutoFit/>
          </a:bodyPr>
          <a:lstStyle/>
          <a:p>
            <a:pPr algn="r" defTabSz="617538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Совершенствование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10159FAF-1845-4883-9A54-2ECFB4A23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127" y="5546198"/>
            <a:ext cx="1597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53" tIns="44432" rIns="90453" bIns="44432">
            <a:spAutoFit/>
          </a:bodyPr>
          <a:lstStyle/>
          <a:p>
            <a:pPr defTabSz="762000" eaLnBrk="0" hangingPunct="0">
              <a:spcBef>
                <a:spcPct val="50000"/>
              </a:spcBef>
              <a:defRPr/>
            </a:pPr>
            <a:r>
              <a:rPr lang="fr-FR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SEIRI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27DD18CE-7032-4F4F-BD64-1BF17DCB0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54" y="5480316"/>
            <a:ext cx="17192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956" tIns="39684" rIns="80956" bIns="39684">
            <a:spAutoFit/>
          </a:bodyPr>
          <a:lstStyle/>
          <a:p>
            <a:pPr algn="ctr" defTabSz="617538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Сортировка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D24E2309-DE93-4AF5-88B3-EC8822AC0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951" y="4704178"/>
            <a:ext cx="2722562" cy="30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0956" tIns="39684" rIns="80956" bIns="39684">
            <a:spAutoFit/>
          </a:bodyPr>
          <a:lstStyle/>
          <a:p>
            <a:pPr algn="ctr" defTabSz="617538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Соблюдение порядка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1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59459" name="Rectangle 3"/>
          <p:cNvSpPr>
            <a:spLocks noChangeArrowheads="1"/>
          </p:cNvSpPr>
          <p:nvPr/>
        </p:nvSpPr>
        <p:spPr bwMode="auto">
          <a:xfrm>
            <a:off x="1524000" y="44450"/>
            <a:ext cx="91440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БЫЛО</a:t>
            </a:r>
            <a:r>
              <a:rPr lang="ru-RU" sz="2800" b="1" dirty="0" smtClean="0">
                <a:latin typeface="Times New Roman" pitchFamily="18" charset="0"/>
              </a:rPr>
              <a:t> (хранение </a:t>
            </a:r>
            <a:r>
              <a:rPr lang="ru-RU" sz="2800" b="1" dirty="0">
                <a:latin typeface="Times New Roman" pitchFamily="18" charset="0"/>
              </a:rPr>
              <a:t>документов в </a:t>
            </a:r>
            <a:r>
              <a:rPr lang="ru-RU" sz="2800" b="1" dirty="0" smtClean="0">
                <a:latin typeface="Times New Roman" pitchFamily="18" charset="0"/>
              </a:rPr>
              <a:t>ординаторской</a:t>
            </a:r>
            <a:r>
              <a:rPr lang="ru-RU" sz="2800" b="1" dirty="0">
                <a:latin typeface="Times New Roman" pitchFamily="18" charset="0"/>
              </a:rPr>
              <a:t>)</a:t>
            </a:r>
            <a:r>
              <a:rPr lang="ru-RU" sz="2800" b="1" dirty="0" smtClean="0">
                <a:latin typeface="Times New Roman" pitchFamily="18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6388" name="Picture 5" descr="P13406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587376"/>
            <a:ext cx="8027988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58926" y="0"/>
            <a:ext cx="8964613" cy="53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3786" tIns="41893" rIns="83786" bIns="41893">
            <a:spAutoFit/>
          </a:bodyPr>
          <a:lstStyle>
            <a:lvl1pPr defTabSz="8382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382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382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382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382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9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СТАЛО</a:t>
            </a:r>
            <a:r>
              <a:rPr lang="ru-RU" altLang="ru-RU" sz="2900" b="1" dirty="0" smtClean="0">
                <a:latin typeface="Times New Roman" panose="02020603050405020304" pitchFamily="18" charset="0"/>
              </a:rPr>
              <a:t> (шкаф </a:t>
            </a:r>
            <a:r>
              <a:rPr lang="ru-RU" altLang="ru-RU" sz="2900" b="1" dirty="0">
                <a:latin typeface="Times New Roman" panose="02020603050405020304" pitchFamily="18" charset="0"/>
              </a:rPr>
              <a:t>в </a:t>
            </a:r>
            <a:r>
              <a:rPr lang="ru-RU" altLang="ru-RU" sz="2900" b="1" dirty="0" smtClean="0">
                <a:latin typeface="Times New Roman" panose="02020603050405020304" pitchFamily="18" charset="0"/>
              </a:rPr>
              <a:t>ординаторской после </a:t>
            </a:r>
            <a:r>
              <a:rPr lang="ru-RU" altLang="ru-RU" sz="2900" b="1" dirty="0">
                <a:latin typeface="Times New Roman" panose="02020603050405020304" pitchFamily="18" charset="0"/>
              </a:rPr>
              <a:t>сортировки)</a:t>
            </a:r>
          </a:p>
        </p:txBody>
      </p:sp>
      <p:pic>
        <p:nvPicPr>
          <p:cNvPr id="25604" name="Picture 5" descr="P10407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549276"/>
            <a:ext cx="567213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13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4643" name="Rectangle 3"/>
          <p:cNvSpPr>
            <a:spLocks noChangeArrowheads="1"/>
          </p:cNvSpPr>
          <p:nvPr/>
        </p:nvSpPr>
        <p:spPr bwMode="auto">
          <a:xfrm>
            <a:off x="0" y="404814"/>
            <a:ext cx="121920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В рассортированном шкафу нашлось 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место историям болезней 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3">
            <a:lum bright="18000" contrast="18000"/>
          </a:blip>
          <a:srcRect/>
          <a:stretch>
            <a:fillRect/>
          </a:stretch>
        </p:blipFill>
        <p:spPr bwMode="auto">
          <a:xfrm>
            <a:off x="334434" y="954088"/>
            <a:ext cx="11521017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785518-C1C6-40F8-BA20-A041B63B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765" y="2803538"/>
            <a:ext cx="2833593" cy="208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CE51B108-FCB3-40C7-BA80-9CC6942CD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976" y="1122306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339933"/>
                </a:solidFill>
              </a:rPr>
              <a:t>СТАЛО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B7C139-3158-494F-A105-20514FD583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3524" y="1789935"/>
            <a:ext cx="1429909" cy="342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18392-350C-4BB8-84CB-06E904BC78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738" y="1789935"/>
            <a:ext cx="1261413" cy="342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C92587-ADDA-46A7-9620-88B2CEC0E3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4677249"/>
            <a:ext cx="2241223" cy="139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509376-21C6-479E-A081-B29A2424C8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7476" y="3604846"/>
            <a:ext cx="1500729" cy="66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5F532ABB-C950-46E0-B383-05982124E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60" y="1122307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БЫЛО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3393446" y="3423139"/>
            <a:ext cx="765249" cy="6925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9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91203" name="Rectangle 3"/>
          <p:cNvSpPr>
            <a:spLocks noChangeArrowheads="1"/>
          </p:cNvSpPr>
          <p:nvPr/>
        </p:nvSpPr>
        <p:spPr bwMode="auto">
          <a:xfrm>
            <a:off x="0" y="404814"/>
            <a:ext cx="121920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</a:rPr>
              <a:t>Рассортированный </a:t>
            </a:r>
            <a:r>
              <a:rPr lang="ru-RU" sz="2800" b="1" dirty="0">
                <a:latin typeface="Times New Roman" pitchFamily="18" charset="0"/>
              </a:rPr>
              <a:t>и визуализированный </a:t>
            </a:r>
            <a:br>
              <a:rPr lang="ru-RU" sz="2800" b="1" dirty="0">
                <a:latin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</a:rPr>
              <a:t>шкаф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8676" name="Picture 5" descr="P1050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052514"/>
            <a:ext cx="5575300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P10500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8133" y="1633538"/>
            <a:ext cx="6383867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29FC23C-7E9D-42C4-9AA6-A3DF7A89B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698" y="1199056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БЫЛО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DD2F37-70F5-4156-9D71-D770FE010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856" y="1181460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339933"/>
                </a:solidFill>
              </a:rPr>
              <a:t>СТАЛО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80DACD-4C6A-433D-BD77-7B44FBB740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073" y="2242769"/>
            <a:ext cx="2337489" cy="143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B405F3-1BD7-456A-881D-372C3C6A8C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684" y="3381606"/>
            <a:ext cx="2455025" cy="1841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75307E-E385-4C2E-9492-13797131CF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601" y="3064409"/>
            <a:ext cx="2053255" cy="232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 вправо 1"/>
          <p:cNvSpPr/>
          <p:nvPr/>
        </p:nvSpPr>
        <p:spPr>
          <a:xfrm>
            <a:off x="4736951" y="39859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3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2957E7-AEDB-478E-90FB-85A1257A1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695" y="4175990"/>
            <a:ext cx="2406851" cy="1991452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5CB06711-651F-4B46-914D-DF82950F1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371" y="1427596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БЫЛО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D1532C-7409-4703-8D0C-D6FC56A5AB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761" y="1938880"/>
            <a:ext cx="2133569" cy="2383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F3012B-C9BE-42DA-858B-14D9CA2F5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709595" y="3736958"/>
            <a:ext cx="1603479" cy="203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CF1229-F6E7-4EB1-9E38-D93BB54090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794" y="1807082"/>
            <a:ext cx="3388411" cy="1905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FF4E91-0AA0-420F-B692-5392E758A8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233" y="2568847"/>
            <a:ext cx="2116934" cy="300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23CB3F0-3560-4C3A-976B-C10EBF1D860D}"/>
              </a:ext>
            </a:extLst>
          </p:cNvPr>
          <p:cNvCxnSpPr/>
          <p:nvPr/>
        </p:nvCxnSpPr>
        <p:spPr>
          <a:xfrm flipH="1">
            <a:off x="5565628" y="3281642"/>
            <a:ext cx="255911" cy="2697022"/>
          </a:xfrm>
          <a:prstGeom prst="straightConnector1">
            <a:avLst/>
          </a:prstGeom>
          <a:ln w="50800">
            <a:solidFill>
              <a:srgbClr val="1C436A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AABE6D4-8AE7-4180-A3BA-4DEFADA46946}"/>
              </a:ext>
            </a:extLst>
          </p:cNvPr>
          <p:cNvCxnSpPr/>
          <p:nvPr/>
        </p:nvCxnSpPr>
        <p:spPr>
          <a:xfrm flipH="1">
            <a:off x="5693583" y="3293366"/>
            <a:ext cx="912964" cy="2685298"/>
          </a:xfrm>
          <a:prstGeom prst="straightConnector1">
            <a:avLst/>
          </a:prstGeom>
          <a:ln w="50800">
            <a:solidFill>
              <a:srgbClr val="1C436A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5">
            <a:extLst>
              <a:ext uri="{FF2B5EF4-FFF2-40B4-BE49-F238E27FC236}">
                <a16:creationId xmlns:a16="http://schemas.microsoft.com/office/drawing/2014/main" id="{11BBBDD3-989D-401D-8DBB-9695551FC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660" y="951122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339933"/>
                </a:solidFill>
              </a:rPr>
              <a:t>СТАЛО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181043" y="280614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FA64A73-7166-41D8-BD65-00F027E3F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870" y="1362918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БЫЛО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9ED1F8-927F-479D-8267-A0F38D27D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0600" y="1370437"/>
            <a:ext cx="1905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 b="1" dirty="0">
                <a:solidFill>
                  <a:srgbClr val="339933"/>
                </a:solidFill>
              </a:rPr>
              <a:t>СТАЛО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374F4B-A8DD-48D7-A8A7-BA1FE5A04B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653" y="2478171"/>
            <a:ext cx="3047435" cy="246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A47892-F0C3-4BB5-89B2-475BA5E965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839" y="2224604"/>
            <a:ext cx="2489746" cy="381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1C4B7A-3C96-4D18-8CCA-6D86F4791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782" y="2478171"/>
            <a:ext cx="2443174" cy="326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>
            <a:off x="3881285" y="3498324"/>
            <a:ext cx="410308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6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00068" name="Rectangle 4"/>
          <p:cNvSpPr>
            <a:spLocks noChangeArrowheads="1"/>
          </p:cNvSpPr>
          <p:nvPr/>
        </p:nvSpPr>
        <p:spPr bwMode="auto">
          <a:xfrm>
            <a:off x="0" y="44450"/>
            <a:ext cx="121920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БЫЛО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233" y="560389"/>
            <a:ext cx="10991851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8739" name="Rectangle 3"/>
          <p:cNvSpPr>
            <a:spLocks noChangeArrowheads="1"/>
          </p:cNvSpPr>
          <p:nvPr/>
        </p:nvSpPr>
        <p:spPr bwMode="auto">
          <a:xfrm>
            <a:off x="0" y="44450"/>
            <a:ext cx="10488706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СТАЛО     (визуализированы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средства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уборки)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39184" y="620713"/>
            <a:ext cx="7296149" cy="6237287"/>
            <a:chOff x="975" y="391"/>
            <a:chExt cx="3447" cy="3929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975" y="402"/>
              <a:ext cx="3447" cy="3918"/>
              <a:chOff x="1202" y="402"/>
              <a:chExt cx="3220" cy="3682"/>
            </a:xfrm>
          </p:grpSpPr>
          <p:pic>
            <p:nvPicPr>
              <p:cNvPr id="35848" name="Picture 11" descr="P1060226"/>
              <p:cNvPicPr>
                <a:picLocks noChangeAspect="1" noChangeArrowheads="1"/>
              </p:cNvPicPr>
              <p:nvPr/>
            </p:nvPicPr>
            <p:blipFill>
              <a:blip r:embed="rId3">
                <a:lum bright="12000" contrast="12000"/>
              </a:blip>
              <a:srcRect/>
              <a:stretch>
                <a:fillRect/>
              </a:stretch>
            </p:blipFill>
            <p:spPr bwMode="auto">
              <a:xfrm>
                <a:off x="1202" y="402"/>
                <a:ext cx="3220" cy="2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49" name="Picture 12" descr="P106022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02" y="2704"/>
                <a:ext cx="3220" cy="1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5847" name="Rectangle 14"/>
            <p:cNvSpPr>
              <a:spLocks noChangeArrowheads="1"/>
            </p:cNvSpPr>
            <p:nvPr/>
          </p:nvSpPr>
          <p:spPr bwMode="auto">
            <a:xfrm>
              <a:off x="975" y="391"/>
              <a:ext cx="3447" cy="3929"/>
            </a:xfrm>
            <a:prstGeom prst="rect">
              <a:avLst/>
            </a:prstGeom>
            <a:noFill/>
            <a:ln w="444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5845" name="Picture 16" descr="P1060204"/>
          <p:cNvPicPr>
            <a:picLocks noChangeAspect="1" noChangeArrowheads="1"/>
          </p:cNvPicPr>
          <p:nvPr/>
        </p:nvPicPr>
        <p:blipFill>
          <a:blip r:embed="rId5">
            <a:lum bright="18000" contrast="36000"/>
          </a:blip>
          <a:srcRect/>
          <a:stretch>
            <a:fillRect/>
          </a:stretch>
        </p:blipFill>
        <p:spPr bwMode="auto">
          <a:xfrm>
            <a:off x="8062384" y="620713"/>
            <a:ext cx="4129616" cy="6237287"/>
          </a:xfrm>
          <a:prstGeom prst="rect">
            <a:avLst/>
          </a:prstGeom>
          <a:noFill/>
          <a:ln w="4445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 flipV="1">
            <a:off x="471704" y="1464735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845672" y="1464735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9AC79-88AE-45A7-BFC5-56F6A32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8" y="392498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5</a:t>
            </a:r>
            <a:r>
              <a:rPr lang="en-US" dirty="0"/>
              <a:t>S </a:t>
            </a:r>
            <a:r>
              <a:rPr lang="ru-RU" dirty="0"/>
              <a:t>или </a:t>
            </a:r>
            <a:r>
              <a:rPr lang="ru-RU" dirty="0" smtClean="0"/>
              <a:t>организация </a:t>
            </a:r>
            <a:r>
              <a:rPr lang="ru-RU" dirty="0"/>
              <a:t>рабочего </a:t>
            </a:r>
            <a:r>
              <a:rPr lang="ru-RU" dirty="0" smtClean="0"/>
              <a:t>места в медицине</a:t>
            </a:r>
            <a:endParaRPr lang="ru-RU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24F0AB1-65CE-40EF-AEF9-D18760BE6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27" y="1967346"/>
            <a:ext cx="8597201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r>
              <a:rPr lang="ru-RU" sz="2400" dirty="0" smtClean="0">
                <a:cs typeface="+mn-cs"/>
              </a:rPr>
              <a:t>Это способ больше успевать и меньше уставать на работе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 smtClean="0">
                <a:cs typeface="+mn-cs"/>
              </a:rPr>
              <a:t>Это безопасность для сотрудника и пациента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 smtClean="0">
                <a:cs typeface="+mn-cs"/>
              </a:rPr>
              <a:t>Это рациональное использование ресурсов</a:t>
            </a:r>
            <a:endParaRPr lang="ru-RU" sz="2400" dirty="0"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6800" y="1967345"/>
            <a:ext cx="9199418" cy="3768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3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71747" name="Rectangle 3"/>
          <p:cNvSpPr>
            <a:spLocks noChangeArrowheads="1"/>
          </p:cNvSpPr>
          <p:nvPr/>
        </p:nvSpPr>
        <p:spPr bwMode="auto">
          <a:xfrm>
            <a:off x="0" y="-26988"/>
            <a:ext cx="121920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Стандартизация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уборки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868" name="Picture 5" descr="P10409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185" y="981076"/>
            <a:ext cx="55499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P105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3800" y="965201"/>
            <a:ext cx="5774267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1751" name="Rectangle 7"/>
          <p:cNvSpPr>
            <a:spLocks noChangeArrowheads="1"/>
          </p:cNvSpPr>
          <p:nvPr/>
        </p:nvSpPr>
        <p:spPr bwMode="auto">
          <a:xfrm>
            <a:off x="814918" y="476250"/>
            <a:ext cx="4320116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>
              <a:defRPr/>
            </a:pPr>
            <a:r>
              <a:rPr lang="ru-RU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Желтый - палаты</a:t>
            </a:r>
            <a:endParaRPr lang="en-US" sz="28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71752" name="Rectangle 8"/>
          <p:cNvSpPr>
            <a:spLocks noChangeArrowheads="1"/>
          </p:cNvSpPr>
          <p:nvPr/>
        </p:nvSpPr>
        <p:spPr bwMode="auto">
          <a:xfrm>
            <a:off x="7344833" y="476250"/>
            <a:ext cx="4032251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>
              <a:defRPr/>
            </a:pPr>
            <a:r>
              <a:rPr lang="ru-RU" sz="2800" b="1" i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Синий - коридор</a:t>
            </a:r>
            <a:endParaRPr lang="en-US" sz="2800" b="1" i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6CB6F-64FD-4AC8-AE8A-BFF688C5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20" y="399310"/>
            <a:ext cx="9360533" cy="1908006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5С</a:t>
            </a:r>
            <a:br>
              <a:rPr lang="ru-RU" sz="5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Шаг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 – Совершенствование/или сделай 5С привычкой</a:t>
            </a:r>
            <a:b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Цель: обеспечить условия для возникновения желания совершенствовать результаты. Обеспечить условия, при которых поддержание порядка и дисциплины «обещают» больше выгоды, нежели их отсутствие.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762000" y="420858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8417169" y="420858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8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5S 07">
            <a:extLst>
              <a:ext uri="{FF2B5EF4-FFF2-40B4-BE49-F238E27FC236}">
                <a16:creationId xmlns:a16="http://schemas.microsoft.com/office/drawing/2014/main" id="{826BE679-8D23-4BCB-9415-3C8B1166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687" y="1415169"/>
            <a:ext cx="15462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2">
            <a:extLst>
              <a:ext uri="{FF2B5EF4-FFF2-40B4-BE49-F238E27FC236}">
                <a16:creationId xmlns:a16="http://schemas.microsoft.com/office/drawing/2014/main" id="{9B4D4041-A7B4-434A-AA32-8FB64B2CD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213" y="1313338"/>
            <a:ext cx="442441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</a:rPr>
              <a:t> Соблюдать дисциплину</a:t>
            </a:r>
          </a:p>
          <a:p>
            <a:pPr eaLnBrk="1" hangingPunct="1"/>
            <a:endParaRPr lang="ru-RU" altLang="ru-RU" sz="7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</a:rPr>
              <a:t> Ежедневно применять принципы 5С</a:t>
            </a:r>
          </a:p>
          <a:p>
            <a:pPr eaLnBrk="1" hangingPunct="1">
              <a:buFontTx/>
              <a:buChar char="•"/>
            </a:pPr>
            <a:endParaRPr lang="ru-RU" altLang="ru-RU" sz="7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</a:rPr>
              <a:t> Непрерывная проверка</a:t>
            </a:r>
          </a:p>
          <a:p>
            <a:pPr eaLnBrk="1" hangingPunct="1"/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</a:rPr>
              <a:t>  соблюдения стандартов</a:t>
            </a:r>
          </a:p>
          <a:p>
            <a:pPr eaLnBrk="1" hangingPunct="1">
              <a:buFontTx/>
              <a:buChar char="•"/>
            </a:pPr>
            <a:endParaRPr lang="ru-RU" altLang="ru-RU" sz="7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</a:rPr>
              <a:t> Учеба персонала</a:t>
            </a:r>
          </a:p>
          <a:p>
            <a:pPr eaLnBrk="1" hangingPunct="1">
              <a:buFontTx/>
              <a:buChar char="•"/>
            </a:pPr>
            <a:endParaRPr lang="ru-RU" altLang="ru-RU" sz="7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FontTx/>
              <a:buChar char="•"/>
            </a:pPr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</a:rPr>
              <a:t> Улучшение разработанных</a:t>
            </a:r>
          </a:p>
          <a:p>
            <a:pPr eaLnBrk="1" hangingPunct="1"/>
            <a:r>
              <a:rPr lang="ru-RU" altLang="ru-RU" sz="1600" dirty="0">
                <a:solidFill>
                  <a:schemeClr val="accent1">
                    <a:lumMod val="75000"/>
                  </a:schemeClr>
                </a:solidFill>
              </a:rPr>
              <a:t>  стандартов</a:t>
            </a:r>
          </a:p>
        </p:txBody>
      </p:sp>
      <p:pic>
        <p:nvPicPr>
          <p:cNvPr id="7" name="Picture 4" descr="IMGP2969">
            <a:extLst>
              <a:ext uri="{FF2B5EF4-FFF2-40B4-BE49-F238E27FC236}">
                <a16:creationId xmlns:a16="http://schemas.microsoft.com/office/drawing/2014/main" id="{BF7FF420-DCBE-43C7-A8C1-A16ADAA2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24" y="4163343"/>
            <a:ext cx="2857500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560" y="240220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5. Совершенствование</a:t>
            </a: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982429" y="75983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327260" y="75983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imag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949" y="1235785"/>
            <a:ext cx="1760220" cy="16611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64797" y="3853638"/>
            <a:ext cx="4700875" cy="20504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Девиз этапа: </a:t>
            </a:r>
          </a:p>
          <a:p>
            <a:pPr algn="ctr"/>
            <a:r>
              <a:rPr lang="ru-RU" sz="2400" dirty="0" smtClean="0"/>
              <a:t>«Сохраняй достижения и постоянно ищи улучшения»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48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E87D44-54A0-4C07-950A-0503061F0E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751" y="1349416"/>
            <a:ext cx="4100362" cy="207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5126EF-C2C8-498F-ADDD-B53B8325719E}"/>
              </a:ext>
            </a:extLst>
          </p:cNvPr>
          <p:cNvSpPr txBox="1"/>
          <p:nvPr/>
        </p:nvSpPr>
        <p:spPr>
          <a:xfrm>
            <a:off x="5074969" y="1464919"/>
            <a:ext cx="38077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«Причесать» содержание в папках. 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Подписать папки.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Определить правильный порядок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Стандартизировать.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5CDA2E-0EA7-44A2-B97F-6BD4BE5A6E89}"/>
              </a:ext>
            </a:extLst>
          </p:cNvPr>
          <p:cNvSpPr txBox="1"/>
          <p:nvPr/>
        </p:nvSpPr>
        <p:spPr>
          <a:xfrm>
            <a:off x="1702297" y="4099246"/>
            <a:ext cx="277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ПРИМЕР</a:t>
            </a:r>
          </a:p>
        </p:txBody>
      </p:sp>
      <p:pic>
        <p:nvPicPr>
          <p:cNvPr id="5" name="Picture 6" descr="DSCF0007">
            <a:extLst>
              <a:ext uri="{FF2B5EF4-FFF2-40B4-BE49-F238E27FC236}">
                <a16:creationId xmlns:a16="http://schemas.microsoft.com/office/drawing/2014/main" id="{2EEE1823-779F-46BA-87AE-6A86CF82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307" y="3874102"/>
            <a:ext cx="3010987" cy="242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560" y="240220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5. Совершенствование</a:t>
            </a:r>
            <a:endParaRPr lang="ru-RU" sz="24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 txBox="1">
            <a:spLocks/>
          </p:cNvSpPr>
          <p:nvPr/>
        </p:nvSpPr>
        <p:spPr>
          <a:xfrm>
            <a:off x="2213560" y="240220"/>
            <a:ext cx="6524359" cy="942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/>
              <a:t>Шаг 5. Совершенств</a:t>
            </a: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982429" y="75983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27260" y="75983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2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D9A6DB-1A7F-4097-9BA0-FE62F7B10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847" y="1175720"/>
            <a:ext cx="1540042" cy="269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995322-5C3B-488C-9113-FA4311C664FA}"/>
              </a:ext>
            </a:extLst>
          </p:cNvPr>
          <p:cNvSpPr txBox="1"/>
          <p:nvPr/>
        </p:nvSpPr>
        <p:spPr>
          <a:xfrm>
            <a:off x="2223722" y="1276831"/>
            <a:ext cx="5711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Определить достаточное количество бланков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Стандартизировать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2B7F2-B12C-4E02-AD75-8D888239B52A}"/>
              </a:ext>
            </a:extLst>
          </p:cNvPr>
          <p:cNvSpPr txBox="1"/>
          <p:nvPr/>
        </p:nvSpPr>
        <p:spPr>
          <a:xfrm>
            <a:off x="2464355" y="3030760"/>
            <a:ext cx="277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ПРИМЕРЫ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F20B0B3-BC21-4450-B0A5-8E2B9D9A9AD5}"/>
              </a:ext>
            </a:extLst>
          </p:cNvPr>
          <p:cNvGrpSpPr/>
          <p:nvPr/>
        </p:nvGrpSpPr>
        <p:grpSpPr>
          <a:xfrm>
            <a:off x="4774480" y="2271648"/>
            <a:ext cx="4075262" cy="2250537"/>
            <a:chOff x="634701" y="1075764"/>
            <a:chExt cx="7541111" cy="5647765"/>
          </a:xfrm>
        </p:grpSpPr>
        <p:pic>
          <p:nvPicPr>
            <p:cNvPr id="6" name="Рисунок 5" descr="IMG_5091.JPG">
              <a:extLst>
                <a:ext uri="{FF2B5EF4-FFF2-40B4-BE49-F238E27FC236}">
                  <a16:creationId xmlns:a16="http://schemas.microsoft.com/office/drawing/2014/main" id="{29D9C31A-7EE8-4F64-A62C-0AC1C4166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4701" y="1635387"/>
              <a:ext cx="3937299" cy="43052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 descr="IMG_5090.JPG">
              <a:extLst>
                <a:ext uri="{FF2B5EF4-FFF2-40B4-BE49-F238E27FC236}">
                  <a16:creationId xmlns:a16="http://schemas.microsoft.com/office/drawing/2014/main" id="{77006C13-9CB0-4108-A24F-15139F45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80790" y="1075764"/>
              <a:ext cx="3195022" cy="56477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E44FEE2A-BE45-4786-A3EB-E2FAE7CBEBC9}"/>
                </a:ext>
              </a:extLst>
            </p:cNvPr>
            <p:cNvCxnSpPr/>
            <p:nvPr/>
          </p:nvCxnSpPr>
          <p:spPr>
            <a:xfrm>
              <a:off x="4357511" y="3194756"/>
              <a:ext cx="1462376" cy="75569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FD88344D-2963-4194-8E9A-CDEED8121817}"/>
              </a:ext>
            </a:extLst>
          </p:cNvPr>
          <p:cNvSpPr/>
          <p:nvPr/>
        </p:nvSpPr>
        <p:spPr>
          <a:xfrm>
            <a:off x="4527999" y="4332836"/>
            <a:ext cx="4463413" cy="1015908"/>
          </a:xfrm>
          <a:prstGeom prst="wedgeRoundRectCallout">
            <a:avLst>
              <a:gd name="adj1" fmla="val 11764"/>
              <a:gd name="adj2" fmla="val -10340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Стандартизирован бланк записи о звонках.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За </a:t>
            </a:r>
            <a:r>
              <a:rPr lang="en-US" sz="1400" dirty="0"/>
              <a:t>n</a:t>
            </a:r>
            <a:r>
              <a:rPr lang="ru-RU" sz="1400" dirty="0"/>
              <a:t> бланков до окончания напоминание о необходимости размножить бланки и адрес нахождения файла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DC431E-B876-4806-AB00-01D25EC0BC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07" y="4433800"/>
            <a:ext cx="2976563" cy="184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560" y="240220"/>
            <a:ext cx="6524359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5. Совершенствование</a:t>
            </a:r>
            <a:endParaRPr lang="ru-RU" sz="24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982429" y="75983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27260" y="75983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P10504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9126"/>
            <a:ext cx="12192000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325969" y="44451"/>
            <a:ext cx="10548220" cy="53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786" tIns="41893" rIns="83786" bIns="41893">
            <a:spAutoFit/>
          </a:bodyPr>
          <a:lstStyle/>
          <a:p>
            <a:pPr algn="ctr" defTabSz="838200">
              <a:spcBef>
                <a:spcPct val="50000"/>
              </a:spcBef>
            </a:pP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Шаг 5. Проверка 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выполнения стандартов.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F5A0A-8AA5-417E-A771-2EBC02FF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444" y="247629"/>
            <a:ext cx="7946840" cy="942874"/>
          </a:xfrm>
        </p:spPr>
        <p:txBody>
          <a:bodyPr/>
          <a:lstStyle/>
          <a:p>
            <a:r>
              <a:rPr lang="ru-RU" sz="2400" dirty="0"/>
              <a:t>Шаг </a:t>
            </a:r>
            <a:r>
              <a:rPr lang="ru-RU" sz="2400" dirty="0" smtClean="0"/>
              <a:t>5. </a:t>
            </a:r>
            <a:r>
              <a:rPr lang="ru-RU" sz="2400" dirty="0" err="1" smtClean="0"/>
              <a:t>Соверешнствуй</a:t>
            </a:r>
            <a:endParaRPr lang="ru-RU" sz="22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26188" y="93115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881357" y="93115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54182" y="1190503"/>
            <a:ext cx="8534400" cy="15526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dirty="0" smtClean="0"/>
          </a:p>
          <a:p>
            <a:pPr algn="ctr"/>
            <a:endParaRPr lang="ru-RU" sz="3600" dirty="0"/>
          </a:p>
          <a:p>
            <a:pPr algn="ctr"/>
            <a:r>
              <a:rPr lang="ru-RU" sz="3600" dirty="0" smtClean="0"/>
              <a:t>Итоги 5 шага:</a:t>
            </a:r>
          </a:p>
          <a:p>
            <a:pPr algn="ctr"/>
            <a:endParaRPr lang="ru-RU" sz="3600" dirty="0" smtClean="0"/>
          </a:p>
          <a:p>
            <a:r>
              <a:rPr lang="ru-RU" sz="2400" dirty="0" smtClean="0"/>
              <a:t>- Запускает цикл 5С в организации, т.к.5С – это не линейная история, а цикл непрерывного совершенствования</a:t>
            </a:r>
          </a:p>
          <a:p>
            <a:pPr algn="ctr"/>
            <a:endParaRPr lang="ru-RU" sz="2400" dirty="0" smtClean="0"/>
          </a:p>
          <a:p>
            <a:r>
              <a:rPr lang="ru-RU" sz="2400" dirty="0" smtClean="0"/>
              <a:t>- Чтобы 5С стала привычкой постоянной, необходимо выстроить регулярное обучение этим правилам и стандартам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03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7D300-47DE-49E0-91A3-AFECBFBF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92" y="2904256"/>
            <a:ext cx="7617222" cy="1334960"/>
          </a:xfrm>
        </p:spPr>
        <p:txBody>
          <a:bodyPr/>
          <a:lstStyle/>
          <a:p>
            <a:r>
              <a:rPr lang="ru-RU" dirty="0"/>
              <a:t>РЕКОМЕНДАЦИИ ПО ОРГАНИЗАЦИИ РАБОТ ПО </a:t>
            </a:r>
            <a:r>
              <a:rPr lang="ru-RU" dirty="0" smtClean="0"/>
              <a:t>5С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228613" y="4534665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573444" y="4534665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5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8633F2-55A2-402C-BB9A-CEC587D0BD52}"/>
              </a:ext>
            </a:extLst>
          </p:cNvPr>
          <p:cNvSpPr txBox="1"/>
          <p:nvPr/>
        </p:nvSpPr>
        <p:spPr>
          <a:xfrm>
            <a:off x="244462" y="1220467"/>
            <a:ext cx="846493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sz="1800" dirty="0" smtClean="0">
                <a:solidFill>
                  <a:schemeClr val="accent1"/>
                </a:solidFill>
              </a:rPr>
              <a:t>Подготовка к внедрению.</a:t>
            </a:r>
          </a:p>
          <a:p>
            <a:pPr marL="342900" indent="-342900">
              <a:spcBef>
                <a:spcPts val="1200"/>
              </a:spcBef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dirty="0" smtClean="0"/>
              <a:t>Руководящий состав принимает решение о внедрении. Создаются ответственные; формируется </a:t>
            </a:r>
            <a:r>
              <a:rPr lang="ru-RU" dirty="0" err="1" smtClean="0"/>
              <a:t>пилотный</a:t>
            </a:r>
            <a:r>
              <a:rPr lang="ru-RU" dirty="0" smtClean="0"/>
              <a:t> участок на административном рабочем месте; объявляется кампания по внедрению, проводится обучение; составляется генеральный план.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ru-RU" dirty="0" smtClean="0">
                <a:solidFill>
                  <a:schemeClr val="accent1"/>
                </a:solidFill>
              </a:rPr>
              <a:t>Начало внедрения. </a:t>
            </a:r>
          </a:p>
          <a:p>
            <a:pPr marL="342900" indent="-342900">
              <a:spcBef>
                <a:spcPts val="1200"/>
              </a:spcBef>
            </a:pPr>
            <a:r>
              <a:rPr lang="ru-RU" dirty="0" smtClean="0"/>
              <a:t>    Собрание коллектива, на котором объявляется старт. Фотосъёмка мест, где необходимо 5С, составление списка проблемных мест, получение актуальных данных о состоянии каждого рабочего места, распределение зон ответственности. </a:t>
            </a:r>
          </a:p>
          <a:p>
            <a:pPr marL="342900" indent="-342900">
              <a:spcBef>
                <a:spcPts val="1200"/>
              </a:spcBef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dirty="0" smtClean="0">
                <a:solidFill>
                  <a:schemeClr val="accent1"/>
                </a:solidFill>
              </a:rPr>
              <a:t>Организовать рабочую группу для реализации </a:t>
            </a:r>
            <a:r>
              <a:rPr lang="ru-RU" dirty="0" err="1" smtClean="0">
                <a:solidFill>
                  <a:schemeClr val="accent1"/>
                </a:solidFill>
              </a:rPr>
              <a:t>пилотного</a:t>
            </a:r>
            <a:r>
              <a:rPr lang="ru-RU" dirty="0" smtClean="0">
                <a:solidFill>
                  <a:schemeClr val="accent1"/>
                </a:solidFill>
              </a:rPr>
              <a:t> 5С. Оптимальный состав рабочей группы: владельцы рабочего места, руководитель этих сотрудников, коллеги с иной функцией (для </a:t>
            </a:r>
            <a:r>
              <a:rPr lang="ru-RU" dirty="0" err="1" smtClean="0">
                <a:solidFill>
                  <a:schemeClr val="accent1"/>
                </a:solidFill>
              </a:rPr>
              <a:t>избежания</a:t>
            </a:r>
            <a:r>
              <a:rPr lang="ru-RU" dirty="0" smtClean="0">
                <a:solidFill>
                  <a:schemeClr val="accent1"/>
                </a:solidFill>
              </a:rPr>
              <a:t> ловушки привычности), сотрудник хозяйственной службы, коллеги, которые на следующем этапе будут внедрять 5С на своих рабочих местах.</a:t>
            </a:r>
          </a:p>
          <a:p>
            <a:pPr marL="342900" indent="-342900">
              <a:spcBef>
                <a:spcPts val="1200"/>
              </a:spcBef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514" y="183808"/>
            <a:ext cx="6524359" cy="942874"/>
          </a:xfrm>
        </p:spPr>
        <p:txBody>
          <a:bodyPr/>
          <a:lstStyle/>
          <a:p>
            <a:r>
              <a:rPr lang="ru-RU" sz="2400" dirty="0" smtClean="0"/>
              <a:t>Рекомендации по внедрению 5 С</a:t>
            </a:r>
            <a:endParaRPr lang="ru-RU" sz="24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982429" y="75983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327260" y="75983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60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9035BA-D428-4D31-B026-A8BE3AA5DBFC}"/>
              </a:ext>
            </a:extLst>
          </p:cNvPr>
          <p:cNvSpPr txBox="1"/>
          <p:nvPr/>
        </p:nvSpPr>
        <p:spPr>
          <a:xfrm>
            <a:off x="244462" y="727720"/>
            <a:ext cx="846493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</a:pPr>
            <a:r>
              <a:rPr lang="ru-RU" dirty="0" smtClean="0">
                <a:solidFill>
                  <a:schemeClr val="accent1"/>
                </a:solidFill>
              </a:rPr>
              <a:t>  3</a:t>
            </a:r>
            <a:r>
              <a:rPr lang="ru-RU" sz="1800" dirty="0" smtClean="0">
                <a:solidFill>
                  <a:schemeClr val="accent1"/>
                </a:solidFill>
              </a:rPr>
              <a:t>. Для </a:t>
            </a:r>
            <a:r>
              <a:rPr lang="ru-RU" sz="1800" dirty="0">
                <a:solidFill>
                  <a:schemeClr val="accent1"/>
                </a:solidFill>
              </a:rPr>
              <a:t>проведения 5С понадобиться:</a:t>
            </a:r>
          </a:p>
          <a:p>
            <a:pPr marL="800051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800" dirty="0"/>
              <a:t>Бланки удаления вещей, красные ярлыки, чек лист шагов 1-4</a:t>
            </a:r>
          </a:p>
          <a:p>
            <a:pPr marL="800051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800" dirty="0" smtClean="0"/>
              <a:t>Перманентные маркеры, малярный скотч, обычный скотч, ножницы, нож, нож канцелярский </a:t>
            </a:r>
          </a:p>
          <a:p>
            <a:pPr marL="800051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800" dirty="0" smtClean="0"/>
              <a:t>Пустые коробки и бечева (для удаления ненужного)</a:t>
            </a:r>
          </a:p>
          <a:p>
            <a:pPr marL="800051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800" dirty="0" smtClean="0"/>
              <a:t>Ведро, тряпки половые, для пыли, моющие средства, растворитель или чистящая паста для </a:t>
            </a:r>
            <a:r>
              <a:rPr lang="ru-RU" sz="1800" dirty="0" err="1" smtClean="0"/>
              <a:t>трудноудалимой</a:t>
            </a:r>
            <a:r>
              <a:rPr lang="ru-RU" sz="1800" dirty="0" smtClean="0"/>
              <a:t> грязи, перчатки</a:t>
            </a:r>
          </a:p>
          <a:p>
            <a:pPr marL="800051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ru-RU" sz="1800" dirty="0" smtClean="0"/>
              <a:t>Молоток</a:t>
            </a:r>
            <a:r>
              <a:rPr lang="ru-RU" sz="1800" dirty="0"/>
              <a:t>, отвертки обычная и крестовая, крепеж для проводов, </a:t>
            </a:r>
            <a:r>
              <a:rPr lang="ru-RU" sz="1800" dirty="0" smtClean="0"/>
              <a:t>хомуты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982429" y="75983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EDC59F4-1E88-4EF7-BCAB-5FC67D05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514" y="183808"/>
            <a:ext cx="6524359" cy="506474"/>
          </a:xfrm>
        </p:spPr>
        <p:txBody>
          <a:bodyPr/>
          <a:lstStyle/>
          <a:p>
            <a:r>
              <a:rPr lang="ru-RU" sz="2400" dirty="0" smtClean="0"/>
              <a:t>Рекомендации</a:t>
            </a:r>
            <a:endParaRPr lang="ru-RU" sz="24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44462" y="748110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48236" y="4057942"/>
            <a:ext cx="98611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1200"/>
              </a:spcBef>
            </a:pPr>
            <a:r>
              <a:rPr lang="ru-RU" dirty="0" smtClean="0">
                <a:solidFill>
                  <a:schemeClr val="accent1"/>
                </a:solidFill>
              </a:rPr>
              <a:t>4. Фотографии</a:t>
            </a:r>
          </a:p>
          <a:p>
            <a:pPr marL="342900" lvl="1" indent="-342900">
              <a:spcBef>
                <a:spcPts val="1200"/>
              </a:spcBef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dirty="0" smtClean="0"/>
              <a:t>Во время проведения кампании фотографировать состояние ДО и ПОСЛЕ. Все элементы, которые будут меняться, все проблемные места.</a:t>
            </a:r>
          </a:p>
          <a:p>
            <a:pPr marL="342900" lvl="1" indent="-342900">
              <a:spcBef>
                <a:spcPts val="1200"/>
              </a:spcBef>
            </a:pPr>
            <a:r>
              <a:rPr lang="ru-RU" dirty="0" smtClean="0">
                <a:solidFill>
                  <a:schemeClr val="accent1"/>
                </a:solidFill>
              </a:rPr>
              <a:t>5. Регулярный аудит</a:t>
            </a:r>
          </a:p>
          <a:p>
            <a:pPr marL="342900" lvl="1" indent="-342900">
              <a:spcBef>
                <a:spcPts val="1200"/>
              </a:spcBef>
            </a:pPr>
            <a:r>
              <a:rPr lang="ru-RU" dirty="0" smtClean="0"/>
              <a:t>     Чтобы зафиксировать новое состояние и предотвратить накопление мусора, и возвращение в предыдущее состояние необходимо мгновенно визуализировать стандарт рабочего места и проводить регулярные аудиты (не менее раза в неделю)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0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6CB6F-64FD-4AC8-AE8A-BFF688C5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194" y="1784764"/>
            <a:ext cx="8859868" cy="1908006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5С</a:t>
            </a:r>
            <a:br>
              <a:rPr lang="ru-RU" sz="5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Шаг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1 -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Сортировка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762000" y="420858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8417169" y="420858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858982" y="4350327"/>
            <a:ext cx="7897090" cy="1440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Цель: освободить рабочее пространство от ненужных предметов, создать предпосылки для организации наглядного и эффективного рабочего пространства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D6B65D-17F6-4ECB-A18E-7E672A02F59A}"/>
              </a:ext>
            </a:extLst>
          </p:cNvPr>
          <p:cNvSpPr txBox="1"/>
          <p:nvPr/>
        </p:nvSpPr>
        <p:spPr>
          <a:xfrm>
            <a:off x="643944" y="154546"/>
            <a:ext cx="84146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Соблюдение дисциплины требует от руководителей всех уровней активного участия и </a:t>
            </a:r>
            <a:r>
              <a:rPr lang="ru-RU" sz="4400" b="1" dirty="0" smtClean="0"/>
              <a:t>ЛИЧНОГО</a:t>
            </a:r>
            <a:r>
              <a:rPr lang="ru-RU" sz="3600" dirty="0" smtClean="0"/>
              <a:t> </a:t>
            </a:r>
            <a:r>
              <a:rPr lang="ru-RU" sz="3600" dirty="0"/>
              <a:t>примера.</a:t>
            </a:r>
            <a:endParaRPr lang="ru-RU" sz="3600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5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Спасибо </a:t>
            </a:r>
            <a:r>
              <a:rPr lang="ru-RU" sz="5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за внимание!</a:t>
            </a:r>
          </a:p>
          <a:p>
            <a:pPr algn="ctr"/>
            <a:r>
              <a:rPr lang="ru-RU" sz="5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Успехов!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737567" y="4651896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392736" y="4649730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5S02BIS">
            <a:extLst>
              <a:ext uri="{FF2B5EF4-FFF2-40B4-BE49-F238E27FC236}">
                <a16:creationId xmlns:a16="http://schemas.microsoft.com/office/drawing/2014/main" id="{D458ACFC-168C-4984-B53D-58BFA7C26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675" y="2816499"/>
            <a:ext cx="2268537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2">
            <a:extLst>
              <a:ext uri="{FF2B5EF4-FFF2-40B4-BE49-F238E27FC236}">
                <a16:creationId xmlns:a16="http://schemas.microsoft.com/office/drawing/2014/main" id="{4E8FC9C0-A6BB-4059-8E31-A955C639C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608" y="1154069"/>
            <a:ext cx="58267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</a:rPr>
              <a:t>1. ОТДЕЛИТЬ НЕОБХОДИМОЕ ОТ БЕСПОЛЕЗНОГО</a:t>
            </a:r>
          </a:p>
          <a:p>
            <a:pPr marL="342900" indent="-342900" eaLnBrk="1" hangingPunct="1">
              <a:buAutoNum type="arabicPeriod"/>
            </a:pPr>
            <a:endParaRPr lang="ru-RU" alt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</a:rPr>
              <a:t>2. ОБОЗНАЧИТЬ РЕДКО ИСПОЛЬЗУЕМОЕ</a:t>
            </a:r>
            <a:endParaRPr lang="ru-RU" alt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endParaRPr lang="ru-RU" alt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</a:rPr>
              <a:t>3. ОСТАВИТЬ </a:t>
            </a:r>
            <a:r>
              <a:rPr lang="ru-RU" altLang="ru-RU" sz="1600" b="1" u="sng" dirty="0" smtClean="0">
                <a:solidFill>
                  <a:schemeClr val="accent1">
                    <a:lumMod val="75000"/>
                  </a:schemeClr>
                </a:solidFill>
              </a:rPr>
              <a:t>ТОЛЬКО</a:t>
            </a: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1600" b="1" u="sng" dirty="0" smtClean="0">
                <a:solidFill>
                  <a:schemeClr val="accent1">
                    <a:lumMod val="75000"/>
                  </a:schemeClr>
                </a:solidFill>
              </a:rPr>
              <a:t>НУЖНОЕ</a:t>
            </a:r>
            <a:r>
              <a:rPr lang="ru-RU" alt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! </a:t>
            </a:r>
            <a:endParaRPr lang="ru-RU" alt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7">
            <a:extLst>
              <a:ext uri="{FF2B5EF4-FFF2-40B4-BE49-F238E27FC236}">
                <a16:creationId xmlns:a16="http://schemas.microsoft.com/office/drawing/2014/main" id="{AEF099D2-9150-46DD-8E4E-294271F7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44" y="1017160"/>
            <a:ext cx="19748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GP6470">
            <a:extLst>
              <a:ext uri="{FF2B5EF4-FFF2-40B4-BE49-F238E27FC236}">
                <a16:creationId xmlns:a16="http://schemas.microsoft.com/office/drawing/2014/main" id="{6A95BADB-891F-4B52-919D-520120EF3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792" y="4429132"/>
            <a:ext cx="2643206" cy="171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ашивка 21">
            <a:extLst>
              <a:ext uri="{FF2B5EF4-FFF2-40B4-BE49-F238E27FC236}">
                <a16:creationId xmlns:a16="http://schemas.microsoft.com/office/drawing/2014/main" id="{7E70F739-C969-4882-8846-2F67DC7F22F0}"/>
              </a:ext>
            </a:extLst>
          </p:cNvPr>
          <p:cNvSpPr/>
          <p:nvPr/>
        </p:nvSpPr>
        <p:spPr>
          <a:xfrm>
            <a:off x="3810316" y="4429132"/>
            <a:ext cx="1733554" cy="1714512"/>
          </a:xfrm>
          <a:prstGeom prst="chevron">
            <a:avLst>
              <a:gd name="adj" fmla="val 32597"/>
            </a:avLst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ED1A5A-5615-41EE-8ADF-799B23B55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8" y="4457700"/>
            <a:ext cx="2286000" cy="55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Нужно постоянно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E7B1B8A-DC7F-4F58-BA12-858B87F20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0600" y="5049838"/>
            <a:ext cx="2276475" cy="558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Не нужно срочно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42952B1-3F72-452B-8810-7926BB44B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8" y="5643563"/>
            <a:ext cx="2274887" cy="59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Не нужно вообще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6ACBDDCD-FED7-4344-A5B3-092B905D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792" y="2428964"/>
            <a:ext cx="2643206" cy="183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8051243-DA0E-4D06-B2E1-CE1E42F1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663" y="211195"/>
            <a:ext cx="3010500" cy="942874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Шаг 1: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Сортировка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87569" y="820614"/>
            <a:ext cx="8675077" cy="117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842738" y="820614"/>
            <a:ext cx="101990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0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4269</TotalTime>
  <Words>2598</Words>
  <Application>Microsoft Office PowerPoint</Application>
  <PresentationFormat>Широкоэкранный</PresentationFormat>
  <Paragraphs>372</Paragraphs>
  <Slides>80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90" baseType="lpstr">
      <vt:lpstr>Arial</vt:lpstr>
      <vt:lpstr>Arial Unicode MS</vt:lpstr>
      <vt:lpstr>Calibri</vt:lpstr>
      <vt:lpstr>Garamond</vt:lpstr>
      <vt:lpstr>Times New Roman</vt:lpstr>
      <vt:lpstr>Trebuchet MS</vt:lpstr>
      <vt:lpstr>Verdana</vt:lpstr>
      <vt:lpstr>Wingdings</vt:lpstr>
      <vt:lpstr>Wingdings 3</vt:lpstr>
      <vt:lpstr>Аспект</vt:lpstr>
      <vt:lpstr>Тема: 5С или организация рабочего пространства  </vt:lpstr>
      <vt:lpstr>Инструменты бережливого производства</vt:lpstr>
      <vt:lpstr>Подготовка фундамента для кайдзен-деятельности</vt:lpstr>
      <vt:lpstr>Презентация PowerPoint</vt:lpstr>
      <vt:lpstr>Презентация PowerPoint</vt:lpstr>
      <vt:lpstr>5S или организация рабочего места</vt:lpstr>
      <vt:lpstr>5S или организация рабочего места в медицине</vt:lpstr>
      <vt:lpstr>5С Шаг 1 - Сортировка</vt:lpstr>
      <vt:lpstr>Шаг 1: Сортировка</vt:lpstr>
      <vt:lpstr>Шаг 1. Сортировка (удалить ненужное)</vt:lpstr>
      <vt:lpstr>Шаг 1. Сортировка (удалить ненужное)</vt:lpstr>
      <vt:lpstr>Шаг 1. Сортировка (удалить ненужное)</vt:lpstr>
      <vt:lpstr>Шаг 1. Сортировка (удалить ненужное)</vt:lpstr>
      <vt:lpstr>Шаг 1. Сортировка (удалить ненужное)</vt:lpstr>
      <vt:lpstr>Шаг 1. Сортировка (удалить ненужное)</vt:lpstr>
      <vt:lpstr>Шаг 1. Сортировка (удалить ненужное)</vt:lpstr>
      <vt:lpstr>Шаг 1. Сортировка (удалить ненужное)</vt:lpstr>
      <vt:lpstr>5С Шаг 2 – Соблюдение/создание порядка</vt:lpstr>
      <vt:lpstr>Шаг 2. Соблюдение порядка (правильная организация)</vt:lpstr>
      <vt:lpstr>Шаг 2. Соблюдение порядка (правильная организация)</vt:lpstr>
      <vt:lpstr>Шаг 2. Соблюдение порядка (правильная организация)</vt:lpstr>
      <vt:lpstr>Шаг 2. Соблюдение порядка (правильная организация)</vt:lpstr>
      <vt:lpstr>Шаг 2. Соблюдение порядка (правильная организация)</vt:lpstr>
      <vt:lpstr>Шаг 2. Соблюдай порядок (правильная организация)</vt:lpstr>
      <vt:lpstr>Презентация PowerPoint</vt:lpstr>
      <vt:lpstr>Шаг 2. Соблюдение порядка (правильная организация)</vt:lpstr>
      <vt:lpstr>Шаг 2. Соблюдение порядка (правильная организация)</vt:lpstr>
      <vt:lpstr>Шаг 2. Соблюдение порядка (правильная организация)</vt:lpstr>
      <vt:lpstr>Шаг 2. Соблюдение порядка (правильная организация)</vt:lpstr>
      <vt:lpstr>Шаг 2. Соблюдение порядка (правильная организация)</vt:lpstr>
      <vt:lpstr>Шаг 2. Соблюдение порядка (правильная организация)</vt:lpstr>
      <vt:lpstr>5С Шаг 3 – Содержание в чистоте</vt:lpstr>
      <vt:lpstr>Шаг 3. Содержание в чистоте</vt:lpstr>
      <vt:lpstr>Шаг 3. Содержание в чистоте</vt:lpstr>
      <vt:lpstr>Шаг 3. Содержание в чистоте</vt:lpstr>
      <vt:lpstr>Шаг 3. Содержание в чистоте</vt:lpstr>
      <vt:lpstr>Шаг 3. Содержание в чистоте</vt:lpstr>
      <vt:lpstr>Шаг 3. Содержание в чистоте</vt:lpstr>
      <vt:lpstr>5С Шаг 4 – Стандартизация  документированное оформление технологических операций, использование стандартных инструментов, внедрение и популяризация лучшего опыта</vt:lpstr>
      <vt:lpstr>Шаг 4. Стандартизация</vt:lpstr>
      <vt:lpstr>Презентация PowerPoint</vt:lpstr>
      <vt:lpstr>Шаг 4. Стандартизация</vt:lpstr>
      <vt:lpstr>Стандартная операционная процедура (СОП)</vt:lpstr>
      <vt:lpstr>Презентация PowerPoint</vt:lpstr>
      <vt:lpstr>Шаг 4. Стандартизация (примеры)</vt:lpstr>
      <vt:lpstr>Шаг 4. Стандартизация (примеры)</vt:lpstr>
      <vt:lpstr>Шаг 4. Стандартизация</vt:lpstr>
      <vt:lpstr>Шаг 4. Стандартизация (примеры)</vt:lpstr>
      <vt:lpstr>Шаг 4. Стандартизация (примеры)</vt:lpstr>
      <vt:lpstr>Шаг 4. Стандартизация (примеры)</vt:lpstr>
      <vt:lpstr>Шаг 4. Стандартизация (примеры)</vt:lpstr>
      <vt:lpstr>Шаг 4. Стандартизация (примеры)</vt:lpstr>
      <vt:lpstr>Шаг 4. Стандартизация (примеры)</vt:lpstr>
      <vt:lpstr>Шаг 4. Стандартизация</vt:lpstr>
      <vt:lpstr>ИТОГ 4-х шагов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5С Шаг 5 – Совершенствование/или сделай 5С привычкой  Цель: обеспечить условия для возникновения желания совершенствовать результаты. Обеспечить условия, при которых поддержание порядка и дисциплины «обещают» больше выгоды, нежели их отсутствие.</vt:lpstr>
      <vt:lpstr>Шаг 5. Совершенствование</vt:lpstr>
      <vt:lpstr>Шаг 5. Совершенствование</vt:lpstr>
      <vt:lpstr>Шаг 5. Совершенствование</vt:lpstr>
      <vt:lpstr>Презентация PowerPoint</vt:lpstr>
      <vt:lpstr>Шаг 5. Соверешнствуй</vt:lpstr>
      <vt:lpstr>РЕКОМЕНДАЦИИ ПО ОРГАНИЗАЦИИ РАБОТ ПО 5С</vt:lpstr>
      <vt:lpstr>Рекомендации по внедрению 5 С</vt:lpstr>
      <vt:lpstr>Рекомендации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“Бережливое производство”  и пилотный проект “Бережливая поликлиника” – опыт внедрения производственной системы в здравоохранение.</dc:title>
  <dc:creator>Морарь И.Н.</dc:creator>
  <cp:lastModifiedBy>Голубятникова Е.В.</cp:lastModifiedBy>
  <cp:revision>141</cp:revision>
  <dcterms:created xsi:type="dcterms:W3CDTF">2018-01-30T08:59:52Z</dcterms:created>
  <dcterms:modified xsi:type="dcterms:W3CDTF">2018-08-23T09:57:56Z</dcterms:modified>
</cp:coreProperties>
</file>