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27" r:id="rId3"/>
    <p:sldId id="328" r:id="rId4"/>
    <p:sldId id="257" r:id="rId5"/>
    <p:sldId id="258" r:id="rId6"/>
    <p:sldId id="259" r:id="rId7"/>
    <p:sldId id="32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313" r:id="rId36"/>
    <p:sldId id="314" r:id="rId37"/>
    <p:sldId id="315" r:id="rId38"/>
    <p:sldId id="316" r:id="rId39"/>
    <p:sldId id="317" r:id="rId40"/>
    <p:sldId id="318" r:id="rId41"/>
    <p:sldId id="319" r:id="rId4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06724-64B8-4E0F-8161-9D631C3435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33F35-99F9-42B6-91F7-1B9266430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Перинатальный период – 27 дней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33F35-99F9-42B6-91F7-1B9266430B7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5674" y="156285"/>
            <a:ext cx="5428144" cy="162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287651"/>
            <a:ext cx="9144000" cy="4034154"/>
          </a:xfrm>
          <a:custGeom>
            <a:avLst/>
            <a:gdLst/>
            <a:ahLst/>
            <a:cxnLst/>
            <a:rect l="l" t="t" r="r" b="b"/>
            <a:pathLst>
              <a:path w="9144000" h="4034154">
                <a:moveTo>
                  <a:pt x="0" y="4033774"/>
                </a:moveTo>
                <a:lnTo>
                  <a:pt x="9144000" y="4033774"/>
                </a:lnTo>
                <a:lnTo>
                  <a:pt x="9144000" y="0"/>
                </a:lnTo>
                <a:lnTo>
                  <a:pt x="0" y="0"/>
                </a:lnTo>
                <a:lnTo>
                  <a:pt x="0" y="403377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000313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4616" y="696290"/>
            <a:ext cx="492125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05967" y="3850081"/>
            <a:ext cx="7332065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5573" y="692746"/>
            <a:ext cx="7560945" cy="5328920"/>
          </a:xfrm>
          <a:custGeom>
            <a:avLst/>
            <a:gdLst/>
            <a:ahLst/>
            <a:cxnLst/>
            <a:rect l="l" t="t" r="r" b="b"/>
            <a:pathLst>
              <a:path w="7560945" h="5328920">
                <a:moveTo>
                  <a:pt x="0" y="5328539"/>
                </a:moveTo>
                <a:lnTo>
                  <a:pt x="7560818" y="5328539"/>
                </a:lnTo>
                <a:lnTo>
                  <a:pt x="7560818" y="0"/>
                </a:lnTo>
                <a:lnTo>
                  <a:pt x="0" y="0"/>
                </a:lnTo>
                <a:lnTo>
                  <a:pt x="0" y="532853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2406" y="1210183"/>
            <a:ext cx="761918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443" y="2954858"/>
            <a:ext cx="7335113" cy="215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4511" y="6465214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674" y="156285"/>
            <a:ext cx="5428144" cy="162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060575"/>
            <a:ext cx="9144000" cy="4216400"/>
          </a:xfrm>
          <a:custGeom>
            <a:avLst/>
            <a:gdLst/>
            <a:ahLst/>
            <a:cxnLst/>
            <a:rect l="l" t="t" r="r" b="b"/>
            <a:pathLst>
              <a:path w="9144000" h="4216400">
                <a:moveTo>
                  <a:pt x="0" y="4216400"/>
                </a:moveTo>
                <a:lnTo>
                  <a:pt x="9144000" y="4216400"/>
                </a:lnTo>
                <a:lnTo>
                  <a:pt x="9144000" y="0"/>
                </a:lnTo>
                <a:lnTo>
                  <a:pt x="0" y="0"/>
                </a:lnTo>
                <a:lnTo>
                  <a:pt x="0" y="421640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1773237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63016" y="2086736"/>
            <a:ext cx="6737350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</a:t>
            </a:r>
            <a:r>
              <a:rPr lang="ru-RU"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 </a:t>
            </a:r>
            <a:r>
              <a:rPr sz="2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sz="2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</a:t>
            </a:r>
            <a:r>
              <a:rPr sz="2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 </a:t>
            </a:r>
            <a:r>
              <a:rPr sz="24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2019</a:t>
            </a:r>
            <a:r>
              <a:rPr sz="18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14655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статистики 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мониторинга, анализа </a:t>
            </a:r>
            <a:r>
              <a:rPr sz="1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1800" b="1" spc="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</a:t>
            </a:r>
            <a:r>
              <a:rPr sz="1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ГАЛИНА</a:t>
            </a:r>
            <a:r>
              <a:rPr sz="18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51050" y="333438"/>
            <a:ext cx="6050280" cy="1151255"/>
          </a:xfrm>
          <a:custGeom>
            <a:avLst/>
            <a:gdLst/>
            <a:ahLst/>
            <a:cxnLst/>
            <a:rect l="l" t="t" r="r" b="b"/>
            <a:pathLst>
              <a:path w="6050280" h="1151255">
                <a:moveTo>
                  <a:pt x="0" y="1150937"/>
                </a:moveTo>
                <a:lnTo>
                  <a:pt x="6050026" y="1150937"/>
                </a:lnTo>
                <a:lnTo>
                  <a:pt x="6050026" y="0"/>
                </a:lnTo>
                <a:lnTo>
                  <a:pt x="0" y="0"/>
                </a:lnTo>
                <a:lnTo>
                  <a:pt x="0" y="1150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34616" y="280162"/>
            <a:ext cx="6323584" cy="701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810"/>
              </a:lnSpc>
              <a:spcBef>
                <a:spcPts val="100"/>
              </a:spcBef>
            </a:pPr>
            <a:r>
              <a:rPr sz="2000" spc="-2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sz="2000" spc="-2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</a:t>
            </a:r>
            <a:r>
              <a:rPr sz="2000" spc="-1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 </a:t>
            </a:r>
            <a:r>
              <a:rPr sz="2000" spc="-2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2129" y="179273"/>
            <a:ext cx="5560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  <a:tabLst>
                <a:tab pos="221805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9223" y="2483992"/>
          <a:ext cx="7920355" cy="3099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8460"/>
                <a:gridCol w="724535"/>
                <a:gridCol w="1515110"/>
                <a:gridCol w="1492250"/>
              </a:tblGrid>
              <a:tr h="67119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Нозологическая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форма,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локализация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стр.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Код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529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МКБ-10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Зарегистрировано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3335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28575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Злокачественные новообразования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всего,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них: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 детей 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0-14</a:t>
                      </a:r>
                      <a:r>
                        <a:rPr sz="1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 детей 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0-17</a:t>
                      </a:r>
                      <a:r>
                        <a:rPr sz="1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590165" algn="l"/>
                        </a:tabLst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сельских жителей (18</a:t>
                      </a:r>
                      <a:r>
                        <a:rPr sz="14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лет</a:t>
                      </a:r>
                      <a:r>
                        <a:rPr sz="14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	старше)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лиц в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65 лет и</a:t>
                      </a:r>
                      <a:r>
                        <a:rPr sz="14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старше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у сельских жителей (из стр.</a:t>
                      </a:r>
                      <a:r>
                        <a:rPr sz="14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084">
                <a:tc>
                  <a:txBody>
                    <a:bodyPr/>
                    <a:lstStyle/>
                    <a:p>
                      <a:pPr marL="42545" marR="466090">
                        <a:lnSpc>
                          <a:spcPts val="1680"/>
                        </a:lnSpc>
                        <a:spcBef>
                          <a:spcPts val="2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Кроме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того,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личном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анамнезе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злокачественное  новообразование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Z85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40181" y="1836166"/>
            <a:ext cx="800989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12750">
              <a:lnSpc>
                <a:spcPct val="100000"/>
              </a:lnSpc>
              <a:spcBef>
                <a:spcPts val="105"/>
              </a:spcBef>
              <a:tabLst>
                <a:tab pos="581787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Сведения </a:t>
            </a:r>
            <a:r>
              <a:rPr sz="1400" b="1" dirty="0">
                <a:latin typeface="Times New Roman"/>
                <a:cs typeface="Times New Roman"/>
              </a:rPr>
              <a:t>о </a:t>
            </a:r>
            <a:r>
              <a:rPr sz="1400" b="1" spc="-5" dirty="0">
                <a:latin typeface="Times New Roman"/>
                <a:cs typeface="Times New Roman"/>
              </a:rPr>
              <a:t>движении контингента </a:t>
            </a:r>
            <a:r>
              <a:rPr sz="1400" b="1" spc="-10" dirty="0">
                <a:latin typeface="Times New Roman"/>
                <a:cs typeface="Times New Roman"/>
              </a:rPr>
              <a:t>пациентов </a:t>
            </a:r>
            <a:r>
              <a:rPr sz="1400" b="1" dirty="0">
                <a:latin typeface="Times New Roman"/>
                <a:cs typeface="Times New Roman"/>
              </a:rPr>
              <a:t>со </a:t>
            </a:r>
            <a:r>
              <a:rPr sz="1400" b="1" spc="-5" dirty="0">
                <a:latin typeface="Times New Roman"/>
                <a:cs typeface="Times New Roman"/>
              </a:rPr>
              <a:t>злокачественными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новообразованиями  </a:t>
            </a:r>
            <a:r>
              <a:rPr sz="1400" b="1" dirty="0">
                <a:latin typeface="Times New Roman"/>
                <a:cs typeface="Times New Roman"/>
              </a:rPr>
              <a:t>(2100)	</a:t>
            </a:r>
            <a:r>
              <a:rPr sz="1400" spc="-35" dirty="0">
                <a:latin typeface="Times New Roman"/>
                <a:cs typeface="Times New Roman"/>
              </a:rPr>
              <a:t>Код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ОКЕИ: человек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792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546" y="980719"/>
            <a:ext cx="8136890" cy="279564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313815">
              <a:lnSpc>
                <a:spcPct val="100000"/>
              </a:lnSpc>
              <a:spcBef>
                <a:spcPts val="260"/>
              </a:spcBef>
            </a:pPr>
            <a:r>
              <a:rPr sz="1600" b="1" dirty="0">
                <a:latin typeface="Arial"/>
                <a:cs typeface="Arial"/>
              </a:rPr>
              <a:t>В ТАБЛИЦУ 2100 ДОБАВЛЕНЫ НОВАЯ ГРАФА И НОВЫЕ СТРОКИ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2129" y="179273"/>
            <a:ext cx="5560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  <a:tabLst>
                <a:tab pos="221805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2585" y="1244853"/>
            <a:ext cx="6253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Сведения </a:t>
            </a:r>
            <a:r>
              <a:rPr sz="1200" b="1" dirty="0">
                <a:latin typeface="Arial"/>
                <a:cs typeface="Arial"/>
              </a:rPr>
              <a:t>о </a:t>
            </a:r>
            <a:r>
              <a:rPr sz="1200" b="1" spc="-10" dirty="0">
                <a:latin typeface="Arial"/>
                <a:cs typeface="Arial"/>
              </a:rPr>
              <a:t>лечении злокачественных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новообразований</a:t>
            </a:r>
            <a:endParaRPr sz="1200">
              <a:latin typeface="Arial"/>
              <a:cs typeface="Arial"/>
            </a:endParaRPr>
          </a:p>
          <a:p>
            <a:pPr marL="3336925">
              <a:lnSpc>
                <a:spcPct val="100000"/>
              </a:lnSpc>
            </a:pPr>
            <a:r>
              <a:rPr sz="1200" spc="-35" dirty="0">
                <a:latin typeface="Times New Roman"/>
                <a:cs typeface="Times New Roman"/>
              </a:rPr>
              <a:t>Код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единица 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dirty="0">
                <a:latin typeface="Times New Roman"/>
                <a:cs typeface="Times New Roman"/>
              </a:rPr>
              <a:t> 642, </a:t>
            </a:r>
            <a:r>
              <a:rPr sz="1200" spc="-5" dirty="0">
                <a:latin typeface="Times New Roman"/>
                <a:cs typeface="Times New Roman"/>
              </a:rPr>
              <a:t>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8200" y="1676400"/>
          <a:ext cx="7922260" cy="1377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9230"/>
                <a:gridCol w="1459230"/>
                <a:gridCol w="1606550"/>
                <a:gridCol w="1357630"/>
                <a:gridCol w="2039620"/>
              </a:tblGrid>
              <a:tr h="334645">
                <a:tc gridSpan="4">
                  <a:txBody>
                    <a:bodyPr/>
                    <a:lstStyle/>
                    <a:p>
                      <a:pPr marL="1702435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Число злокачественных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новообразований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41985">
                        <a:lnSpc>
                          <a:spcPts val="125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(из табл. 2200, гр. 4),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радикальное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лечение которых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проводилось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1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2230" marR="44450" algn="ctr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Число злокачественных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новообразований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табл.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2300,  гр.4),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радикальное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лечение  которых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проводилось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только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ts val="128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амбулаторных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условиях,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ед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отказа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пациента,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 marR="205104" indent="19685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гр. 1):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локачест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ые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ообра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</a:t>
                      </a:r>
                    </a:p>
                    <a:p>
                      <a:pPr marL="422275">
                        <a:lnSpc>
                          <a:spcPts val="1205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I-II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стадии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Противопоказаний,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ед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 marR="153670" indent="17780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гр. 3):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локачест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ые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ообра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0">
                        <a:lnSpc>
                          <a:spcPts val="1205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I-II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стадии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62406" y="1296162"/>
            <a:ext cx="503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(</a:t>
            </a:r>
            <a:r>
              <a:rPr sz="1400" b="1" spc="5" dirty="0">
                <a:latin typeface="Times New Roman"/>
                <a:cs typeface="Times New Roman"/>
              </a:rPr>
              <a:t>2</a:t>
            </a:r>
            <a:r>
              <a:rPr sz="1400" b="1" dirty="0">
                <a:latin typeface="Times New Roman"/>
                <a:cs typeface="Times New Roman"/>
              </a:rPr>
              <a:t>310)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21232" y="3134614"/>
          <a:ext cx="7919720" cy="1209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545"/>
                <a:gridCol w="2230755"/>
                <a:gridCol w="2725420"/>
              </a:tblGrid>
              <a:tr h="838200">
                <a:tc>
                  <a:txBody>
                    <a:bodyPr/>
                    <a:lstStyle/>
                    <a:p>
                      <a:pPr marL="356870" marR="336550" indent="39370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которым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показано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года</a:t>
                      </a:r>
                      <a:r>
                        <a:rPr sz="1100" spc="-114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(независимо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 времени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взятия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диспансерное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71170" marR="66040" indent="-384175">
                        <a:lnSpc>
                          <a:spcPts val="132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наблюдение),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лекарственное лечение</a:t>
                      </a:r>
                      <a:r>
                        <a:rPr sz="11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(включая  сочетание с другой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терапией),</a:t>
                      </a:r>
                      <a:r>
                        <a:rPr sz="11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95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6):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5410" marR="84455" indent="2711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лекарственное лечение (включая  сочетание с другой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терапией),</a:t>
                      </a:r>
                      <a:r>
                        <a:rPr sz="1100" spc="-1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 marR="179705" indent="2647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7):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  злокачественными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новообразованиями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лимфатической и кроветворной</a:t>
                      </a:r>
                      <a:r>
                        <a:rPr sz="1100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ткани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(С81-С96)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marL="12700" algn="ctr">
                        <a:lnSpc>
                          <a:spcPts val="120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0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20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21232" y="4502784"/>
          <a:ext cx="7941767" cy="1878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333"/>
                <a:gridCol w="1798335"/>
                <a:gridCol w="1342454"/>
                <a:gridCol w="654975"/>
                <a:gridCol w="1174241"/>
                <a:gridCol w="774429"/>
              </a:tblGrid>
              <a:tr h="1508125">
                <a:tc>
                  <a:txBody>
                    <a:bodyPr/>
                    <a:lstStyle/>
                    <a:p>
                      <a:pPr marL="57785" marR="38735" algn="ctr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</a:t>
                      </a:r>
                      <a:r>
                        <a:rPr sz="1100" spc="-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которым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показано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течение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4925" marR="13970" algn="ctr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отчетного года</a:t>
                      </a:r>
                      <a:r>
                        <a:rPr sz="11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(независимо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 времени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взятия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27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диспансерное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наблюдение),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лучевое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(включая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сочетание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другой терапией),</a:t>
                      </a:r>
                      <a:r>
                        <a:rPr sz="11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830" marR="1778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9):</a:t>
                      </a:r>
                      <a:r>
                        <a:rPr sz="1100" spc="-1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 года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лучевое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  (включая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сочетание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5095" marR="10477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другой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терапией),  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0029" marR="220345" algn="ctr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которым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показано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910" marR="20955" algn="ctr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</a:t>
                      </a:r>
                      <a:r>
                        <a:rPr sz="1100" spc="-1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(независимо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5285" marR="99695" indent="-254635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 времени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взятия</a:t>
                      </a:r>
                      <a:r>
                        <a:rPr sz="1100" spc="-1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под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диспансерное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наблюдение),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0190" marR="229870" algn="ctr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ое  лечение,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960" marR="4318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11):</a:t>
                      </a:r>
                      <a:r>
                        <a:rPr sz="1100" spc="-1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 года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комбинированное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(включая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сочетание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другой терапией),</a:t>
                      </a:r>
                      <a:r>
                        <a:rPr sz="11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452">
                <a:tc>
                  <a:txBody>
                    <a:bodyPr/>
                    <a:lstStyle/>
                    <a:p>
                      <a:pPr marL="10795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35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39546" y="836701"/>
            <a:ext cx="8136890" cy="279564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330450">
              <a:lnSpc>
                <a:spcPct val="100000"/>
              </a:lnSpc>
              <a:spcBef>
                <a:spcPts val="260"/>
              </a:spcBef>
            </a:pPr>
            <a:r>
              <a:rPr sz="1600" b="1" dirty="0">
                <a:latin typeface="Arial"/>
                <a:cs typeface="Arial"/>
              </a:rPr>
              <a:t>ВНЕСЕНЫ ИЗМЕНЕНИЯ В ТАБЛИЦУ 2310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0276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3257499"/>
            <a:ext cx="866267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383279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b="1" spc="-2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8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lang="ru-RU"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12938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92090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2269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84414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7268" y="174269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7268" y="200177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7268" y="226085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7268" y="251993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7268" y="27923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7268" y="305142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7268" y="331050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7268" y="356958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7268" y="382866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7268" y="40877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7268" y="434682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7268" y="460590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268" y="486498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268" y="512406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268" y="53831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7268" y="564220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268" y="590128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7268" y="616036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7268" y="641944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600" y="990600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8521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7268" y="98069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7268" y="669376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103882" y="1143457"/>
            <a:ext cx="9753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Наименование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97729" y="1051940"/>
            <a:ext cx="4699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№  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роки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18428" y="911733"/>
            <a:ext cx="588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Наличие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7448" y="1038225"/>
            <a:ext cx="1031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подразделений,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3753" y="1164793"/>
            <a:ext cx="738505" cy="33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225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отделов,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225"/>
              </a:lnSpc>
            </a:pP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ний,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50204" y="1419605"/>
            <a:ext cx="1126490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217804">
              <a:lnSpc>
                <a:spcPct val="692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кабинетов  </a:t>
            </a:r>
            <a:r>
              <a:rPr sz="1200" dirty="0">
                <a:latin typeface="Times New Roman"/>
                <a:cs typeface="Times New Roman"/>
              </a:rPr>
              <a:t>(нет – 0, есть -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94118" y="1038859"/>
            <a:ext cx="103124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ts val="122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Число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994"/>
              </a:lnSpc>
            </a:pPr>
            <a:r>
              <a:rPr sz="1200" spc="-10" dirty="0">
                <a:latin typeface="Times New Roman"/>
                <a:cs typeface="Times New Roman"/>
              </a:rPr>
              <a:t>подразделений,</a:t>
            </a:r>
            <a:endParaRPr sz="1200">
              <a:latin typeface="Times New Roman"/>
              <a:cs typeface="Times New Roman"/>
            </a:endParaRPr>
          </a:p>
          <a:p>
            <a:pPr marL="177165" marR="171450" indent="635" algn="ctr">
              <a:lnSpc>
                <a:spcPct val="70000"/>
              </a:lnSpc>
              <a:spcBef>
                <a:spcPts val="209"/>
              </a:spcBef>
            </a:pPr>
            <a:r>
              <a:rPr sz="1200" spc="-5" dirty="0">
                <a:latin typeface="Times New Roman"/>
                <a:cs typeface="Times New Roman"/>
              </a:rPr>
              <a:t>отделов,  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72806" y="1165986"/>
            <a:ext cx="688975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130810">
              <a:lnSpc>
                <a:spcPct val="692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Число  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7613" y="1817370"/>
            <a:ext cx="10020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Л</a:t>
            </a:r>
            <a:r>
              <a:rPr sz="1100" dirty="0">
                <a:latin typeface="Times New Roman"/>
                <a:cs typeface="Times New Roman"/>
              </a:rPr>
              <a:t>огопеди</a:t>
            </a:r>
            <a:r>
              <a:rPr sz="1100" spc="-5" dirty="0">
                <a:latin typeface="Times New Roman"/>
                <a:cs typeface="Times New Roman"/>
              </a:rPr>
              <a:t>ч</a:t>
            </a:r>
            <a:r>
              <a:rPr sz="1100" dirty="0">
                <a:latin typeface="Times New Roman"/>
                <a:cs typeface="Times New Roman"/>
              </a:rPr>
              <a:t>еск</a:t>
            </a:r>
            <a:r>
              <a:rPr sz="1100" spc="-5" dirty="0">
                <a:latin typeface="Times New Roman"/>
                <a:cs typeface="Times New Roman"/>
              </a:rPr>
              <a:t>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9748" y="1817370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Times New Roman"/>
                <a:cs typeface="Times New Roman"/>
              </a:rPr>
              <a:t>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0135" y="2103882"/>
            <a:ext cx="117729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09744" y="2103882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38.1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0135" y="2362961"/>
            <a:ext cx="156083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Медицинского</a:t>
            </a:r>
            <a:r>
              <a:rPr sz="11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психолога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61559" y="2362961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49748" y="2335530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0135" y="2635376"/>
            <a:ext cx="2132330" cy="155575"/>
          </a:xfrm>
          <a:custGeom>
            <a:avLst/>
            <a:gdLst/>
            <a:ahLst/>
            <a:cxnLst/>
            <a:rect l="l" t="t" r="r" b="b"/>
            <a:pathLst>
              <a:path w="2132330" h="155575">
                <a:moveTo>
                  <a:pt x="0" y="155448"/>
                </a:moveTo>
                <a:lnTo>
                  <a:pt x="2132076" y="155448"/>
                </a:lnTo>
                <a:lnTo>
                  <a:pt x="213207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67613" y="2607945"/>
            <a:ext cx="21577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Медицинского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психолога для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61559" y="263537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49748" y="260794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0135" y="2894457"/>
            <a:ext cx="3726179" cy="155575"/>
          </a:xfrm>
          <a:custGeom>
            <a:avLst/>
            <a:gdLst/>
            <a:ahLst/>
            <a:cxnLst/>
            <a:rect l="l" t="t" r="r" b="b"/>
            <a:pathLst>
              <a:path w="3726179" h="155575">
                <a:moveTo>
                  <a:pt x="0" y="155448"/>
                </a:moveTo>
                <a:lnTo>
                  <a:pt x="3726179" y="155448"/>
                </a:lnTo>
                <a:lnTo>
                  <a:pt x="37261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67613" y="2867025"/>
            <a:ext cx="37509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амбулаторной онкологической</a:t>
            </a:r>
            <a:r>
              <a:rPr sz="1100" spc="-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61559" y="2894457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849748" y="286702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7613" y="3126105"/>
            <a:ext cx="360870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Отделения </a:t>
            </a:r>
            <a:r>
              <a:rPr sz="1100" dirty="0">
                <a:latin typeface="Times New Roman"/>
                <a:cs typeface="Times New Roman"/>
              </a:rPr>
              <a:t>(кабинеты) </a:t>
            </a:r>
            <a:r>
              <a:rPr sz="1100" spc="-5" dirty="0">
                <a:latin typeface="Times New Roman"/>
                <a:cs typeface="Times New Roman"/>
              </a:rPr>
              <a:t>социально-психологической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61559" y="315353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849748" y="312610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80135" y="3412616"/>
            <a:ext cx="173990" cy="155575"/>
          </a:xfrm>
          <a:custGeom>
            <a:avLst/>
            <a:gdLst/>
            <a:ahLst/>
            <a:cxnLst/>
            <a:rect l="l" t="t" r="r" b="b"/>
            <a:pathLst>
              <a:path w="173990" h="155575">
                <a:moveTo>
                  <a:pt x="0" y="155448"/>
                </a:moveTo>
                <a:lnTo>
                  <a:pt x="173736" y="155448"/>
                </a:lnTo>
                <a:lnTo>
                  <a:pt x="1737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3871" y="3412616"/>
            <a:ext cx="990600" cy="155575"/>
          </a:xfrm>
          <a:custGeom>
            <a:avLst/>
            <a:gdLst/>
            <a:ahLst/>
            <a:cxnLst/>
            <a:rect l="l" t="t" r="r" b="b"/>
            <a:pathLst>
              <a:path w="990600" h="155575">
                <a:moveTo>
                  <a:pt x="0" y="155448"/>
                </a:moveTo>
                <a:lnTo>
                  <a:pt x="990599" y="155448"/>
                </a:lnTo>
                <a:lnTo>
                  <a:pt x="99059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41349" y="3385565"/>
            <a:ext cx="10166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09744" y="3412616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67.1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0135" y="3671696"/>
            <a:ext cx="3061970" cy="155575"/>
          </a:xfrm>
          <a:custGeom>
            <a:avLst/>
            <a:gdLst/>
            <a:ahLst/>
            <a:cxnLst/>
            <a:rect l="l" t="t" r="r" b="b"/>
            <a:pathLst>
              <a:path w="3061970" h="155575">
                <a:moveTo>
                  <a:pt x="0" y="155447"/>
                </a:moveTo>
                <a:lnTo>
                  <a:pt x="3061716" y="155447"/>
                </a:lnTo>
                <a:lnTo>
                  <a:pt x="306171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67613" y="3644646"/>
            <a:ext cx="30568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медицинской</a:t>
            </a:r>
            <a:r>
              <a:rPr sz="11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861559" y="367169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849748" y="364464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80135" y="3930777"/>
            <a:ext cx="3634740" cy="155575"/>
          </a:xfrm>
          <a:custGeom>
            <a:avLst/>
            <a:gdLst/>
            <a:ahLst/>
            <a:cxnLst/>
            <a:rect l="l" t="t" r="r" b="b"/>
            <a:pathLst>
              <a:path w="3634740" h="155575">
                <a:moveTo>
                  <a:pt x="0" y="155448"/>
                </a:moveTo>
                <a:lnTo>
                  <a:pt x="3634740" y="155448"/>
                </a:lnTo>
                <a:lnTo>
                  <a:pt x="36347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67613" y="3903726"/>
            <a:ext cx="36601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медицинской реабилитации для</a:t>
            </a:r>
            <a:r>
              <a:rPr sz="1100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61559" y="3930777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849748" y="390372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80135" y="4189857"/>
            <a:ext cx="173990" cy="155575"/>
          </a:xfrm>
          <a:custGeom>
            <a:avLst/>
            <a:gdLst/>
            <a:ahLst/>
            <a:cxnLst/>
            <a:rect l="l" t="t" r="r" b="b"/>
            <a:pathLst>
              <a:path w="173990" h="155575">
                <a:moveTo>
                  <a:pt x="0" y="155448"/>
                </a:moveTo>
                <a:lnTo>
                  <a:pt x="173736" y="155448"/>
                </a:lnTo>
                <a:lnTo>
                  <a:pt x="1737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3871" y="4189857"/>
            <a:ext cx="1498600" cy="155575"/>
          </a:xfrm>
          <a:custGeom>
            <a:avLst/>
            <a:gdLst/>
            <a:ahLst/>
            <a:cxnLst/>
            <a:rect l="l" t="t" r="r" b="b"/>
            <a:pathLst>
              <a:path w="1498600" h="155575">
                <a:moveTo>
                  <a:pt x="0" y="155448"/>
                </a:moveTo>
                <a:lnTo>
                  <a:pt x="1498092" y="155448"/>
                </a:lnTo>
                <a:lnTo>
                  <a:pt x="14980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841349" y="4162805"/>
            <a:ext cx="1524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 детей до 3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09744" y="4189857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70.1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80135" y="4448936"/>
            <a:ext cx="1803400" cy="155575"/>
          </a:xfrm>
          <a:custGeom>
            <a:avLst/>
            <a:gdLst/>
            <a:ahLst/>
            <a:cxnLst/>
            <a:rect l="l" t="t" r="r" b="b"/>
            <a:pathLst>
              <a:path w="1803400" h="155575">
                <a:moveTo>
                  <a:pt x="0" y="155448"/>
                </a:moveTo>
                <a:lnTo>
                  <a:pt x="1802892" y="155448"/>
                </a:lnTo>
                <a:lnTo>
                  <a:pt x="18028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05075" y="444893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27173" y="4448936"/>
            <a:ext cx="1251585" cy="155575"/>
          </a:xfrm>
          <a:custGeom>
            <a:avLst/>
            <a:gdLst/>
            <a:ahLst/>
            <a:cxnLst/>
            <a:rect l="l" t="t" r="r" b="b"/>
            <a:pathLst>
              <a:path w="1251585" h="155575">
                <a:moveTo>
                  <a:pt x="0" y="155448"/>
                </a:moveTo>
                <a:lnTo>
                  <a:pt x="1251203" y="155448"/>
                </a:lnTo>
                <a:lnTo>
                  <a:pt x="12512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67613" y="4421885"/>
            <a:ext cx="30905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медико-социальной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61559" y="444893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849748" y="442188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80135" y="4708016"/>
            <a:ext cx="1803400" cy="155575"/>
          </a:xfrm>
          <a:custGeom>
            <a:avLst/>
            <a:gdLst/>
            <a:ahLst/>
            <a:cxnLst/>
            <a:rect l="l" t="t" r="r" b="b"/>
            <a:pathLst>
              <a:path w="1803400" h="155575">
                <a:moveTo>
                  <a:pt x="0" y="155448"/>
                </a:moveTo>
                <a:lnTo>
                  <a:pt x="1802892" y="155448"/>
                </a:lnTo>
                <a:lnTo>
                  <a:pt x="18028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05075" y="470801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27173" y="4708016"/>
            <a:ext cx="1824355" cy="155575"/>
          </a:xfrm>
          <a:custGeom>
            <a:avLst/>
            <a:gdLst/>
            <a:ahLst/>
            <a:cxnLst/>
            <a:rect l="l" t="t" r="r" b="b"/>
            <a:pathLst>
              <a:path w="1824354" h="155575">
                <a:moveTo>
                  <a:pt x="0" y="155448"/>
                </a:moveTo>
                <a:lnTo>
                  <a:pt x="1824227" y="155448"/>
                </a:lnTo>
                <a:lnTo>
                  <a:pt x="182422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67613" y="4680965"/>
            <a:ext cx="369760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медико-социальной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861559" y="470801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849748" y="468096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67613" y="4940300"/>
            <a:ext cx="10725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Сурдологические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26508" y="4967096"/>
            <a:ext cx="22352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80135" y="5134736"/>
            <a:ext cx="139065" cy="155575"/>
          </a:xfrm>
          <a:custGeom>
            <a:avLst/>
            <a:gdLst/>
            <a:ahLst/>
            <a:cxnLst/>
            <a:rect l="l" t="t" r="r" b="b"/>
            <a:pathLst>
              <a:path w="139065" h="155575">
                <a:moveTo>
                  <a:pt x="0" y="155447"/>
                </a:moveTo>
                <a:lnTo>
                  <a:pt x="138684" y="155447"/>
                </a:lnTo>
                <a:lnTo>
                  <a:pt x="13868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6345" y="513473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3505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3871" y="5134736"/>
            <a:ext cx="990600" cy="155575"/>
          </a:xfrm>
          <a:custGeom>
            <a:avLst/>
            <a:gdLst/>
            <a:ahLst/>
            <a:cxnLst/>
            <a:rect l="l" t="t" r="r" b="b"/>
            <a:pathLst>
              <a:path w="990600" h="155575">
                <a:moveTo>
                  <a:pt x="0" y="155447"/>
                </a:moveTo>
                <a:lnTo>
                  <a:pt x="990599" y="155447"/>
                </a:lnTo>
                <a:lnTo>
                  <a:pt x="99059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41349" y="5107940"/>
            <a:ext cx="10166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74691" y="5134736"/>
            <a:ext cx="32829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123.1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80135" y="5485231"/>
            <a:ext cx="2854960" cy="155575"/>
          </a:xfrm>
          <a:custGeom>
            <a:avLst/>
            <a:gdLst/>
            <a:ahLst/>
            <a:cxnLst/>
            <a:rect l="l" t="t" r="r" b="b"/>
            <a:pathLst>
              <a:path w="2854960" h="155575">
                <a:moveTo>
                  <a:pt x="0" y="155447"/>
                </a:moveTo>
                <a:lnTo>
                  <a:pt x="2854451" y="155447"/>
                </a:lnTo>
                <a:lnTo>
                  <a:pt x="2854451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67613" y="5458459"/>
            <a:ext cx="28797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 амбулаторной онкологической</a:t>
            </a:r>
            <a:r>
              <a:rPr sz="1100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26508" y="548523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80135" y="5744311"/>
            <a:ext cx="495300" cy="155575"/>
          </a:xfrm>
          <a:custGeom>
            <a:avLst/>
            <a:gdLst/>
            <a:ahLst/>
            <a:cxnLst/>
            <a:rect l="l" t="t" r="r" b="b"/>
            <a:pathLst>
              <a:path w="495300" h="155575">
                <a:moveTo>
                  <a:pt x="0" y="155448"/>
                </a:moveTo>
                <a:lnTo>
                  <a:pt x="495300" y="155448"/>
                </a:lnTo>
                <a:lnTo>
                  <a:pt x="4953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75435" y="5744311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2" y="155448"/>
                </a:lnTo>
                <a:lnTo>
                  <a:pt x="9342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67613" y="5717540"/>
            <a:ext cx="1454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гериатрические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826508" y="574431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80135" y="6003391"/>
            <a:ext cx="21920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 медицинской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26508" y="600339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80135" y="6262471"/>
            <a:ext cx="117729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21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774691" y="6262471"/>
            <a:ext cx="32829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145.1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80135" y="6550507"/>
            <a:ext cx="1687195" cy="140335"/>
          </a:xfrm>
          <a:custGeom>
            <a:avLst/>
            <a:gdLst/>
            <a:ahLst/>
            <a:cxnLst/>
            <a:rect l="l" t="t" r="r" b="b"/>
            <a:pathLst>
              <a:path w="1687195" h="140334">
                <a:moveTo>
                  <a:pt x="0" y="140207"/>
                </a:moveTo>
                <a:lnTo>
                  <a:pt x="1687068" y="140207"/>
                </a:lnTo>
                <a:lnTo>
                  <a:pt x="16870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35652" y="6550507"/>
            <a:ext cx="192405" cy="140335"/>
          </a:xfrm>
          <a:custGeom>
            <a:avLst/>
            <a:gdLst/>
            <a:ahLst/>
            <a:cxnLst/>
            <a:rect l="l" t="t" r="r" b="b"/>
            <a:pathLst>
              <a:path w="192404" h="140334">
                <a:moveTo>
                  <a:pt x="0" y="140207"/>
                </a:moveTo>
                <a:lnTo>
                  <a:pt x="192024" y="140207"/>
                </a:lnTo>
                <a:lnTo>
                  <a:pt x="19202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013866" y="705738"/>
            <a:ext cx="592033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1001 добавлены строки: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67613" y="6539338"/>
            <a:ext cx="171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Центры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паллиативной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823840" y="6539338"/>
            <a:ext cx="217804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146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25146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3719" y="2287904"/>
            <a:ext cx="1153795" cy="196850"/>
          </a:xfrm>
          <a:custGeom>
            <a:avLst/>
            <a:gdLst/>
            <a:ahLst/>
            <a:cxnLst/>
            <a:rect l="l" t="t" r="r" b="b"/>
            <a:pathLst>
              <a:path w="1153795" h="196850">
                <a:moveTo>
                  <a:pt x="0" y="196596"/>
                </a:moveTo>
                <a:lnTo>
                  <a:pt x="1153668" y="196596"/>
                </a:lnTo>
                <a:lnTo>
                  <a:pt x="115366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686" y="2181225"/>
            <a:ext cx="257810" cy="196850"/>
          </a:xfrm>
          <a:custGeom>
            <a:avLst/>
            <a:gdLst/>
            <a:ahLst/>
            <a:cxnLst/>
            <a:rect l="l" t="t" r="r" b="b"/>
            <a:pathLst>
              <a:path w="257810" h="196850">
                <a:moveTo>
                  <a:pt x="0" y="196596"/>
                </a:moveTo>
                <a:lnTo>
                  <a:pt x="257556" y="196596"/>
                </a:lnTo>
                <a:lnTo>
                  <a:pt x="25755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7427" y="2394585"/>
            <a:ext cx="521334" cy="196850"/>
          </a:xfrm>
          <a:custGeom>
            <a:avLst/>
            <a:gdLst/>
            <a:ahLst/>
            <a:cxnLst/>
            <a:rect l="l" t="t" r="r" b="b"/>
            <a:pathLst>
              <a:path w="521335" h="196850">
                <a:moveTo>
                  <a:pt x="0" y="196596"/>
                </a:moveTo>
                <a:lnTo>
                  <a:pt x="521208" y="196596"/>
                </a:lnTo>
                <a:lnTo>
                  <a:pt x="5212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2663" y="2287904"/>
            <a:ext cx="469900" cy="196850"/>
          </a:xfrm>
          <a:custGeom>
            <a:avLst/>
            <a:gdLst/>
            <a:ahLst/>
            <a:cxnLst/>
            <a:rect l="l" t="t" r="r" b="b"/>
            <a:pathLst>
              <a:path w="469900" h="196850">
                <a:moveTo>
                  <a:pt x="0" y="196596"/>
                </a:moveTo>
                <a:lnTo>
                  <a:pt x="469391" y="196596"/>
                </a:lnTo>
                <a:lnTo>
                  <a:pt x="46939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2966" y="2181225"/>
            <a:ext cx="510540" cy="196850"/>
          </a:xfrm>
          <a:custGeom>
            <a:avLst/>
            <a:gdLst/>
            <a:ahLst/>
            <a:cxnLst/>
            <a:rect l="l" t="t" r="r" b="b"/>
            <a:pathLst>
              <a:path w="510540" h="196850">
                <a:moveTo>
                  <a:pt x="0" y="196596"/>
                </a:moveTo>
                <a:lnTo>
                  <a:pt x="510540" y="196596"/>
                </a:lnTo>
                <a:lnTo>
                  <a:pt x="5105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0942" y="2394585"/>
            <a:ext cx="855344" cy="196850"/>
          </a:xfrm>
          <a:custGeom>
            <a:avLst/>
            <a:gdLst/>
            <a:ahLst/>
            <a:cxnLst/>
            <a:rect l="l" t="t" r="r" b="b"/>
            <a:pathLst>
              <a:path w="855345" h="196850">
                <a:moveTo>
                  <a:pt x="0" y="196596"/>
                </a:moveTo>
                <a:lnTo>
                  <a:pt x="854963" y="196596"/>
                </a:lnTo>
                <a:lnTo>
                  <a:pt x="854963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34782" y="2074545"/>
            <a:ext cx="1388745" cy="196850"/>
          </a:xfrm>
          <a:custGeom>
            <a:avLst/>
            <a:gdLst/>
            <a:ahLst/>
            <a:cxnLst/>
            <a:rect l="l" t="t" r="r" b="b"/>
            <a:pathLst>
              <a:path w="1388745" h="196850">
                <a:moveTo>
                  <a:pt x="0" y="196596"/>
                </a:moveTo>
                <a:lnTo>
                  <a:pt x="1388363" y="196596"/>
                </a:lnTo>
                <a:lnTo>
                  <a:pt x="1388363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32903" y="2287904"/>
            <a:ext cx="992505" cy="196850"/>
          </a:xfrm>
          <a:custGeom>
            <a:avLst/>
            <a:gdLst/>
            <a:ahLst/>
            <a:cxnLst/>
            <a:rect l="l" t="t" r="r" b="b"/>
            <a:pathLst>
              <a:path w="992504" h="196850">
                <a:moveTo>
                  <a:pt x="0" y="196596"/>
                </a:moveTo>
                <a:lnTo>
                  <a:pt x="992124" y="196596"/>
                </a:lnTo>
                <a:lnTo>
                  <a:pt x="99212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2986" y="2501264"/>
            <a:ext cx="1169035" cy="196850"/>
          </a:xfrm>
          <a:custGeom>
            <a:avLst/>
            <a:gdLst/>
            <a:ahLst/>
            <a:cxnLst/>
            <a:rect l="l" t="t" r="r" b="b"/>
            <a:pathLst>
              <a:path w="1169034" h="196850">
                <a:moveTo>
                  <a:pt x="0" y="196596"/>
                </a:moveTo>
                <a:lnTo>
                  <a:pt x="1168907" y="196596"/>
                </a:lnTo>
                <a:lnTo>
                  <a:pt x="1168907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09603" y="2054479"/>
          <a:ext cx="8360322" cy="171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82"/>
                <a:gridCol w="629640"/>
                <a:gridCol w="1451079"/>
                <a:gridCol w="70390"/>
                <a:gridCol w="1513719"/>
                <a:gridCol w="501775"/>
                <a:gridCol w="102679"/>
                <a:gridCol w="284145"/>
                <a:gridCol w="92346"/>
                <a:gridCol w="285437"/>
                <a:gridCol w="357764"/>
                <a:gridCol w="92346"/>
                <a:gridCol w="357764"/>
                <a:gridCol w="467547"/>
                <a:gridCol w="91701"/>
                <a:gridCol w="466903"/>
                <a:gridCol w="722633"/>
                <a:gridCol w="91701"/>
                <a:gridCol w="724571"/>
              </a:tblGrid>
              <a:tr h="64008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строки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4295" marR="73025" indent="1917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 п</a:t>
                      </a:r>
                      <a:r>
                        <a:rPr sz="14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ещений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7325" marR="80645" indent="-108585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400" spc="-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 получивших  химиотерапию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45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571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Центры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амбулаторной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онкологической</a:t>
                      </a:r>
                      <a:r>
                        <a:rPr sz="14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</a:t>
                      </a:r>
                      <a:r>
                        <a:rPr sz="14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самостоятельные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715">
                        <a:lnSpc>
                          <a:spcPts val="162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Отделения (кабинеты)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амбулаторной</a:t>
                      </a:r>
                      <a:r>
                        <a:rPr sz="14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онкологической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540"/>
                        </a:lnSpc>
                      </a:pPr>
                      <a:r>
                        <a:rPr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2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мощ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7608" y="1542669"/>
            <a:ext cx="503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002)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1970" y="179273"/>
            <a:ext cx="6973570" cy="1603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384935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949450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Добавлена таблица</a:t>
            </a:r>
            <a:r>
              <a:rPr sz="1600" b="1" spc="-5" dirty="0">
                <a:latin typeface="Times New Roman"/>
                <a:cs typeface="Times New Roman"/>
              </a:rPr>
              <a:t> 1002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2.1. Центры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(отделения, кабинеты) </a:t>
            </a:r>
            <a:r>
              <a:rPr sz="1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амбулаторной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онкологической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400" dirty="0">
              <a:latin typeface="Times New Roman"/>
              <a:cs typeface="Times New Roman"/>
            </a:endParaRPr>
          </a:p>
          <a:p>
            <a:pPr marL="3489325">
              <a:lnSpc>
                <a:spcPct val="100000"/>
              </a:lnSpc>
            </a:pPr>
            <a:r>
              <a:rPr sz="1400" spc="-25" dirty="0">
                <a:solidFill>
                  <a:srgbClr val="FF0000"/>
                </a:solidFill>
                <a:latin typeface="Times New Roman"/>
                <a:cs typeface="Times New Roman"/>
              </a:rPr>
              <a:t>Коды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по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ОКЕИ: единица </a:t>
            </a:r>
            <a:r>
              <a:rPr sz="140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642;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человек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1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792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473" y="4292346"/>
            <a:ext cx="5035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090)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473" y="4505705"/>
            <a:ext cx="801179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27760" algn="l"/>
                <a:tab pos="4342765" algn="l"/>
              </a:tabLst>
            </a:pPr>
            <a:r>
              <a:rPr sz="1400" spc="-5" dirty="0">
                <a:latin typeface="Times New Roman"/>
                <a:cs typeface="Times New Roman"/>
              </a:rPr>
              <a:t>Санаторно-курортное лечение </a:t>
            </a:r>
            <a:r>
              <a:rPr sz="1400" dirty="0">
                <a:latin typeface="Times New Roman"/>
                <a:cs typeface="Times New Roman"/>
              </a:rPr>
              <a:t>по всем профилям: </a:t>
            </a:r>
            <a:r>
              <a:rPr sz="1400" spc="-5" dirty="0">
                <a:latin typeface="Times New Roman"/>
                <a:cs typeface="Times New Roman"/>
              </a:rPr>
              <a:t>направлено на санаторно-курортное лечение, человек,  </a:t>
            </a:r>
            <a:r>
              <a:rPr sz="1400" spc="-10" dirty="0">
                <a:latin typeface="Times New Roman"/>
                <a:cs typeface="Times New Roman"/>
              </a:rPr>
              <a:t>всего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 из них: детей </a:t>
            </a:r>
            <a:r>
              <a:rPr sz="1400" spc="10" dirty="0">
                <a:latin typeface="Times New Roman"/>
                <a:cs typeface="Times New Roman"/>
              </a:rPr>
              <a:t>0-17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получили санаторно-курортное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лечение,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7770" algn="l"/>
                <a:tab pos="5346700" algn="l"/>
              </a:tabLst>
            </a:pPr>
            <a:r>
              <a:rPr sz="1400" spc="-5" dirty="0">
                <a:latin typeface="Times New Roman"/>
                <a:cs typeface="Times New Roman"/>
              </a:rPr>
              <a:t>человек,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всего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 </a:t>
            </a:r>
            <a:r>
              <a:rPr sz="1400" spc="-5" dirty="0">
                <a:latin typeface="Times New Roman"/>
                <a:cs typeface="Times New Roman"/>
              </a:rPr>
              <a:t>из </a:t>
            </a:r>
            <a:r>
              <a:rPr sz="1400" dirty="0">
                <a:latin typeface="Times New Roman"/>
                <a:cs typeface="Times New Roman"/>
              </a:rPr>
              <a:t>них: дети </a:t>
            </a:r>
            <a:r>
              <a:rPr sz="1400" spc="5" dirty="0">
                <a:latin typeface="Times New Roman"/>
                <a:cs typeface="Times New Roman"/>
              </a:rPr>
              <a:t>0-17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  4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3074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общего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числа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получивших санаторно-курортное лечение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иностранные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граждане,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, из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4650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дети</a:t>
            </a:r>
            <a:r>
              <a:rPr sz="1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863" y="3860841"/>
            <a:ext cx="5255895" cy="6711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b="1" dirty="0">
                <a:latin typeface="Times New Roman"/>
                <a:cs typeface="Times New Roman"/>
              </a:rPr>
              <a:t>Внесены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1090</a:t>
            </a:r>
            <a:endParaRPr sz="1600">
              <a:latin typeface="Times New Roman"/>
              <a:cs typeface="Times New Roman"/>
            </a:endParaRPr>
          </a:p>
          <a:p>
            <a:pPr marL="3065780">
              <a:lnSpc>
                <a:spcPct val="100000"/>
              </a:lnSpc>
              <a:spcBef>
                <a:spcPts val="695"/>
              </a:spcBef>
            </a:pPr>
            <a:r>
              <a:rPr sz="1400" spc="-35" dirty="0">
                <a:latin typeface="Times New Roman"/>
                <a:cs typeface="Times New Roman"/>
              </a:rPr>
              <a:t>Код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ОКЕИ: человек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792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6670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1038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algn="ctr">
              <a:lnSpc>
                <a:spcPct val="100000"/>
              </a:lnSpc>
              <a:spcBef>
                <a:spcPts val="350"/>
              </a:spcBef>
            </a:pPr>
            <a:endParaRPr lang="ru-RU" sz="1600" b="1" dirty="0" smtClean="0">
              <a:latin typeface="Times New Roman"/>
              <a:cs typeface="Times New Roman"/>
            </a:endParaRPr>
          </a:p>
          <a:p>
            <a:pPr marL="120650" algn="ctr">
              <a:lnSpc>
                <a:spcPct val="100000"/>
              </a:lnSpc>
              <a:spcBef>
                <a:spcPts val="350"/>
              </a:spcBef>
            </a:pPr>
            <a:r>
              <a:rPr sz="1600" b="1" dirty="0" err="1" smtClean="0">
                <a:latin typeface="Times New Roman"/>
                <a:cs typeface="Times New Roman"/>
              </a:rPr>
              <a:t>Внесены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1109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65250" y="1190371"/>
          <a:ext cx="7785729" cy="913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325"/>
                <a:gridCol w="648335"/>
                <a:gridCol w="429260"/>
                <a:gridCol w="1002029"/>
                <a:gridCol w="567054"/>
                <a:gridCol w="556895"/>
                <a:gridCol w="556895"/>
                <a:gridCol w="570864"/>
                <a:gridCol w="570864"/>
                <a:gridCol w="649604"/>
                <a:gridCol w="649604"/>
              </a:tblGrid>
              <a:tr h="182245">
                <a:tc rowSpan="3">
                  <a:txBody>
                    <a:bodyPr/>
                    <a:lstStyle/>
                    <a:p>
                      <a:pPr marL="194310" marR="175260" indent="9715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Медицинские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фа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кие</a:t>
                      </a:r>
                    </a:p>
                    <a:p>
                      <a:pPr marL="45656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работники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marL="71120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полных лет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состоянию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конец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отчетного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2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508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числе: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36-45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46-50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51-55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56-59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60-64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65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старше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400" y="2819400"/>
          <a:ext cx="7682229" cy="3535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/>
                <a:gridCol w="1230630"/>
                <a:gridCol w="607060"/>
                <a:gridCol w="4326255"/>
                <a:gridCol w="528319"/>
                <a:gridCol w="236220"/>
                <a:gridCol w="530225"/>
              </a:tblGrid>
              <a:tr h="360045">
                <a:tc gridSpan="4"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4659" marR="387985" indent="150495">
                        <a:lnSpc>
                          <a:spcPct val="625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gridSpan="4">
                  <a:txBody>
                    <a:bodyPr/>
                    <a:lstStyle/>
                    <a:p>
                      <a:pPr marL="37465" algn="ctr">
                        <a:lnSpc>
                          <a:spcPts val="132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969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 gridSpan="4">
                  <a:txBody>
                    <a:bodyPr/>
                    <a:lstStyle/>
                    <a:p>
                      <a:pPr marL="228600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мануальной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терапии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24066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лечебной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физкультуре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24066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реабилитации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50190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психотерапевты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3035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24154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рефлексотерапевты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81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24154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физиотерапевты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748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Кроме того,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542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161413" y="2245817"/>
            <a:ext cx="51263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Внесены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 </a:t>
            </a:r>
            <a:r>
              <a:rPr sz="1600" b="1" spc="-5" dirty="0">
                <a:latin typeface="Times New Roman"/>
                <a:cs typeface="Times New Roman"/>
              </a:rPr>
              <a:t>2100 в части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посещений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инвалидами </a:t>
            </a:r>
            <a:r>
              <a:rPr sz="1600" b="1" spc="-15" dirty="0">
                <a:latin typeface="Times New Roman"/>
                <a:cs typeface="Times New Roman"/>
              </a:rPr>
              <a:t>врачей </a:t>
            </a:r>
            <a:r>
              <a:rPr sz="1600" b="1" spc="-10" dirty="0">
                <a:latin typeface="Times New Roman"/>
                <a:cs typeface="Times New Roman"/>
              </a:rPr>
              <a:t>отдельных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специальностей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1865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23919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8027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8116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72225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4323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56422" y="2093341"/>
            <a:ext cx="0" cy="2103755"/>
          </a:xfrm>
          <a:custGeom>
            <a:avLst/>
            <a:gdLst/>
            <a:ahLst/>
            <a:cxnLst/>
            <a:rect l="l" t="t" r="r" b="b"/>
            <a:pathLst>
              <a:path h="2103754">
                <a:moveTo>
                  <a:pt x="0" y="0"/>
                </a:moveTo>
                <a:lnTo>
                  <a:pt x="0" y="21036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7973" y="2099691"/>
            <a:ext cx="1597025" cy="0"/>
          </a:xfrm>
          <a:custGeom>
            <a:avLst/>
            <a:gdLst/>
            <a:ahLst/>
            <a:cxnLst/>
            <a:rect l="l" t="t" r="r" b="b"/>
            <a:pathLst>
              <a:path w="1597025">
                <a:moveTo>
                  <a:pt x="0" y="0"/>
                </a:moveTo>
                <a:lnTo>
                  <a:pt x="15968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7214" y="264833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7214" y="28312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7214" y="318249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7214" y="3758565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3564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48521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7214" y="19168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7214" y="4190619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18865" y="1976247"/>
            <a:ext cx="17716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175">
              <a:lnSpc>
                <a:spcPts val="153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8092" y="2189607"/>
            <a:ext cx="33845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53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ро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18865" y="2402967"/>
            <a:ext cx="189865" cy="1968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5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ки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8214" y="2111882"/>
            <a:ext cx="75438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Подлежало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0029" y="2294763"/>
            <a:ext cx="62547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00803" y="2020442"/>
            <a:ext cx="4946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00803" y="2203323"/>
            <a:ext cx="57150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79466" y="2386202"/>
            <a:ext cx="536575" cy="169545"/>
          </a:xfrm>
          <a:custGeom>
            <a:avLst/>
            <a:gdLst/>
            <a:ahLst/>
            <a:cxnLst/>
            <a:rect l="l" t="t" r="r" b="b"/>
            <a:pathLst>
              <a:path w="536575" h="169544">
                <a:moveTo>
                  <a:pt x="0" y="169163"/>
                </a:moveTo>
                <a:lnTo>
                  <a:pt x="536448" y="169163"/>
                </a:lnTo>
                <a:lnTo>
                  <a:pt x="5364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788027" y="1916810"/>
            <a:ext cx="720090" cy="7315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жителей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20942" y="2020442"/>
            <a:ext cx="4946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20942" y="2203323"/>
            <a:ext cx="5708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500367" y="2386202"/>
            <a:ext cx="536575" cy="169545"/>
          </a:xfrm>
          <a:custGeom>
            <a:avLst/>
            <a:gdLst/>
            <a:ahLst/>
            <a:cxnLst/>
            <a:rect l="l" t="t" r="r" b="b"/>
            <a:pathLst>
              <a:path w="536575" h="169544">
                <a:moveTo>
                  <a:pt x="0" y="169163"/>
                </a:moveTo>
                <a:lnTo>
                  <a:pt x="536447" y="169163"/>
                </a:lnTo>
                <a:lnTo>
                  <a:pt x="53644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72225" y="1916810"/>
            <a:ext cx="792480" cy="7315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жителей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04785" y="1923160"/>
            <a:ext cx="1309370" cy="1701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340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Выявлена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патология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88508" y="2111882"/>
            <a:ext cx="71691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05140" y="2106041"/>
            <a:ext cx="508634" cy="1752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35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011414" y="2294763"/>
            <a:ext cx="721360" cy="169545"/>
          </a:xfrm>
          <a:custGeom>
            <a:avLst/>
            <a:gdLst/>
            <a:ahLst/>
            <a:cxnLst/>
            <a:rect l="l" t="t" r="r" b="b"/>
            <a:pathLst>
              <a:path w="721359" h="169544">
                <a:moveTo>
                  <a:pt x="0" y="169163"/>
                </a:moveTo>
                <a:lnTo>
                  <a:pt x="720851" y="169163"/>
                </a:lnTo>
                <a:lnTo>
                  <a:pt x="72085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377810" y="2265679"/>
            <a:ext cx="1364615" cy="2082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  <a:tabLst>
                <a:tab pos="635000" algn="l"/>
              </a:tabLst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Всего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05140" y="2477642"/>
            <a:ext cx="534035" cy="16446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5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8737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049526" y="2631694"/>
            <a:ext cx="1436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707257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669791" y="2631694"/>
            <a:ext cx="248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56353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319015" y="2631694"/>
            <a:ext cx="462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47690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110607" y="2631694"/>
            <a:ext cx="391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94055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903340" y="2631694"/>
            <a:ext cx="462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76859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31507" y="2631694"/>
            <a:ext cx="42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560691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523733" y="2631694"/>
            <a:ext cx="42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352790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316214" y="2631694"/>
            <a:ext cx="4260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9005" y="2927604"/>
            <a:ext cx="1850389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Осмотрено пациентов:</a:t>
            </a:r>
            <a:r>
              <a:rPr sz="1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707257" y="2927604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491865" y="2831210"/>
            <a:ext cx="432434" cy="3517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9777" y="3299840"/>
            <a:ext cx="454659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9777" y="3482721"/>
            <a:ext cx="22352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мальчиков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(урологом-андрологом)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12769" y="3391280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491865" y="3182492"/>
            <a:ext cx="432434" cy="576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128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48055" y="3807967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491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48055" y="3934459"/>
            <a:ext cx="22263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1315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девочек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(акушером-гинекологом)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12769" y="3871467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491865" y="3758565"/>
            <a:ext cx="432434" cy="43243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8540" y="849884"/>
            <a:ext cx="820420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2511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</a:t>
            </a:r>
            <a:r>
              <a:rPr sz="12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осмотры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15-17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2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сохранения их репродуктивного</a:t>
            </a:r>
            <a:r>
              <a:rPr sz="1200" b="1" spc="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6165850" algn="l"/>
              </a:tabLst>
            </a:pP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(2511)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000" spc="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99990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76063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12179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76288" y="4943221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4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84414" y="4943221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4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005829" y="4949571"/>
            <a:ext cx="2821305" cy="0"/>
          </a:xfrm>
          <a:custGeom>
            <a:avLst/>
            <a:gdLst/>
            <a:ahLst/>
            <a:cxnLst/>
            <a:rect l="l" t="t" r="r" b="b"/>
            <a:pathLst>
              <a:path w="2821304">
                <a:moveTo>
                  <a:pt x="0" y="0"/>
                </a:moveTo>
                <a:lnTo>
                  <a:pt x="28210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9223" y="516293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9223" y="53458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9223" y="5638317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9223" y="587726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5573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820531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9223" y="4797171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49223" y="6165303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152269" y="4900803"/>
            <a:ext cx="96266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715764" y="4803521"/>
            <a:ext cx="157480" cy="1460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15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683759" y="4992242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5">
                <a:moveTo>
                  <a:pt x="0" y="169163"/>
                </a:moveTo>
                <a:lnTo>
                  <a:pt x="82296" y="169163"/>
                </a:lnTo>
                <a:lnTo>
                  <a:pt x="8229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66055" y="4992242"/>
            <a:ext cx="43180" cy="169545"/>
          </a:xfrm>
          <a:custGeom>
            <a:avLst/>
            <a:gdLst/>
            <a:ahLst/>
            <a:cxnLst/>
            <a:rect l="l" t="t" r="r" b="b"/>
            <a:pathLst>
              <a:path w="43179" h="169545">
                <a:moveTo>
                  <a:pt x="0" y="169163"/>
                </a:moveTo>
                <a:lnTo>
                  <a:pt x="42672" y="169163"/>
                </a:lnTo>
                <a:lnTo>
                  <a:pt x="4267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08728" y="4992242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5">
                <a:moveTo>
                  <a:pt x="0" y="169163"/>
                </a:moveTo>
                <a:lnTo>
                  <a:pt x="82296" y="169163"/>
                </a:lnTo>
                <a:lnTo>
                  <a:pt x="8229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506340" y="4963795"/>
            <a:ext cx="563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п/п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357367" y="4900803"/>
            <a:ext cx="3848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5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225665" y="4803521"/>
            <a:ext cx="393700" cy="1397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10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61913" y="4955921"/>
            <a:ext cx="575310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073265" y="4955921"/>
            <a:ext cx="627380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0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II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019415" y="4955921"/>
            <a:ext cx="677545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40"/>
              </a:spcBef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III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627757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590164" y="5146675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787391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750053" y="5146675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543296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506211" y="5146675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43853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406896" y="5146675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379589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342631" y="5146675"/>
            <a:ext cx="535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8351646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8314943" y="5146675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1397" y="5358003"/>
            <a:ext cx="331787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лиц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впервые признанных инвалидами,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787391" y="5412866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0053" y="5384419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21397" y="5650509"/>
            <a:ext cx="9652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в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т.ч.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взрослых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787391" y="56505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4750053" y="5622137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21397" y="5889459"/>
            <a:ext cx="71564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41630">
              <a:lnSpc>
                <a:spcPts val="132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787391" y="588945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4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737353" y="5861100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24201" y="4306951"/>
            <a:ext cx="35052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62406" y="4565650"/>
            <a:ext cx="3905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sz="1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880986" y="4565650"/>
            <a:ext cx="16960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000" spc="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06" y="3094482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8260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flipH="1">
            <a:off x="304799" y="2438400"/>
            <a:ext cx="45719" cy="3159125"/>
          </a:xfrm>
          <a:custGeom>
            <a:avLst/>
            <a:gdLst/>
            <a:ahLst/>
            <a:cxnLst/>
            <a:rect l="l" t="t" r="r" b="b"/>
            <a:pathLst>
              <a:path h="1787525">
                <a:moveTo>
                  <a:pt x="0" y="0"/>
                </a:moveTo>
                <a:lnTo>
                  <a:pt x="0" y="1787080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7200" y="777697"/>
            <a:ext cx="8065771" cy="11868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9905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2850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60"/>
              </a:spcBef>
            </a:pPr>
            <a:r>
              <a:rPr sz="16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sz="16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sz="16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sz="1600" b="1" spc="-1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медицинской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реабилитации</a:t>
            </a:r>
            <a:endParaRPr lang="ru-RU" sz="1600" b="1" spc="-5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60"/>
              </a:spcBef>
            </a:pPr>
            <a:endParaRPr sz="1600" dirty="0" smtClean="0">
              <a:latin typeface="Times New Roman" pitchFamily="18" charset="0"/>
              <a:cs typeface="Times New Roman" pitchFamily="18" charset="0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lang="ru-RU" sz="10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2850                                                                                                                                                                                                     </a:t>
            </a:r>
            <a:r>
              <a:rPr sz="1000" spc="-1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  <a:r>
              <a:rPr sz="10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000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792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" name="Таблица 122"/>
          <p:cNvGraphicFramePr>
            <a:graphicFrameLocks noGrp="1"/>
          </p:cNvGraphicFramePr>
          <p:nvPr/>
        </p:nvGraphicFramePr>
        <p:xfrm>
          <a:off x="457200" y="2133600"/>
          <a:ext cx="8305800" cy="2164080"/>
        </p:xfrm>
        <a:graphic>
          <a:graphicData uri="http://schemas.openxmlformats.org/drawingml/2006/table">
            <a:tbl>
              <a:tblPr/>
              <a:tblGrid>
                <a:gridCol w="1066800"/>
                <a:gridCol w="386287"/>
                <a:gridCol w="1083807"/>
                <a:gridCol w="647334"/>
                <a:gridCol w="1013883"/>
                <a:gridCol w="551190"/>
                <a:gridCol w="1013883"/>
                <a:gridCol w="551190"/>
                <a:gridCol w="909545"/>
                <a:gridCol w="1081881"/>
              </a:tblGrid>
              <a:tr h="692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нуждающихся в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медицинской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направленных 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закончивших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направленных на МСЭ после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т.ч.: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209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856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3820" algn="ctr">
              <a:lnSpc>
                <a:spcPct val="100000"/>
              </a:lnSpc>
              <a:spcBef>
                <a:spcPts val="1320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3100 изменены строки: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4400" y="4953000"/>
            <a:ext cx="6690359" cy="718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К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таблице добавлен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подстрочник: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96300"/>
              </a:lnSpc>
              <a:spcBef>
                <a:spcPts val="60"/>
              </a:spcBef>
              <a:tabLst>
                <a:tab pos="1306195" algn="l"/>
                <a:tab pos="3021330" algn="l"/>
              </a:tabLst>
            </a:pP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числа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пациентов, поступивших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платные 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койки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иностранные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граждане – 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, из них</a:t>
            </a:r>
            <a:r>
              <a:rPr sz="1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дети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spc="-210" dirty="0">
                <a:solidFill>
                  <a:srgbClr val="FF0000"/>
                </a:solidFill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81000" y="1371600"/>
          <a:ext cx="8305800" cy="3108960"/>
        </p:xfrm>
        <a:graphic>
          <a:graphicData uri="http://schemas.openxmlformats.org/drawingml/2006/table">
            <a:tbl>
              <a:tblPr/>
              <a:tblGrid>
                <a:gridCol w="7391400"/>
                <a:gridCol w="914400"/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взрослых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взрослых больных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заболеваниями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центральной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нервной системы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органов чувств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взрослых больных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заболеваниями опорно-двигательного аппарата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периферической нервной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наркологические для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взрослых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детей с 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центральной нервной    системы и органов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чувств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детей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опорно-двигательного аппарата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периферической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нервной  </a:t>
                      </a: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25146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116649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1232" y="1334388"/>
          <a:ext cx="7995919" cy="149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05"/>
                <a:gridCol w="2343150"/>
                <a:gridCol w="580213"/>
                <a:gridCol w="76200"/>
                <a:gridCol w="2984042"/>
                <a:gridCol w="334009"/>
                <a:gridCol w="415749"/>
                <a:gridCol w="188136"/>
                <a:gridCol w="1009015"/>
              </a:tblGrid>
              <a:tr h="182880">
                <a:tc gridSpan="5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4097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920">
                <a:tc gridSpan="5">
                  <a:txBody>
                    <a:bodyPr/>
                    <a:lstStyle/>
                    <a:p>
                      <a:pPr marL="71755">
                        <a:lnSpc>
                          <a:spcPts val="140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Проведено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пациентами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койко-дней,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40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5">
                  <a:txBody>
                    <a:bodyPr/>
                    <a:lstStyle/>
                    <a:p>
                      <a:pPr marL="336550">
                        <a:lnSpc>
                          <a:spcPts val="13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1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стр. 17):</a:t>
                      </a:r>
                      <a:r>
                        <a:rPr sz="1100" spc="-9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17.1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4338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1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17.2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 gridSpan="5">
                  <a:txBody>
                    <a:bodyPr/>
                    <a:lstStyle/>
                    <a:p>
                      <a:pPr marL="336550">
                        <a:lnSpc>
                          <a:spcPts val="13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1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стр. 18):</a:t>
                      </a:r>
                      <a:r>
                        <a:rPr sz="1100" spc="2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43380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0308" y="180212"/>
            <a:ext cx="6210300" cy="11176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9175" marR="319405" indent="-582295">
              <a:lnSpc>
                <a:spcPct val="100000"/>
              </a:lnSpc>
              <a:spcBef>
                <a:spcPts val="95"/>
              </a:spcBef>
              <a:tabLst>
                <a:tab pos="3235960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 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9840">
              <a:lnSpc>
                <a:spcPct val="100000"/>
              </a:lnSpc>
              <a:spcBef>
                <a:spcPts val="1435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3150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200" b="1" dirty="0">
                <a:latin typeface="Times New Roman"/>
                <a:cs typeface="Times New Roman"/>
              </a:rPr>
              <a:t>2. </a:t>
            </a:r>
            <a:r>
              <a:rPr sz="1200" b="1" spc="-15" dirty="0">
                <a:latin typeface="Times New Roman"/>
                <a:cs typeface="Times New Roman"/>
              </a:rPr>
              <a:t>Коечный </a:t>
            </a:r>
            <a:r>
              <a:rPr sz="1200" b="1" spc="-5" dirty="0">
                <a:latin typeface="Times New Roman"/>
                <a:cs typeface="Times New Roman"/>
              </a:rPr>
              <a:t>фонд санаторно-курортной </a:t>
            </a:r>
            <a:r>
              <a:rPr sz="1200" b="1" dirty="0">
                <a:latin typeface="Times New Roman"/>
                <a:cs typeface="Times New Roman"/>
              </a:rPr>
              <a:t>организации </a:t>
            </a:r>
            <a:r>
              <a:rPr sz="1200" b="1" spc="-10" dirty="0">
                <a:latin typeface="Times New Roman"/>
                <a:cs typeface="Times New Roman"/>
              </a:rPr>
              <a:t>(подразделения) </a:t>
            </a:r>
            <a:r>
              <a:rPr sz="1200" b="1" dirty="0">
                <a:latin typeface="Times New Roman"/>
                <a:cs typeface="Times New Roman"/>
              </a:rPr>
              <a:t>и </a:t>
            </a:r>
            <a:r>
              <a:rPr sz="1200" b="1" spc="-15" dirty="0">
                <a:latin typeface="Times New Roman"/>
                <a:cs typeface="Times New Roman"/>
              </a:rPr>
              <a:t>его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использование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2971800"/>
            <a:ext cx="8077200" cy="693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69135">
              <a:lnSpc>
                <a:spcPct val="100000"/>
              </a:lnSpc>
              <a:spcBef>
                <a:spcPts val="390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Добавлены дополнительные строки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1400"/>
              </a:lnSpc>
              <a:spcBef>
                <a:spcPts val="275"/>
              </a:spcBef>
            </a:pP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4601 «Деятельность </a:t>
            </a:r>
            <a:r>
              <a:rPr sz="1400" b="1" spc="-10" dirty="0">
                <a:latin typeface="Times New Roman"/>
                <a:cs typeface="Times New Roman"/>
              </a:rPr>
              <a:t>физиотерапевтического </a:t>
            </a:r>
            <a:r>
              <a:rPr sz="1400" b="1" spc="-5" dirty="0">
                <a:latin typeface="Times New Roman"/>
                <a:cs typeface="Times New Roman"/>
              </a:rPr>
              <a:t>отделения </a:t>
            </a:r>
            <a:r>
              <a:rPr sz="1400" b="1" dirty="0">
                <a:latin typeface="Times New Roman"/>
                <a:cs typeface="Times New Roman"/>
              </a:rPr>
              <a:t>(кабинета)», 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4701 «Деятельность  кабинета </a:t>
            </a:r>
            <a:r>
              <a:rPr sz="1400" b="1" spc="-5" dirty="0">
                <a:latin typeface="Times New Roman"/>
                <a:cs typeface="Times New Roman"/>
              </a:rPr>
              <a:t>ЛФК», </a:t>
            </a: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4802 «Деятельность кабинета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рефлексотерапии»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62000" y="3733800"/>
          <a:ext cx="8077199" cy="2199640"/>
        </p:xfrm>
        <a:graphic>
          <a:graphicData uri="http://schemas.openxmlformats.org/drawingml/2006/table">
            <a:tbl>
              <a:tblPr/>
              <a:tblGrid>
                <a:gridCol w="4177105"/>
                <a:gridCol w="676213"/>
                <a:gridCol w="1242098"/>
                <a:gridCol w="1191086"/>
                <a:gridCol w="790697"/>
              </a:tblGrid>
              <a:tr h="8953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условиях дневного стационара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лечение, - всего, чел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лиц, закончивших лечение (стр. 1):  инвалидов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детей- инвалидов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отпущеных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процедур – всего,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стр. 2):  инвалидам 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детям-инвалидам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вопросы по составлению формы федерального статистического наблюдения № 12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724025"/>
            <a:ext cx="59404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219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27952" y="6357088"/>
            <a:ext cx="15087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2018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28419" y="834085"/>
            <a:ext cx="7134859" cy="785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2505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таблица 4804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79675">
              <a:lnSpc>
                <a:spcPct val="100000"/>
              </a:lnSpc>
              <a:spcBef>
                <a:spcPts val="1185"/>
              </a:spcBef>
            </a:pPr>
            <a:r>
              <a:rPr sz="1200" b="1" dirty="0">
                <a:latin typeface="Times New Roman"/>
                <a:cs typeface="Times New Roman"/>
              </a:rPr>
              <a:t>7. </a:t>
            </a:r>
            <a:r>
              <a:rPr sz="1200" b="1" spc="-10" dirty="0">
                <a:latin typeface="Times New Roman"/>
                <a:cs typeface="Times New Roman"/>
              </a:rPr>
              <a:t>Логопедическая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помощь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5907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(4804)	</a:t>
            </a:r>
            <a:r>
              <a:rPr sz="1200" spc="-35" dirty="0">
                <a:latin typeface="Times New Roman"/>
                <a:cs typeface="Times New Roman"/>
              </a:rPr>
              <a:t>Код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447800" y="3429000"/>
            <a:ext cx="652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таблицу </a:t>
            </a:r>
            <a:r>
              <a:rPr sz="1200" b="1" dirty="0">
                <a:latin typeface="Times New Roman"/>
                <a:cs typeface="Times New Roman"/>
              </a:rPr>
              <a:t>4809 «Деятельность </a:t>
            </a:r>
            <a:r>
              <a:rPr sz="1200" b="1" spc="-5" dirty="0">
                <a:latin typeface="Times New Roman"/>
                <a:cs typeface="Times New Roman"/>
              </a:rPr>
              <a:t>отделения </a:t>
            </a:r>
            <a:r>
              <a:rPr sz="1200" b="1" dirty="0">
                <a:latin typeface="Times New Roman"/>
                <a:cs typeface="Times New Roman"/>
              </a:rPr>
              <a:t>(кабинета) </a:t>
            </a:r>
            <a:r>
              <a:rPr sz="1200" b="1" spc="-5" dirty="0">
                <a:latin typeface="Times New Roman"/>
                <a:cs typeface="Times New Roman"/>
              </a:rPr>
              <a:t>медицинской профилактики»</a:t>
            </a:r>
            <a:r>
              <a:rPr sz="1200" b="1" spc="-1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добавлены</a:t>
            </a:r>
            <a:endParaRPr sz="1200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дополнительные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строки: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821232" y="4046092"/>
          <a:ext cx="7849235" cy="1276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0445"/>
                <a:gridCol w="587375"/>
                <a:gridCol w="1161415"/>
              </a:tblGrid>
              <a:tr h="36512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56515" indent="14922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13970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270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школ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родителей, дети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больны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хроническими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заболеваниями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800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для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родителей детей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0-2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включительно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270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детей, родители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(законные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представители)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прошли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«школах»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800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детей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0-2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включительно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762000" y="1752600"/>
          <a:ext cx="7924800" cy="1463040"/>
        </p:xfrm>
        <a:graphic>
          <a:graphicData uri="http://schemas.openxmlformats.org/drawingml/2006/table">
            <a:tbl>
              <a:tblPr/>
              <a:tblGrid>
                <a:gridCol w="5980617"/>
                <a:gridCol w="746017"/>
                <a:gridCol w="1198166"/>
              </a:tblGrid>
              <a:tr h="209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занятия с логопедом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 детей 0-14 лет (включительно)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детей 15-17 лет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инвалидов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детей-инвалидов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79273"/>
            <a:ext cx="9144000" cy="11150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604" algn="ctr">
              <a:lnSpc>
                <a:spcPct val="100000"/>
              </a:lnSpc>
              <a:spcBef>
                <a:spcPts val="1440"/>
              </a:spcBef>
            </a:pPr>
            <a:r>
              <a:rPr sz="14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sz="1400" b="1" dirty="0" err="1">
                <a:latin typeface="Times New Roman" pitchFamily="18" charset="0"/>
                <a:cs typeface="Times New Roman" pitchFamily="18" charset="0"/>
              </a:rPr>
              <a:t>таблицу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 smtClean="0">
                <a:latin typeface="Times New Roman" pitchFamily="18" charset="0"/>
                <a:cs typeface="Times New Roman" pitchFamily="18" charset="0"/>
              </a:rPr>
              <a:t>4201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«Деятельность радиотерапевтического отделения (кабинета лучевой терапии)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7801" y="1295400"/>
          <a:ext cx="8966199" cy="5144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0"/>
                <a:gridCol w="555625"/>
                <a:gridCol w="862965"/>
                <a:gridCol w="1438909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из них: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1775" marR="21399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подразделениях,  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 marR="49530" indent="-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медицинскую помощь в  амбулаторных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условиях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6990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закончивших,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 (самостоятельную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 в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комбинации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37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другими методами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лечения),</a:t>
                      </a:r>
                      <a:r>
                        <a:rPr sz="12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самостоятельную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хирургическим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химиотерапией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хирургическим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лечением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химиотерапией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дистанционной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927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на дистанционных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гамма-терапевтических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547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методикам: двухмерная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конвенциональная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54063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трехмерная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конформная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линейных</a:t>
                      </a:r>
                      <a:r>
                        <a:rPr sz="12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ускорителях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методикам: двухмерная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конвенциональная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трехмерная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конформная лучевая</a:t>
                      </a:r>
                      <a:r>
                        <a:rPr sz="12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модуляцией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интенсивности</a:t>
                      </a:r>
                      <a:r>
                        <a:rPr sz="12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пучков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778635" marR="39497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ротационное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модуляцией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интенсивности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пучка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излучения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1778635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стереотаксическая радиотерапия,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включая</a:t>
                      </a:r>
                      <a:r>
                        <a:rPr sz="1200" spc="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радиохирургию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тотальное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всего</a:t>
                      </a:r>
                      <a:r>
                        <a:rPr sz="12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тела/кожи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рентгенотерапевтических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близкофокусной</a:t>
                      </a:r>
                      <a:r>
                        <a:rPr sz="12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глубокой</a:t>
                      </a:r>
                      <a:r>
                        <a:rPr sz="12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рентгенотерапии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кибер-нож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гамма-нож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томотерапии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6579" y="179273"/>
            <a:ext cx="6751955" cy="8508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70635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2540"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200" b="1" spc="-40" dirty="0">
                <a:latin typeface="Arial"/>
                <a:cs typeface="Arial"/>
              </a:rPr>
              <a:t>(</a:t>
            </a:r>
            <a:r>
              <a:rPr sz="1200" b="1" spc="-85" dirty="0">
                <a:latin typeface="Arial"/>
                <a:cs typeface="Arial"/>
              </a:rPr>
              <a:t>п</a:t>
            </a:r>
            <a:r>
              <a:rPr sz="1200" b="1" spc="-90" dirty="0">
                <a:latin typeface="Arial"/>
                <a:cs typeface="Arial"/>
              </a:rPr>
              <a:t>р</a:t>
            </a:r>
            <a:r>
              <a:rPr sz="1200" b="1" spc="-114" dirty="0">
                <a:latin typeface="Arial"/>
                <a:cs typeface="Arial"/>
              </a:rPr>
              <a:t>о</a:t>
            </a:r>
            <a:r>
              <a:rPr sz="1200" b="1" spc="-80" dirty="0">
                <a:latin typeface="Arial"/>
                <a:cs typeface="Arial"/>
              </a:rPr>
              <a:t>д</a:t>
            </a:r>
            <a:r>
              <a:rPr sz="1200" b="1" spc="-114" dirty="0">
                <a:latin typeface="Arial"/>
                <a:cs typeface="Arial"/>
              </a:rPr>
              <a:t>о</a:t>
            </a:r>
            <a:r>
              <a:rPr sz="1200" b="1" spc="-135" dirty="0">
                <a:latin typeface="Arial"/>
                <a:cs typeface="Arial"/>
              </a:rPr>
              <a:t>л</a:t>
            </a:r>
            <a:r>
              <a:rPr sz="1200" b="1" spc="5" dirty="0">
                <a:latin typeface="Arial"/>
                <a:cs typeface="Arial"/>
              </a:rPr>
              <a:t>ж</a:t>
            </a:r>
            <a:r>
              <a:rPr sz="1200" b="1" spc="-70" dirty="0">
                <a:latin typeface="Arial"/>
                <a:cs typeface="Arial"/>
              </a:rPr>
              <a:t>е</a:t>
            </a:r>
            <a:r>
              <a:rPr sz="1200" b="1" spc="-75" dirty="0">
                <a:latin typeface="Arial"/>
                <a:cs typeface="Arial"/>
              </a:rPr>
              <a:t>н</a:t>
            </a:r>
            <a:r>
              <a:rPr sz="1200" b="1" spc="-70" dirty="0">
                <a:latin typeface="Arial"/>
                <a:cs typeface="Arial"/>
              </a:rPr>
              <a:t>ие</a:t>
            </a:r>
            <a:r>
              <a:rPr sz="1200" b="1" spc="-30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196" y="1118361"/>
          <a:ext cx="8137523" cy="4928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4820"/>
                <a:gridCol w="504189"/>
                <a:gridCol w="782955"/>
                <a:gridCol w="1305559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из них: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5735" marR="14668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подразделениях,  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1435" marR="3048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медицинскую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помощь  в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амбулаторных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ts val="113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условиях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143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контактной лучевой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00266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внутриполостной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49796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внутритканевой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высокой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мощностью</a:t>
                      </a:r>
                      <a:r>
                        <a:rPr sz="12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дозы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49542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внутритканевой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микроисточниками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49034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аппликационной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0304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внутрисосудистой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6990" marR="486409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сочетанную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 (дистанционную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внутриполостным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48895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интраоперационную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андронную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1216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протонную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32143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33032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нейтронную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332230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нейтрон-захватную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6990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применением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365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радиомодификаторов,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радиопротекторов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6990" marR="609600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поводу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неонкологических  заболеваний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marL="769620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на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линейном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ускорителе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7127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гамма-терапевтическом</a:t>
                      </a:r>
                      <a:r>
                        <a:rPr sz="12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5920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рентгентерапевтическом</a:t>
                      </a:r>
                      <a:r>
                        <a:rPr sz="12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179273"/>
            <a:ext cx="7629525" cy="48160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446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6364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endParaRPr lang="ru-RU" sz="1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r>
              <a:rPr sz="18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Вводятся</a:t>
            </a:r>
            <a:r>
              <a:rPr sz="1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большие изменения в раздел VI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03505" algn="ctr">
              <a:lnSpc>
                <a:spcPct val="100000"/>
              </a:lnSpc>
              <a:spcBef>
                <a:spcPts val="65"/>
              </a:spcBef>
            </a:pPr>
            <a:r>
              <a:rPr sz="16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«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РАБОТА ДИАГНОСТИЧЕСКИХ ОТДЕЛЕНИЙ (КАБИНЕТОВ</a:t>
            </a: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)»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b="1" spc="-15" dirty="0" err="1" smtClean="0">
                <a:latin typeface="Times New Roman"/>
                <a:cs typeface="Times New Roman"/>
              </a:rPr>
              <a:t>Таблиц</a:t>
            </a:r>
            <a:r>
              <a:rPr lang="ru-RU" sz="1400" b="1" spc="-15" dirty="0" smtClean="0">
                <a:latin typeface="Times New Roman"/>
                <a:cs typeface="Times New Roman"/>
              </a:rPr>
              <a:t>а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5100 </a:t>
            </a:r>
            <a:r>
              <a:rPr sz="1400" b="1" spc="-5" dirty="0">
                <a:latin typeface="Times New Roman"/>
                <a:cs typeface="Times New Roman"/>
              </a:rPr>
              <a:t>«Рентгенодиагностические </a:t>
            </a:r>
            <a:r>
              <a:rPr sz="1400" b="1" spc="-10" dirty="0">
                <a:latin typeface="Times New Roman"/>
                <a:cs typeface="Times New Roman"/>
              </a:rPr>
              <a:t>исследования </a:t>
            </a:r>
            <a:r>
              <a:rPr sz="1400" b="1" spc="-5" dirty="0">
                <a:latin typeface="Times New Roman"/>
                <a:cs typeface="Times New Roman"/>
              </a:rPr>
              <a:t>(без профилактических исследований)»  </a:t>
            </a:r>
            <a:endParaRPr lang="ru-RU" sz="1400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ru-RU" sz="1400" b="1" spc="-5" dirty="0" smtClean="0">
                <a:latin typeface="Times New Roman"/>
                <a:cs typeface="Times New Roman"/>
              </a:rPr>
              <a:t>Т</a:t>
            </a:r>
            <a:r>
              <a:rPr sz="1400" b="1" spc="-5" dirty="0" err="1" smtClean="0">
                <a:latin typeface="Times New Roman"/>
                <a:cs typeface="Times New Roman"/>
              </a:rPr>
              <a:t>аблица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lang="ru-RU"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35" dirty="0" smtClean="0">
                <a:latin typeface="Times New Roman"/>
                <a:cs typeface="Times New Roman"/>
              </a:rPr>
              <a:t>5111 </a:t>
            </a:r>
            <a:r>
              <a:rPr sz="1400" b="1" spc="-10" dirty="0">
                <a:latin typeface="Times New Roman"/>
                <a:cs typeface="Times New Roman"/>
              </a:rPr>
              <a:t>«Рентгенохирургия, </a:t>
            </a:r>
            <a:r>
              <a:rPr sz="1400" b="1" spc="-5" dirty="0">
                <a:latin typeface="Times New Roman"/>
                <a:cs typeface="Times New Roman"/>
              </a:rPr>
              <a:t>рентгеноэндоваскулярные диагностика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лечение»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 err="1">
                <a:latin typeface="Times New Roman"/>
                <a:cs typeface="Times New Roman"/>
              </a:rPr>
              <a:t>Таблица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 smtClean="0">
                <a:latin typeface="Times New Roman"/>
                <a:cs typeface="Times New Roman"/>
              </a:rPr>
              <a:t>5112</a:t>
            </a:r>
            <a:r>
              <a:rPr lang="ru-RU" sz="1400" b="1" spc="-20" dirty="0" smtClean="0">
                <a:latin typeface="Times New Roman"/>
                <a:cs typeface="Times New Roman"/>
              </a:rPr>
              <a:t> «Помощь больным с инфарктом миокарда»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5113 </a:t>
            </a:r>
            <a:r>
              <a:rPr sz="1400" b="1" spc="-100" dirty="0">
                <a:latin typeface="Times New Roman"/>
                <a:cs typeface="Times New Roman"/>
              </a:rPr>
              <a:t>«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Компьютерная томография</a:t>
            </a:r>
            <a:r>
              <a:rPr sz="1400" b="1" spc="-110" dirty="0">
                <a:latin typeface="Times New Roman" pitchFamily="18" charset="0"/>
                <a:cs typeface="Times New Roman" pitchFamily="18" charset="0"/>
              </a:rPr>
              <a:t>»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Таблицы </a:t>
            </a:r>
            <a:r>
              <a:rPr sz="1400" b="1" spc="-20" dirty="0">
                <a:latin typeface="Times New Roman"/>
                <a:cs typeface="Times New Roman"/>
              </a:rPr>
              <a:t>5114 </a:t>
            </a:r>
            <a:r>
              <a:rPr sz="1400" b="1" spc="-5" dirty="0">
                <a:latin typeface="Times New Roman"/>
                <a:cs typeface="Times New Roman"/>
              </a:rPr>
              <a:t>«Рентгенологические </a:t>
            </a:r>
            <a:r>
              <a:rPr sz="1400" b="1" dirty="0">
                <a:latin typeface="Times New Roman"/>
                <a:cs typeface="Times New Roman"/>
              </a:rPr>
              <a:t>профилактические </a:t>
            </a:r>
            <a:r>
              <a:rPr sz="1400" b="1" spc="-10" dirty="0">
                <a:latin typeface="Times New Roman"/>
                <a:cs typeface="Times New Roman"/>
              </a:rPr>
              <a:t>(скрининговые)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обследования»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15" dirty="0">
                <a:latin typeface="Times New Roman"/>
                <a:cs typeface="Times New Roman"/>
              </a:rPr>
              <a:t>5115 </a:t>
            </a:r>
            <a:r>
              <a:rPr sz="1400" b="1" spc="-20" dirty="0">
                <a:latin typeface="Times New Roman"/>
                <a:cs typeface="Times New Roman"/>
              </a:rPr>
              <a:t>«Ультразвуковые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исследования»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5117 </a:t>
            </a:r>
            <a:r>
              <a:rPr sz="1400" b="1" spc="-5" dirty="0">
                <a:latin typeface="Times New Roman"/>
                <a:cs typeface="Times New Roman"/>
              </a:rPr>
              <a:t>«Аппараты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оборудование </a:t>
            </a:r>
            <a:r>
              <a:rPr sz="1400" b="1" dirty="0">
                <a:latin typeface="Times New Roman"/>
                <a:cs typeface="Times New Roman"/>
              </a:rPr>
              <a:t>для лучевой</a:t>
            </a:r>
            <a:r>
              <a:rPr sz="1400" b="1" spc="2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диагностики»</a:t>
            </a:r>
            <a:endParaRPr sz="1400" dirty="0">
              <a:latin typeface="Times New Roman"/>
              <a:cs typeface="Times New Roman"/>
            </a:endParaRPr>
          </a:p>
          <a:p>
            <a:pPr marL="12700" marR="937894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5118 </a:t>
            </a:r>
            <a:r>
              <a:rPr sz="1400" b="1" spc="-5" dirty="0">
                <a:latin typeface="Times New Roman"/>
                <a:cs typeface="Times New Roman"/>
              </a:rPr>
              <a:t>«Аппараты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оборудование </a:t>
            </a:r>
            <a:r>
              <a:rPr sz="1400" b="1" spc="-5" dirty="0">
                <a:latin typeface="Times New Roman"/>
                <a:cs typeface="Times New Roman"/>
              </a:rPr>
              <a:t>отделений </a:t>
            </a:r>
            <a:r>
              <a:rPr sz="1400" b="1" spc="-10" dirty="0">
                <a:latin typeface="Times New Roman"/>
                <a:cs typeface="Times New Roman"/>
              </a:rPr>
              <a:t>(кабинетов) </a:t>
            </a:r>
            <a:r>
              <a:rPr sz="1400" b="1" dirty="0">
                <a:latin typeface="Times New Roman"/>
                <a:cs typeface="Times New Roman"/>
              </a:rPr>
              <a:t>лучевой </a:t>
            </a:r>
            <a:r>
              <a:rPr sz="1400" b="1" spc="-5" dirty="0">
                <a:latin typeface="Times New Roman"/>
                <a:cs typeface="Times New Roman"/>
              </a:rPr>
              <a:t>терапии»  </a:t>
            </a: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5119 </a:t>
            </a:r>
            <a:r>
              <a:rPr sz="1400" b="1" spc="-5" dirty="0">
                <a:latin typeface="Times New Roman"/>
                <a:cs typeface="Times New Roman"/>
              </a:rPr>
              <a:t>«Магнитно-резонансные</a:t>
            </a:r>
            <a:r>
              <a:rPr sz="1400" b="1" spc="-10" dirty="0">
                <a:latin typeface="Times New Roman"/>
                <a:cs typeface="Times New Roman"/>
              </a:rPr>
              <a:t> томографии»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dirty="0">
                <a:latin typeface="Times New Roman"/>
                <a:cs typeface="Times New Roman"/>
              </a:rPr>
              <a:t>5120 «Деятельность </a:t>
            </a:r>
            <a:r>
              <a:rPr sz="1400" b="1" spc="-10" dirty="0">
                <a:latin typeface="Times New Roman"/>
                <a:cs typeface="Times New Roman"/>
              </a:rPr>
              <a:t>лаборатории </a:t>
            </a:r>
            <a:r>
              <a:rPr sz="1400" b="1" spc="-5" dirty="0">
                <a:latin typeface="Times New Roman"/>
                <a:cs typeface="Times New Roman"/>
              </a:rPr>
              <a:t>радиоизотопной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5" dirty="0" err="1">
                <a:latin typeface="Times New Roman"/>
                <a:cs typeface="Times New Roman"/>
              </a:rPr>
              <a:t>диагностики</a:t>
            </a:r>
            <a:r>
              <a:rPr sz="1400" b="1" spc="-5" dirty="0" smtClean="0">
                <a:latin typeface="Times New Roman"/>
                <a:cs typeface="Times New Roman"/>
              </a:rPr>
              <a:t>»</a:t>
            </a:r>
            <a:endParaRPr lang="ru-RU" sz="14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65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17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69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22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74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27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79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31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84295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189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41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493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46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798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951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03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55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08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560695"/>
            <a:ext cx="0" cy="235585"/>
          </a:xfrm>
          <a:custGeom>
            <a:avLst/>
            <a:gdLst/>
            <a:ahLst/>
            <a:cxnLst/>
            <a:rect l="l" t="t" r="r" b="b"/>
            <a:pathLst>
              <a:path h="235585">
                <a:moveTo>
                  <a:pt x="0" y="0"/>
                </a:moveTo>
                <a:lnTo>
                  <a:pt x="0" y="23526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92172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38830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75786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12108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48936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85892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67679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1801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63588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41488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41384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68689" y="1107313"/>
            <a:ext cx="0" cy="1109980"/>
          </a:xfrm>
          <a:custGeom>
            <a:avLst/>
            <a:gdLst/>
            <a:ahLst/>
            <a:cxnLst/>
            <a:rect l="l" t="t" r="r" b="b"/>
            <a:pathLst>
              <a:path h="1109980">
                <a:moveTo>
                  <a:pt x="0" y="0"/>
                </a:moveTo>
                <a:lnTo>
                  <a:pt x="0" y="11099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69436" y="1113663"/>
            <a:ext cx="5774690" cy="0"/>
          </a:xfrm>
          <a:custGeom>
            <a:avLst/>
            <a:gdLst/>
            <a:ahLst/>
            <a:cxnLst/>
            <a:rect l="l" t="t" r="r" b="b"/>
            <a:pathLst>
              <a:path w="5774690">
                <a:moveTo>
                  <a:pt x="0" y="0"/>
                </a:moveTo>
                <a:lnTo>
                  <a:pt x="57745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05758" y="1357502"/>
            <a:ext cx="2382520" cy="0"/>
          </a:xfrm>
          <a:custGeom>
            <a:avLst/>
            <a:gdLst/>
            <a:ahLst/>
            <a:cxnLst/>
            <a:rect l="l" t="t" r="r" b="b"/>
            <a:pathLst>
              <a:path w="2382520">
                <a:moveTo>
                  <a:pt x="0" y="0"/>
                </a:moveTo>
                <a:lnTo>
                  <a:pt x="23823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57238" y="1357502"/>
            <a:ext cx="2218055" cy="0"/>
          </a:xfrm>
          <a:custGeom>
            <a:avLst/>
            <a:gdLst/>
            <a:ahLst/>
            <a:cxnLst/>
            <a:rect l="l" t="t" r="r" b="b"/>
            <a:pathLst>
              <a:path w="2218054">
                <a:moveTo>
                  <a:pt x="0" y="0"/>
                </a:moveTo>
                <a:lnTo>
                  <a:pt x="22178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164" y="2210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3164" y="2363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3164" y="26681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164" y="2972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3164" y="3125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164" y="35825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164" y="3887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3164" y="4039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3164" y="41921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3164" y="4496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3164" y="4801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3164" y="51065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3164" y="5411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9514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144000" y="1046352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44000" y="2204592"/>
            <a:ext cx="0" cy="3365500"/>
          </a:xfrm>
          <a:custGeom>
            <a:avLst/>
            <a:gdLst/>
            <a:ahLst/>
            <a:cxnLst/>
            <a:rect l="l" t="t" r="r" b="b"/>
            <a:pathLst>
              <a:path h="3365500">
                <a:moveTo>
                  <a:pt x="0" y="0"/>
                </a:moveTo>
                <a:lnTo>
                  <a:pt x="0" y="3365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164" y="105270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3164" y="5563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69010" y="1576958"/>
            <a:ext cx="64706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67177" y="1515999"/>
            <a:ext cx="110489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66594" y="1637919"/>
            <a:ext cx="30988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81832" y="1576958"/>
            <a:ext cx="26289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898644" y="1084707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5486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886705" y="1038860"/>
            <a:ext cx="466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4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00882" y="1485519"/>
            <a:ext cx="3105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00882" y="1607438"/>
            <a:ext cx="2978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61841" y="1729358"/>
            <a:ext cx="165100" cy="113030"/>
          </a:xfrm>
          <a:custGeom>
            <a:avLst/>
            <a:gdLst/>
            <a:ahLst/>
            <a:cxnLst/>
            <a:rect l="l" t="t" r="r" b="b"/>
            <a:pathLst>
              <a:path w="165100" h="113030">
                <a:moveTo>
                  <a:pt x="0" y="112775"/>
                </a:moveTo>
                <a:lnTo>
                  <a:pt x="164591" y="112775"/>
                </a:lnTo>
                <a:lnTo>
                  <a:pt x="16459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49777" y="1706372"/>
            <a:ext cx="1905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пий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20769" y="1180719"/>
            <a:ext cx="66992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21046" y="1180719"/>
            <a:ext cx="63944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Флюорограмм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38772" y="1546478"/>
            <a:ext cx="26670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ts val="885"/>
              </a:lnSpc>
            </a:pP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438772" y="1668398"/>
            <a:ext cx="266700" cy="113030"/>
          </a:xfrm>
          <a:custGeom>
            <a:avLst/>
            <a:gdLst/>
            <a:ahLst/>
            <a:cxnLst/>
            <a:rect l="l" t="t" r="r" b="b"/>
            <a:pathLst>
              <a:path w="266700" h="113030">
                <a:moveTo>
                  <a:pt x="0" y="112775"/>
                </a:moveTo>
                <a:lnTo>
                  <a:pt x="266700" y="112775"/>
                </a:lnTo>
                <a:lnTo>
                  <a:pt x="2667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438772" y="1645412"/>
            <a:ext cx="2686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300341" y="1119758"/>
            <a:ext cx="1332230" cy="113030"/>
          </a:xfrm>
          <a:custGeom>
            <a:avLst/>
            <a:gdLst/>
            <a:ahLst/>
            <a:cxnLst/>
            <a:rect l="l" t="t" r="r" b="b"/>
            <a:pathLst>
              <a:path w="1332229" h="113030">
                <a:moveTo>
                  <a:pt x="0" y="112775"/>
                </a:moveTo>
                <a:lnTo>
                  <a:pt x="1331976" y="112775"/>
                </a:lnTo>
                <a:lnTo>
                  <a:pt x="1331976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288783" y="1096771"/>
            <a:ext cx="13569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775829" y="1241678"/>
            <a:ext cx="379730" cy="113030"/>
          </a:xfrm>
          <a:custGeom>
            <a:avLst/>
            <a:gdLst/>
            <a:ahLst/>
            <a:cxnLst/>
            <a:rect l="l" t="t" r="r" b="b"/>
            <a:pathLst>
              <a:path w="379729" h="113030">
                <a:moveTo>
                  <a:pt x="0" y="112775"/>
                </a:moveTo>
                <a:lnTo>
                  <a:pt x="379475" y="112775"/>
                </a:lnTo>
                <a:lnTo>
                  <a:pt x="3794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764526" y="1218691"/>
            <a:ext cx="4051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29785" y="1668398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30726" y="1790319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13402" y="1668398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13402" y="1790319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226684" y="1668398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27625" y="1790319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20790" y="1654682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820790" y="1807082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017639" y="1485519"/>
            <a:ext cx="680720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</a:t>
            </a:r>
            <a:r>
              <a:rPr sz="8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стиро-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95946" y="1607438"/>
            <a:ext cx="32512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267575" y="1729358"/>
            <a:ext cx="169545" cy="113030"/>
          </a:xfrm>
          <a:custGeom>
            <a:avLst/>
            <a:gdLst/>
            <a:ahLst/>
            <a:cxnLst/>
            <a:rect l="l" t="t" r="r" b="b"/>
            <a:pathLst>
              <a:path w="169545" h="113030">
                <a:moveTo>
                  <a:pt x="0" y="112775"/>
                </a:moveTo>
                <a:lnTo>
                  <a:pt x="169164" y="112775"/>
                </a:lnTo>
                <a:lnTo>
                  <a:pt x="1691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256144" y="1706372"/>
            <a:ext cx="1955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11186" y="1851279"/>
            <a:ext cx="31432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66229" y="1950212"/>
            <a:ext cx="3606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й)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26907" y="136359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716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62721" y="1363599"/>
            <a:ext cx="294640" cy="113030"/>
          </a:xfrm>
          <a:custGeom>
            <a:avLst/>
            <a:gdLst/>
            <a:ahLst/>
            <a:cxnLst/>
            <a:rect l="l" t="t" r="r" b="b"/>
            <a:pathLst>
              <a:path w="294640" h="113030">
                <a:moveTo>
                  <a:pt x="0" y="112775"/>
                </a:moveTo>
                <a:lnTo>
                  <a:pt x="294131" y="112775"/>
                </a:lnTo>
                <a:lnTo>
                  <a:pt x="2941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73618" y="136359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979791" y="1340612"/>
            <a:ext cx="4254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978902" y="1485519"/>
            <a:ext cx="398145" cy="113030"/>
          </a:xfrm>
          <a:custGeom>
            <a:avLst/>
            <a:gdLst/>
            <a:ahLst/>
            <a:cxnLst/>
            <a:rect l="l" t="t" r="r" b="b"/>
            <a:pathLst>
              <a:path w="398145" h="113030">
                <a:moveTo>
                  <a:pt x="0" y="112775"/>
                </a:moveTo>
                <a:lnTo>
                  <a:pt x="397764" y="112775"/>
                </a:lnTo>
                <a:lnTo>
                  <a:pt x="3977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401050" y="148551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876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967598" y="1462532"/>
            <a:ext cx="4489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делениях,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887461" y="1607438"/>
            <a:ext cx="626745" cy="113030"/>
          </a:xfrm>
          <a:custGeom>
            <a:avLst/>
            <a:gdLst/>
            <a:ahLst/>
            <a:cxnLst/>
            <a:rect l="l" t="t" r="r" b="b"/>
            <a:pathLst>
              <a:path w="626745" h="113030">
                <a:moveTo>
                  <a:pt x="0" y="112775"/>
                </a:moveTo>
                <a:lnTo>
                  <a:pt x="626364" y="112775"/>
                </a:lnTo>
                <a:lnTo>
                  <a:pt x="6263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876158" y="1584451"/>
            <a:ext cx="6324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оказывающих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890509" y="1729358"/>
            <a:ext cx="622300" cy="113030"/>
          </a:xfrm>
          <a:custGeom>
            <a:avLst/>
            <a:gdLst/>
            <a:ahLst/>
            <a:cxnLst/>
            <a:rect l="l" t="t" r="r" b="b"/>
            <a:pathLst>
              <a:path w="622300" h="113030">
                <a:moveTo>
                  <a:pt x="0" y="112775"/>
                </a:moveTo>
                <a:lnTo>
                  <a:pt x="621792" y="112775"/>
                </a:lnTo>
                <a:lnTo>
                  <a:pt x="621792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879206" y="1706372"/>
            <a:ext cx="62611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981950" y="1851279"/>
            <a:ext cx="441959" cy="113030"/>
          </a:xfrm>
          <a:custGeom>
            <a:avLst/>
            <a:gdLst/>
            <a:ahLst/>
            <a:cxnLst/>
            <a:rect l="l" t="t" r="r" b="b"/>
            <a:pathLst>
              <a:path w="441959" h="113030">
                <a:moveTo>
                  <a:pt x="0" y="112775"/>
                </a:moveTo>
                <a:lnTo>
                  <a:pt x="441959" y="112775"/>
                </a:lnTo>
                <a:lnTo>
                  <a:pt x="441959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970646" y="1828292"/>
            <a:ext cx="4425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878318" y="1973198"/>
            <a:ext cx="650875" cy="113030"/>
          </a:xfrm>
          <a:custGeom>
            <a:avLst/>
            <a:gdLst/>
            <a:ahLst/>
            <a:cxnLst/>
            <a:rect l="l" t="t" r="r" b="b"/>
            <a:pathLst>
              <a:path w="650875" h="113030">
                <a:moveTo>
                  <a:pt x="0" y="112775"/>
                </a:moveTo>
                <a:lnTo>
                  <a:pt x="650748" y="112775"/>
                </a:lnTo>
                <a:lnTo>
                  <a:pt x="650748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867015" y="1950212"/>
            <a:ext cx="6521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992618" y="2095119"/>
            <a:ext cx="396240" cy="113030"/>
          </a:xfrm>
          <a:custGeom>
            <a:avLst/>
            <a:gdLst/>
            <a:ahLst/>
            <a:cxnLst/>
            <a:rect l="l" t="t" r="r" b="b"/>
            <a:pathLst>
              <a:path w="396240" h="113030">
                <a:moveTo>
                  <a:pt x="0" y="112775"/>
                </a:moveTo>
                <a:lnTo>
                  <a:pt x="396240" y="112775"/>
                </a:lnTo>
                <a:lnTo>
                  <a:pt x="39624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981315" y="2072132"/>
            <a:ext cx="42227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570086" y="1546478"/>
            <a:ext cx="492759" cy="113030"/>
          </a:xfrm>
          <a:custGeom>
            <a:avLst/>
            <a:gdLst/>
            <a:ahLst/>
            <a:cxnLst/>
            <a:rect l="l" t="t" r="r" b="b"/>
            <a:pathLst>
              <a:path w="492759" h="113030">
                <a:moveTo>
                  <a:pt x="0" y="112775"/>
                </a:moveTo>
                <a:lnTo>
                  <a:pt x="492251" y="112775"/>
                </a:lnTo>
                <a:lnTo>
                  <a:pt x="492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8558910" y="1523491"/>
            <a:ext cx="4940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606663" y="1668398"/>
            <a:ext cx="419100" cy="113030"/>
          </a:xfrm>
          <a:custGeom>
            <a:avLst/>
            <a:gdLst/>
            <a:ahLst/>
            <a:cxnLst/>
            <a:rect l="l" t="t" r="r" b="b"/>
            <a:pathLst>
              <a:path w="419100" h="113030">
                <a:moveTo>
                  <a:pt x="0" y="112775"/>
                </a:moveTo>
                <a:lnTo>
                  <a:pt x="419100" y="112775"/>
                </a:lnTo>
                <a:lnTo>
                  <a:pt x="4191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595486" y="1645412"/>
            <a:ext cx="42290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дневного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8580755" y="1790319"/>
            <a:ext cx="447040" cy="113030"/>
          </a:xfrm>
          <a:custGeom>
            <a:avLst/>
            <a:gdLst/>
            <a:ahLst/>
            <a:cxnLst/>
            <a:rect l="l" t="t" r="r" b="b"/>
            <a:pathLst>
              <a:path w="447040" h="113030">
                <a:moveTo>
                  <a:pt x="0" y="112775"/>
                </a:moveTo>
                <a:lnTo>
                  <a:pt x="446531" y="112775"/>
                </a:lnTo>
                <a:lnTo>
                  <a:pt x="4465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569579" y="1767332"/>
            <a:ext cx="471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804782" y="191223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770746" y="1889251"/>
            <a:ext cx="7112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285976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24155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615945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2571750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106801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306273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44010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3600069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180078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13588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716907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672965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276850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233161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924296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5880608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572884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6529196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287386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7275956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126730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8115427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779002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8767698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06527" y="2372486"/>
            <a:ext cx="1475740" cy="140335"/>
          </a:xfrm>
          <a:custGeom>
            <a:avLst/>
            <a:gdLst/>
            <a:ahLst/>
            <a:cxnLst/>
            <a:rect l="l" t="t" r="r" b="b"/>
            <a:pathLst>
              <a:path w="1475739" h="140335">
                <a:moveTo>
                  <a:pt x="0" y="140208"/>
                </a:moveTo>
                <a:lnTo>
                  <a:pt x="1475232" y="140208"/>
                </a:lnTo>
                <a:lnTo>
                  <a:pt x="14752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193954" y="2346705"/>
            <a:ext cx="14300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06527" y="2524886"/>
            <a:ext cx="774700" cy="140335"/>
          </a:xfrm>
          <a:custGeom>
            <a:avLst/>
            <a:gdLst/>
            <a:ahLst/>
            <a:cxnLst/>
            <a:rect l="l" t="t" r="r" b="b"/>
            <a:pathLst>
              <a:path w="774700" h="140335">
                <a:moveTo>
                  <a:pt x="0" y="140208"/>
                </a:moveTo>
                <a:lnTo>
                  <a:pt x="774192" y="140208"/>
                </a:lnTo>
                <a:lnTo>
                  <a:pt x="7741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80719" y="2524886"/>
            <a:ext cx="41275" cy="140335"/>
          </a:xfrm>
          <a:custGeom>
            <a:avLst/>
            <a:gdLst/>
            <a:ahLst/>
            <a:cxnLst/>
            <a:rect l="l" t="t" r="r" b="b"/>
            <a:pathLst>
              <a:path w="41275" h="140335">
                <a:moveTo>
                  <a:pt x="0" y="140208"/>
                </a:moveTo>
                <a:lnTo>
                  <a:pt x="41148" y="140208"/>
                </a:lnTo>
                <a:lnTo>
                  <a:pt x="411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1867" y="2524886"/>
            <a:ext cx="33655" cy="140335"/>
          </a:xfrm>
          <a:custGeom>
            <a:avLst/>
            <a:gdLst/>
            <a:ahLst/>
            <a:cxnLst/>
            <a:rect l="l" t="t" r="r" b="b"/>
            <a:pathLst>
              <a:path w="33655" h="140335">
                <a:moveTo>
                  <a:pt x="0" y="140208"/>
                </a:moveTo>
                <a:lnTo>
                  <a:pt x="33527" y="140208"/>
                </a:lnTo>
                <a:lnTo>
                  <a:pt x="335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55395" y="2524886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90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193954" y="2499105"/>
            <a:ext cx="1161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 -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615945" y="24486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571750" y="24229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386359" y="2677286"/>
            <a:ext cx="805180" cy="140335"/>
          </a:xfrm>
          <a:custGeom>
            <a:avLst/>
            <a:gdLst/>
            <a:ahLst/>
            <a:cxnLst/>
            <a:rect l="l" t="t" r="r" b="b"/>
            <a:pathLst>
              <a:path w="805180" h="140335">
                <a:moveTo>
                  <a:pt x="0" y="140208"/>
                </a:moveTo>
                <a:lnTo>
                  <a:pt x="804672" y="140208"/>
                </a:lnTo>
                <a:lnTo>
                  <a:pt x="8046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373786" y="2651505"/>
            <a:ext cx="7975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(стр.1):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78155" y="2829686"/>
            <a:ext cx="1298575" cy="140335"/>
          </a:xfrm>
          <a:custGeom>
            <a:avLst/>
            <a:gdLst/>
            <a:ahLst/>
            <a:cxnLst/>
            <a:rect l="l" t="t" r="r" b="b"/>
            <a:pathLst>
              <a:path w="1298575" h="140335">
                <a:moveTo>
                  <a:pt x="0" y="140208"/>
                </a:moveTo>
                <a:lnTo>
                  <a:pt x="1298448" y="140208"/>
                </a:lnTo>
                <a:lnTo>
                  <a:pt x="1298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265582" y="2803905"/>
            <a:ext cx="13239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клетки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615945" y="2753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571750" y="27277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305675" y="26772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294244" y="26515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278155" y="2982086"/>
            <a:ext cx="1216660" cy="140335"/>
          </a:xfrm>
          <a:custGeom>
            <a:avLst/>
            <a:gdLst/>
            <a:ahLst/>
            <a:cxnLst/>
            <a:rect l="l" t="t" r="r" b="b"/>
            <a:pathLst>
              <a:path w="1216660" h="140335">
                <a:moveTo>
                  <a:pt x="0" y="140208"/>
                </a:moveTo>
                <a:lnTo>
                  <a:pt x="1216152" y="140208"/>
                </a:lnTo>
                <a:lnTo>
                  <a:pt x="12161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265582" y="2956305"/>
            <a:ext cx="1203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пищеварения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2615945" y="2982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2571750" y="29563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231129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5219446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878576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866891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6527165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6515481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27685" y="3134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8927" y="3134486"/>
            <a:ext cx="382905" cy="140335"/>
          </a:xfrm>
          <a:custGeom>
            <a:avLst/>
            <a:gdLst/>
            <a:ahLst/>
            <a:cxnLst/>
            <a:rect l="l" t="t" r="r" b="b"/>
            <a:pathLst>
              <a:path w="382905" h="140335">
                <a:moveTo>
                  <a:pt x="0" y="140208"/>
                </a:moveTo>
                <a:lnTo>
                  <a:pt x="382524" y="140208"/>
                </a:lnTo>
                <a:lnTo>
                  <a:pt x="3825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346354" y="3108705"/>
            <a:ext cx="408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96443" y="32868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9927" y="3286886"/>
            <a:ext cx="1188720" cy="140335"/>
          </a:xfrm>
          <a:custGeom>
            <a:avLst/>
            <a:gdLst/>
            <a:ahLst/>
            <a:cxnLst/>
            <a:rect l="l" t="t" r="r" b="b"/>
            <a:pathLst>
              <a:path w="1188720" h="140335">
                <a:moveTo>
                  <a:pt x="0" y="140208"/>
                </a:moveTo>
                <a:lnTo>
                  <a:pt x="1188720" y="140208"/>
                </a:lnTo>
                <a:lnTo>
                  <a:pt x="11887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727354" y="3261105"/>
            <a:ext cx="1181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пищевода,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желудка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96443" y="34392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9927" y="3439286"/>
            <a:ext cx="765175" cy="140335"/>
          </a:xfrm>
          <a:custGeom>
            <a:avLst/>
            <a:gdLst/>
            <a:ahLst/>
            <a:cxnLst/>
            <a:rect l="l" t="t" r="r" b="b"/>
            <a:pathLst>
              <a:path w="765175" h="140335">
                <a:moveTo>
                  <a:pt x="0" y="140208"/>
                </a:moveTo>
                <a:lnTo>
                  <a:pt x="765048" y="140208"/>
                </a:lnTo>
                <a:lnTo>
                  <a:pt x="7650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27354" y="3413505"/>
            <a:ext cx="791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тонкой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кишки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535173" y="3286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2522982" y="32611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231129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5219446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878576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866891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527165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6515481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96443" y="35916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9927" y="3591686"/>
            <a:ext cx="1115695" cy="140335"/>
          </a:xfrm>
          <a:custGeom>
            <a:avLst/>
            <a:gdLst/>
            <a:ahLst/>
            <a:cxnLst/>
            <a:rect l="l" t="t" r="r" b="b"/>
            <a:pathLst>
              <a:path w="1115695" h="140335">
                <a:moveTo>
                  <a:pt x="0" y="140207"/>
                </a:moveTo>
                <a:lnTo>
                  <a:pt x="1115568" y="140207"/>
                </a:lnTo>
                <a:lnTo>
                  <a:pt x="11155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27354" y="3565905"/>
            <a:ext cx="11404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ободочной и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прямой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296443" y="37440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39927" y="3744086"/>
            <a:ext cx="353695" cy="140335"/>
          </a:xfrm>
          <a:custGeom>
            <a:avLst/>
            <a:gdLst/>
            <a:ahLst/>
            <a:cxnLst/>
            <a:rect l="l" t="t" r="r" b="b"/>
            <a:pathLst>
              <a:path w="353694" h="140335">
                <a:moveTo>
                  <a:pt x="0" y="140207"/>
                </a:moveTo>
                <a:lnTo>
                  <a:pt x="353568" y="140207"/>
                </a:lnTo>
                <a:lnTo>
                  <a:pt x="3535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727354" y="3718382"/>
            <a:ext cx="380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535173" y="3667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2522982" y="36421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231129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5219446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878576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5866891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6527165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6515481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278155" y="3896486"/>
            <a:ext cx="367665" cy="140335"/>
          </a:xfrm>
          <a:custGeom>
            <a:avLst/>
            <a:gdLst/>
            <a:ahLst/>
            <a:cxnLst/>
            <a:rect l="l" t="t" r="r" b="b"/>
            <a:pathLst>
              <a:path w="367665" h="140335">
                <a:moveTo>
                  <a:pt x="0" y="140207"/>
                </a:moveTo>
                <a:lnTo>
                  <a:pt x="367284" y="140207"/>
                </a:lnTo>
                <a:lnTo>
                  <a:pt x="3672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66013" y="3896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6587" y="3896486"/>
            <a:ext cx="1077595" cy="140335"/>
          </a:xfrm>
          <a:custGeom>
            <a:avLst/>
            <a:gdLst/>
            <a:ahLst/>
            <a:cxnLst/>
            <a:rect l="l" t="t" r="r" b="b"/>
            <a:pathLst>
              <a:path w="1077595" h="140335">
                <a:moveTo>
                  <a:pt x="0" y="140207"/>
                </a:moveTo>
                <a:lnTo>
                  <a:pt x="1077467" y="140207"/>
                </a:lnTo>
                <a:lnTo>
                  <a:pt x="107746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265582" y="3871086"/>
            <a:ext cx="1510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костно-мышечной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2615945" y="3896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2571750" y="38710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278155" y="4048886"/>
            <a:ext cx="1108075" cy="140335"/>
          </a:xfrm>
          <a:custGeom>
            <a:avLst/>
            <a:gdLst/>
            <a:ahLst/>
            <a:cxnLst/>
            <a:rect l="l" t="t" r="r" b="b"/>
            <a:pathLst>
              <a:path w="1108075" h="140335">
                <a:moveTo>
                  <a:pt x="0" y="140207"/>
                </a:moveTo>
                <a:lnTo>
                  <a:pt x="1107948" y="140207"/>
                </a:lnTo>
                <a:lnTo>
                  <a:pt x="110794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65582" y="4023486"/>
            <a:ext cx="1133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нее:</a:t>
            </a:r>
            <a:r>
              <a:rPr sz="100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2535173" y="4048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2522982" y="40234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3598290" y="40488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3586353" y="40234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278155" y="42012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21639" y="4201286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60" h="140335">
                <a:moveTo>
                  <a:pt x="0" y="140207"/>
                </a:moveTo>
                <a:lnTo>
                  <a:pt x="1165860" y="140207"/>
                </a:lnTo>
                <a:lnTo>
                  <a:pt x="116586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709066" y="4175886"/>
            <a:ext cx="1191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таза и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тазобедренных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78155" y="43536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21639" y="4353686"/>
            <a:ext cx="467995" cy="140335"/>
          </a:xfrm>
          <a:custGeom>
            <a:avLst/>
            <a:gdLst/>
            <a:ahLst/>
            <a:cxnLst/>
            <a:rect l="l" t="t" r="r" b="b"/>
            <a:pathLst>
              <a:path w="467994" h="140335">
                <a:moveTo>
                  <a:pt x="0" y="140207"/>
                </a:moveTo>
                <a:lnTo>
                  <a:pt x="467868" y="140207"/>
                </a:lnTo>
                <a:lnTo>
                  <a:pt x="4678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09066" y="4328286"/>
            <a:ext cx="4940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ставов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2535173" y="42774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2522982" y="42520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3598290" y="42012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3586353" y="41758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06527" y="45060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44499" y="4506086"/>
            <a:ext cx="897890" cy="140335"/>
          </a:xfrm>
          <a:custGeom>
            <a:avLst/>
            <a:gdLst/>
            <a:ahLst/>
            <a:cxnLst/>
            <a:rect l="l" t="t" r="r" b="b"/>
            <a:pathLst>
              <a:path w="897889" h="140335">
                <a:moveTo>
                  <a:pt x="0" y="140207"/>
                </a:moveTo>
                <a:lnTo>
                  <a:pt x="897636" y="140207"/>
                </a:lnTo>
                <a:lnTo>
                  <a:pt x="89763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731926" y="4480686"/>
            <a:ext cx="885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шейного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206527" y="46584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44499" y="4658486"/>
            <a:ext cx="751840" cy="140335"/>
          </a:xfrm>
          <a:custGeom>
            <a:avLst/>
            <a:gdLst/>
            <a:ahLst/>
            <a:cxnLst/>
            <a:rect l="l" t="t" r="r" b="b"/>
            <a:pathLst>
              <a:path w="751840" h="140335">
                <a:moveTo>
                  <a:pt x="0" y="140207"/>
                </a:moveTo>
                <a:lnTo>
                  <a:pt x="751332" y="140207"/>
                </a:lnTo>
                <a:lnTo>
                  <a:pt x="7513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731926" y="4633086"/>
            <a:ext cx="775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зв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535173" y="45822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22982" y="45568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598290" y="4506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586353" y="448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206527" y="48108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44499" y="4810886"/>
            <a:ext cx="917575" cy="140335"/>
          </a:xfrm>
          <a:custGeom>
            <a:avLst/>
            <a:gdLst/>
            <a:ahLst/>
            <a:cxnLst/>
            <a:rect l="l" t="t" r="r" b="b"/>
            <a:pathLst>
              <a:path w="917575" h="140335">
                <a:moveTo>
                  <a:pt x="0" y="140207"/>
                </a:moveTo>
                <a:lnTo>
                  <a:pt x="917447" y="140207"/>
                </a:lnTo>
                <a:lnTo>
                  <a:pt x="91744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731926" y="4785486"/>
            <a:ext cx="907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грудного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отдела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206527" y="49632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44499" y="4963286"/>
            <a:ext cx="751840" cy="140335"/>
          </a:xfrm>
          <a:custGeom>
            <a:avLst/>
            <a:gdLst/>
            <a:ahLst/>
            <a:cxnLst/>
            <a:rect l="l" t="t" r="r" b="b"/>
            <a:pathLst>
              <a:path w="751840" h="140335">
                <a:moveTo>
                  <a:pt x="0" y="140207"/>
                </a:moveTo>
                <a:lnTo>
                  <a:pt x="751332" y="140207"/>
                </a:lnTo>
                <a:lnTo>
                  <a:pt x="7513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731926" y="4937886"/>
            <a:ext cx="775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зв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2535173" y="48870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2522982" y="48616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3598290" y="48108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3586353" y="47854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206527" y="51156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44499" y="5115686"/>
            <a:ext cx="574675" cy="140335"/>
          </a:xfrm>
          <a:custGeom>
            <a:avLst/>
            <a:gdLst/>
            <a:ahLst/>
            <a:cxnLst/>
            <a:rect l="l" t="t" r="r" b="b"/>
            <a:pathLst>
              <a:path w="574675" h="140335">
                <a:moveTo>
                  <a:pt x="0" y="140207"/>
                </a:moveTo>
                <a:lnTo>
                  <a:pt x="574547" y="140207"/>
                </a:lnTo>
                <a:lnTo>
                  <a:pt x="57454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340358" y="51156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4267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361694" y="5115686"/>
            <a:ext cx="666115" cy="140335"/>
          </a:xfrm>
          <a:custGeom>
            <a:avLst/>
            <a:gdLst/>
            <a:ahLst/>
            <a:cxnLst/>
            <a:rect l="l" t="t" r="r" b="b"/>
            <a:pathLst>
              <a:path w="666114" h="140335">
                <a:moveTo>
                  <a:pt x="0" y="140207"/>
                </a:moveTo>
                <a:lnTo>
                  <a:pt x="665988" y="140207"/>
                </a:lnTo>
                <a:lnTo>
                  <a:pt x="66598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731926" y="5090286"/>
            <a:ext cx="13074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пояснично-крестцового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206527" y="52680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4499" y="5268086"/>
            <a:ext cx="902335" cy="140335"/>
          </a:xfrm>
          <a:custGeom>
            <a:avLst/>
            <a:gdLst/>
            <a:ahLst/>
            <a:cxnLst/>
            <a:rect l="l" t="t" r="r" b="b"/>
            <a:pathLst>
              <a:path w="902335" h="140335">
                <a:moveTo>
                  <a:pt x="0" y="140207"/>
                </a:moveTo>
                <a:lnTo>
                  <a:pt x="902208" y="140207"/>
                </a:lnTo>
                <a:lnTo>
                  <a:pt x="90220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731926" y="5242940"/>
            <a:ext cx="8902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отдела,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копчика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2535173" y="5191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2522982" y="516643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3598290" y="5115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3586353" y="50902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206527" y="54204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44499" y="5420486"/>
            <a:ext cx="814069" cy="140335"/>
          </a:xfrm>
          <a:custGeom>
            <a:avLst/>
            <a:gdLst/>
            <a:ahLst/>
            <a:cxnLst/>
            <a:rect l="l" t="t" r="r" b="b"/>
            <a:pathLst>
              <a:path w="814069" h="140335">
                <a:moveTo>
                  <a:pt x="0" y="140207"/>
                </a:moveTo>
                <a:lnTo>
                  <a:pt x="813816" y="140207"/>
                </a:lnTo>
                <a:lnTo>
                  <a:pt x="81381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731926" y="5395340"/>
            <a:ext cx="8394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денситометрия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2535173" y="54204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2522982" y="5395340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3598290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3586353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134358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4122165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231129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5219446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878576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5866891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6527165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6515481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7305675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/>
          <p:nvPr/>
        </p:nvSpPr>
        <p:spPr>
          <a:xfrm>
            <a:off x="7294244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793495" y="787095"/>
            <a:ext cx="762952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 </a:t>
            </a:r>
            <a:r>
              <a:rPr sz="1400" b="1" dirty="0">
                <a:latin typeface="Times New Roman"/>
                <a:cs typeface="Times New Roman"/>
              </a:rPr>
              <a:t>5100 </a:t>
            </a:r>
            <a:r>
              <a:rPr sz="1400" b="1" spc="-5" dirty="0">
                <a:latin typeface="Times New Roman"/>
                <a:cs typeface="Times New Roman"/>
              </a:rPr>
              <a:t>«Рентгенодиагностические исследования (без профилактических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исследований)»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068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592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116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0640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16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3688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212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6736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260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39784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130802"/>
            <a:ext cx="0" cy="1665605"/>
          </a:xfrm>
          <a:custGeom>
            <a:avLst/>
            <a:gdLst/>
            <a:ahLst/>
            <a:cxnLst/>
            <a:rect l="l" t="t" r="r" b="b"/>
            <a:pathLst>
              <a:path h="1665604">
                <a:moveTo>
                  <a:pt x="0" y="0"/>
                </a:moveTo>
                <a:lnTo>
                  <a:pt x="0" y="1665160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2172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38830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75786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12108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8936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85892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67679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801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63588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52359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41384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68689" y="1323339"/>
            <a:ext cx="0" cy="988060"/>
          </a:xfrm>
          <a:custGeom>
            <a:avLst/>
            <a:gdLst/>
            <a:ahLst/>
            <a:cxnLst/>
            <a:rect l="l" t="t" r="r" b="b"/>
            <a:pathLst>
              <a:path h="988060">
                <a:moveTo>
                  <a:pt x="0" y="0"/>
                </a:moveTo>
                <a:lnTo>
                  <a:pt x="0" y="9880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69436" y="1329689"/>
            <a:ext cx="5758180" cy="0"/>
          </a:xfrm>
          <a:custGeom>
            <a:avLst/>
            <a:gdLst/>
            <a:ahLst/>
            <a:cxnLst/>
            <a:rect l="l" t="t" r="r" b="b"/>
            <a:pathLst>
              <a:path w="5758180">
                <a:moveTo>
                  <a:pt x="0" y="0"/>
                </a:moveTo>
                <a:lnTo>
                  <a:pt x="57580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05758" y="1573530"/>
            <a:ext cx="2382520" cy="0"/>
          </a:xfrm>
          <a:custGeom>
            <a:avLst/>
            <a:gdLst/>
            <a:ahLst/>
            <a:cxnLst/>
            <a:rect l="l" t="t" r="r" b="b"/>
            <a:pathLst>
              <a:path w="2382520">
                <a:moveTo>
                  <a:pt x="0" y="0"/>
                </a:moveTo>
                <a:lnTo>
                  <a:pt x="23823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57238" y="1573530"/>
            <a:ext cx="2218055" cy="0"/>
          </a:xfrm>
          <a:custGeom>
            <a:avLst/>
            <a:gdLst/>
            <a:ahLst/>
            <a:cxnLst/>
            <a:rect l="l" t="t" r="r" b="b"/>
            <a:pathLst>
              <a:path w="2218054">
                <a:moveTo>
                  <a:pt x="0" y="0"/>
                </a:moveTo>
                <a:lnTo>
                  <a:pt x="22178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164" y="2305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164" y="24574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164" y="27622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3164" y="29146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3164" y="3067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3164" y="32194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3164" y="33718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3164" y="35242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164" y="36766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3164" y="3829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9514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21140" y="1262380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21140" y="2298700"/>
            <a:ext cx="0" cy="1841500"/>
          </a:xfrm>
          <a:custGeom>
            <a:avLst/>
            <a:gdLst/>
            <a:ahLst/>
            <a:cxnLst/>
            <a:rect l="l" t="t" r="r" b="b"/>
            <a:pathLst>
              <a:path h="1841500">
                <a:moveTo>
                  <a:pt x="0" y="0"/>
                </a:moveTo>
                <a:lnTo>
                  <a:pt x="0" y="1841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164" y="126873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164" y="41338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69010" y="1732026"/>
            <a:ext cx="64706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67177" y="1671066"/>
            <a:ext cx="110489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66594" y="1792985"/>
            <a:ext cx="30988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81832" y="1732026"/>
            <a:ext cx="26289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98644" y="1300733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5486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86705" y="1255013"/>
            <a:ext cx="466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4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00882" y="1640585"/>
            <a:ext cx="3105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00882" y="1762505"/>
            <a:ext cx="2978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61841" y="1884426"/>
            <a:ext cx="165100" cy="113030"/>
          </a:xfrm>
          <a:custGeom>
            <a:avLst/>
            <a:gdLst/>
            <a:ahLst/>
            <a:cxnLst/>
            <a:rect l="l" t="t" r="r" b="b"/>
            <a:pathLst>
              <a:path w="165100" h="113030">
                <a:moveTo>
                  <a:pt x="0" y="112775"/>
                </a:moveTo>
                <a:lnTo>
                  <a:pt x="164591" y="112775"/>
                </a:lnTo>
                <a:lnTo>
                  <a:pt x="16459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49777" y="1861566"/>
            <a:ext cx="1905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пий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20769" y="1396746"/>
            <a:ext cx="66992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21046" y="1396746"/>
            <a:ext cx="63944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Флюорограмм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38772" y="1701545"/>
            <a:ext cx="26670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ts val="885"/>
              </a:lnSpc>
            </a:pP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438772" y="1823466"/>
            <a:ext cx="266700" cy="113030"/>
          </a:xfrm>
          <a:custGeom>
            <a:avLst/>
            <a:gdLst/>
            <a:ahLst/>
            <a:cxnLst/>
            <a:rect l="l" t="t" r="r" b="b"/>
            <a:pathLst>
              <a:path w="266700" h="113030">
                <a:moveTo>
                  <a:pt x="0" y="112775"/>
                </a:moveTo>
                <a:lnTo>
                  <a:pt x="266700" y="112775"/>
                </a:lnTo>
                <a:lnTo>
                  <a:pt x="2667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438772" y="1800606"/>
            <a:ext cx="2686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300341" y="1335786"/>
            <a:ext cx="1332230" cy="113030"/>
          </a:xfrm>
          <a:custGeom>
            <a:avLst/>
            <a:gdLst/>
            <a:ahLst/>
            <a:cxnLst/>
            <a:rect l="l" t="t" r="r" b="b"/>
            <a:pathLst>
              <a:path w="1332229" h="113030">
                <a:moveTo>
                  <a:pt x="0" y="112775"/>
                </a:moveTo>
                <a:lnTo>
                  <a:pt x="1331976" y="112775"/>
                </a:lnTo>
                <a:lnTo>
                  <a:pt x="1331976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288783" y="1312926"/>
            <a:ext cx="13569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775829" y="1457705"/>
            <a:ext cx="379730" cy="113030"/>
          </a:xfrm>
          <a:custGeom>
            <a:avLst/>
            <a:gdLst/>
            <a:ahLst/>
            <a:cxnLst/>
            <a:rect l="l" t="t" r="r" b="b"/>
            <a:pathLst>
              <a:path w="379729" h="113030">
                <a:moveTo>
                  <a:pt x="0" y="112775"/>
                </a:moveTo>
                <a:lnTo>
                  <a:pt x="379475" y="112775"/>
                </a:lnTo>
                <a:lnTo>
                  <a:pt x="3794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764526" y="1434845"/>
            <a:ext cx="4051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29785" y="1823466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30726" y="1945385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13402" y="1823466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13402" y="1945385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26684" y="1823466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7625" y="1945385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20790" y="1809750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20790" y="1962150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75093" y="1579625"/>
            <a:ext cx="38735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7001002" y="1692401"/>
          <a:ext cx="313054" cy="365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755"/>
                <a:gridCol w="169545"/>
                <a:gridCol w="71754"/>
              </a:tblGrid>
              <a:tr h="121920">
                <a:tc gridSpan="3">
                  <a:txBody>
                    <a:bodyPr/>
                    <a:lstStyle/>
                    <a:p>
                      <a:pPr marL="17780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8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1285">
                <a:tc gridSpan="3">
                  <a:txBody>
                    <a:bodyPr/>
                    <a:lstStyle/>
                    <a:p>
                      <a:pPr marL="635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ва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8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860"/>
                        </a:lnSpc>
                      </a:pP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8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4" name="object 74"/>
          <p:cNvSpPr txBox="1"/>
          <p:nvPr/>
        </p:nvSpPr>
        <p:spPr>
          <a:xfrm>
            <a:off x="7017766" y="2067305"/>
            <a:ext cx="31432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972681" y="2166366"/>
            <a:ext cx="3606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й)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620889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716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656703" y="1640585"/>
            <a:ext cx="294640" cy="113030"/>
          </a:xfrm>
          <a:custGeom>
            <a:avLst/>
            <a:gdLst/>
            <a:ahLst/>
            <a:cxnLst/>
            <a:rect l="l" t="t" r="r" b="b"/>
            <a:pathLst>
              <a:path w="294640" h="113030">
                <a:moveTo>
                  <a:pt x="0" y="112775"/>
                </a:moveTo>
                <a:lnTo>
                  <a:pt x="294131" y="112775"/>
                </a:lnTo>
                <a:lnTo>
                  <a:pt x="2941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67598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84363" y="1640585"/>
            <a:ext cx="398145" cy="113030"/>
          </a:xfrm>
          <a:custGeom>
            <a:avLst/>
            <a:gdLst/>
            <a:ahLst/>
            <a:cxnLst/>
            <a:rect l="l" t="t" r="r" b="b"/>
            <a:pathLst>
              <a:path w="398145" h="113030">
                <a:moveTo>
                  <a:pt x="0" y="112775"/>
                </a:moveTo>
                <a:lnTo>
                  <a:pt x="397764" y="112775"/>
                </a:lnTo>
                <a:lnTo>
                  <a:pt x="3977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405748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72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573771" y="1617726"/>
            <a:ext cx="8483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подраз-делениях,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693279" y="1762505"/>
            <a:ext cx="626745" cy="113030"/>
          </a:xfrm>
          <a:custGeom>
            <a:avLst/>
            <a:gdLst/>
            <a:ahLst/>
            <a:cxnLst/>
            <a:rect l="l" t="t" r="r" b="b"/>
            <a:pathLst>
              <a:path w="626745" h="113030">
                <a:moveTo>
                  <a:pt x="0" y="112775"/>
                </a:moveTo>
                <a:lnTo>
                  <a:pt x="626364" y="112775"/>
                </a:lnTo>
                <a:lnTo>
                  <a:pt x="6263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681976" y="1739645"/>
            <a:ext cx="6324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оказывающих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511922" y="1884426"/>
            <a:ext cx="99250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647558" y="2006345"/>
            <a:ext cx="723900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798434" y="2128266"/>
            <a:ext cx="40894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2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570086" y="1701545"/>
            <a:ext cx="492759" cy="113030"/>
          </a:xfrm>
          <a:custGeom>
            <a:avLst/>
            <a:gdLst/>
            <a:ahLst/>
            <a:cxnLst/>
            <a:rect l="l" t="t" r="r" b="b"/>
            <a:pathLst>
              <a:path w="492759" h="113030">
                <a:moveTo>
                  <a:pt x="0" y="112775"/>
                </a:moveTo>
                <a:lnTo>
                  <a:pt x="492251" y="112775"/>
                </a:lnTo>
                <a:lnTo>
                  <a:pt x="492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558910" y="1678686"/>
            <a:ext cx="4940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606663" y="1823466"/>
            <a:ext cx="419100" cy="113030"/>
          </a:xfrm>
          <a:custGeom>
            <a:avLst/>
            <a:gdLst/>
            <a:ahLst/>
            <a:cxnLst/>
            <a:rect l="l" t="t" r="r" b="b"/>
            <a:pathLst>
              <a:path w="419100" h="113030">
                <a:moveTo>
                  <a:pt x="0" y="112775"/>
                </a:moveTo>
                <a:lnTo>
                  <a:pt x="419100" y="112775"/>
                </a:lnTo>
                <a:lnTo>
                  <a:pt x="4191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8595486" y="1800606"/>
            <a:ext cx="42290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дневного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580755" y="1945385"/>
            <a:ext cx="447040" cy="113030"/>
          </a:xfrm>
          <a:custGeom>
            <a:avLst/>
            <a:gdLst/>
            <a:ahLst/>
            <a:cxnLst/>
            <a:rect l="l" t="t" r="r" b="b"/>
            <a:pathLst>
              <a:path w="447040" h="113030">
                <a:moveTo>
                  <a:pt x="0" y="112775"/>
                </a:moveTo>
                <a:lnTo>
                  <a:pt x="446531" y="112775"/>
                </a:lnTo>
                <a:lnTo>
                  <a:pt x="4465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569579" y="1922526"/>
            <a:ext cx="471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804782" y="206730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770746" y="2044445"/>
            <a:ext cx="7112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285976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24155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615945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571750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106801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06273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644010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600069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180078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13588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716907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672965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276850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233161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924296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880608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72884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529196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93966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082408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932546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7921243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766429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755126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37769" y="2466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9011" y="2466594"/>
            <a:ext cx="1018540" cy="140335"/>
          </a:xfrm>
          <a:custGeom>
            <a:avLst/>
            <a:gdLst/>
            <a:ahLst/>
            <a:cxnLst/>
            <a:rect l="l" t="t" r="r" b="b"/>
            <a:pathLst>
              <a:path w="1018540" h="140335">
                <a:moveTo>
                  <a:pt x="0" y="140208"/>
                </a:moveTo>
                <a:lnTo>
                  <a:pt x="1018032" y="140208"/>
                </a:lnTo>
                <a:lnTo>
                  <a:pt x="1018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307591" y="2466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328166" y="2466594"/>
            <a:ext cx="486409" cy="140335"/>
          </a:xfrm>
          <a:custGeom>
            <a:avLst/>
            <a:gdLst/>
            <a:ahLst/>
            <a:cxnLst/>
            <a:rect l="l" t="t" r="r" b="b"/>
            <a:pathLst>
              <a:path w="486410" h="140335">
                <a:moveTo>
                  <a:pt x="0" y="140208"/>
                </a:moveTo>
                <a:lnTo>
                  <a:pt x="486156" y="140208"/>
                </a:lnTo>
                <a:lnTo>
                  <a:pt x="4861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256438" y="2440686"/>
            <a:ext cx="1532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черепа и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челюстно-лицевой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37769" y="26189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69011" y="2618994"/>
            <a:ext cx="425450" cy="140335"/>
          </a:xfrm>
          <a:custGeom>
            <a:avLst/>
            <a:gdLst/>
            <a:ahLst/>
            <a:cxnLst/>
            <a:rect l="l" t="t" r="r" b="b"/>
            <a:pathLst>
              <a:path w="425450" h="140335">
                <a:moveTo>
                  <a:pt x="0" y="140208"/>
                </a:moveTo>
                <a:lnTo>
                  <a:pt x="425195" y="140208"/>
                </a:lnTo>
                <a:lnTo>
                  <a:pt x="4251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56438" y="2593035"/>
            <a:ext cx="4521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асти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615945" y="25427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571750" y="25168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598290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3586353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231129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5219446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878576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866891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37769" y="2771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9011" y="2771394"/>
            <a:ext cx="746760" cy="140335"/>
          </a:xfrm>
          <a:custGeom>
            <a:avLst/>
            <a:gdLst/>
            <a:ahLst/>
            <a:cxnLst/>
            <a:rect l="l" t="t" r="r" b="b"/>
            <a:pathLst>
              <a:path w="746760" h="140335">
                <a:moveTo>
                  <a:pt x="0" y="140208"/>
                </a:moveTo>
                <a:lnTo>
                  <a:pt x="746760" y="140208"/>
                </a:lnTo>
                <a:lnTo>
                  <a:pt x="7467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56438" y="2745739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зубов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535173" y="27713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2522982" y="27457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598290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586353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231129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5219446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878576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866891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527165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6515481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112254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7100696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06527" y="29237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2495" y="2923794"/>
            <a:ext cx="512445" cy="140335"/>
          </a:xfrm>
          <a:custGeom>
            <a:avLst/>
            <a:gdLst/>
            <a:ahLst/>
            <a:cxnLst/>
            <a:rect l="l" t="t" r="r" b="b"/>
            <a:pathLst>
              <a:path w="512444" h="140335">
                <a:moveTo>
                  <a:pt x="0" y="140208"/>
                </a:moveTo>
                <a:lnTo>
                  <a:pt x="512064" y="140208"/>
                </a:lnTo>
                <a:lnTo>
                  <a:pt x="5120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699922" y="2898139"/>
            <a:ext cx="538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челюстей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535173" y="29237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2522982" y="28981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598290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586353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231129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5219446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878576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5866891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6527165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6515481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112254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7100696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206527" y="30761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12495" y="3076194"/>
            <a:ext cx="1144905" cy="140335"/>
          </a:xfrm>
          <a:custGeom>
            <a:avLst/>
            <a:gdLst/>
            <a:ahLst/>
            <a:cxnLst/>
            <a:rect l="l" t="t" r="r" b="b"/>
            <a:pathLst>
              <a:path w="1144905" h="140335">
                <a:moveTo>
                  <a:pt x="0" y="140208"/>
                </a:moveTo>
                <a:lnTo>
                  <a:pt x="1144524" y="140208"/>
                </a:lnTo>
                <a:lnTo>
                  <a:pt x="11445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699922" y="3050539"/>
            <a:ext cx="1133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околоносовых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 пазух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535173" y="30761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2522982" y="30505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598290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586353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5231129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5219446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5878576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5866891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206527" y="32285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12495" y="3228594"/>
            <a:ext cx="922019" cy="140335"/>
          </a:xfrm>
          <a:custGeom>
            <a:avLst/>
            <a:gdLst/>
            <a:ahLst/>
            <a:cxnLst/>
            <a:rect l="l" t="t" r="r" b="b"/>
            <a:pathLst>
              <a:path w="922019" h="140335">
                <a:moveTo>
                  <a:pt x="0" y="140208"/>
                </a:moveTo>
                <a:lnTo>
                  <a:pt x="922019" y="140208"/>
                </a:lnTo>
                <a:lnTo>
                  <a:pt x="922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699922" y="3202939"/>
            <a:ext cx="948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височных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35173" y="32285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2522982" y="32029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598290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3586353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231129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5219446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878576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5866891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7112254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7100696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294919" y="3380994"/>
            <a:ext cx="1289685" cy="140335"/>
          </a:xfrm>
          <a:custGeom>
            <a:avLst/>
            <a:gdLst/>
            <a:ahLst/>
            <a:cxnLst/>
            <a:rect l="l" t="t" r="r" b="b"/>
            <a:pathLst>
              <a:path w="1289685" h="140335">
                <a:moveTo>
                  <a:pt x="0" y="140208"/>
                </a:moveTo>
                <a:lnTo>
                  <a:pt x="1289303" y="140208"/>
                </a:lnTo>
                <a:lnTo>
                  <a:pt x="12893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282346" y="3355340"/>
            <a:ext cx="1314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почек и мочевых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путей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2615945" y="33809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2571750" y="33553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231129" y="33809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5219446" y="335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878576" y="33809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866891" y="335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290347" y="3533394"/>
            <a:ext cx="894715" cy="140335"/>
          </a:xfrm>
          <a:custGeom>
            <a:avLst/>
            <a:gdLst/>
            <a:ahLst/>
            <a:cxnLst/>
            <a:rect l="l" t="t" r="r" b="b"/>
            <a:pathLst>
              <a:path w="894715" h="140335">
                <a:moveTo>
                  <a:pt x="0" y="140208"/>
                </a:moveTo>
                <a:lnTo>
                  <a:pt x="894588" y="140208"/>
                </a:lnTo>
                <a:lnTo>
                  <a:pt x="89458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277774" y="3507740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2615945" y="3533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2571750" y="35077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3598290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3586353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5231129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5219446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5878576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5866891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527165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6515481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294919" y="3685794"/>
            <a:ext cx="1353820" cy="140335"/>
          </a:xfrm>
          <a:custGeom>
            <a:avLst/>
            <a:gdLst/>
            <a:ahLst/>
            <a:cxnLst/>
            <a:rect l="l" t="t" r="r" b="b"/>
            <a:pathLst>
              <a:path w="1353820" h="140335">
                <a:moveTo>
                  <a:pt x="0" y="140207"/>
                </a:moveTo>
                <a:lnTo>
                  <a:pt x="1353312" y="140207"/>
                </a:lnTo>
                <a:lnTo>
                  <a:pt x="135331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82346" y="3660140"/>
            <a:ext cx="1377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органов и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615945" y="36857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2571750" y="36601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5231129" y="3685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219446" y="36601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878576" y="3685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5866891" y="36601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294919" y="3838194"/>
            <a:ext cx="1967864" cy="140335"/>
          </a:xfrm>
          <a:custGeom>
            <a:avLst/>
            <a:gdLst/>
            <a:ahLst/>
            <a:cxnLst/>
            <a:rect l="l" t="t" r="r" b="b"/>
            <a:pathLst>
              <a:path w="1967864" h="140335">
                <a:moveTo>
                  <a:pt x="0" y="140207"/>
                </a:moveTo>
                <a:lnTo>
                  <a:pt x="1967483" y="140207"/>
                </a:lnTo>
                <a:lnTo>
                  <a:pt x="1967483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282346" y="3812540"/>
            <a:ext cx="1954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исследований,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90347" y="3990594"/>
            <a:ext cx="497205" cy="140335"/>
          </a:xfrm>
          <a:custGeom>
            <a:avLst/>
            <a:gdLst/>
            <a:ahLst/>
            <a:cxnLst/>
            <a:rect l="l" t="t" r="r" b="b"/>
            <a:pathLst>
              <a:path w="497205" h="140335">
                <a:moveTo>
                  <a:pt x="0" y="140207"/>
                </a:moveTo>
                <a:lnTo>
                  <a:pt x="496824" y="140207"/>
                </a:lnTo>
                <a:lnTo>
                  <a:pt x="49682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87171" y="3990594"/>
            <a:ext cx="672465" cy="140335"/>
          </a:xfrm>
          <a:custGeom>
            <a:avLst/>
            <a:gdLst/>
            <a:ahLst/>
            <a:cxnLst/>
            <a:rect l="l" t="t" r="r" b="b"/>
            <a:pathLst>
              <a:path w="672465" h="140335">
                <a:moveTo>
                  <a:pt x="0" y="140207"/>
                </a:moveTo>
                <a:lnTo>
                  <a:pt x="672084" y="140207"/>
                </a:lnTo>
                <a:lnTo>
                  <a:pt x="6720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78280" y="3990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97330" y="3990594"/>
            <a:ext cx="539750" cy="140335"/>
          </a:xfrm>
          <a:custGeom>
            <a:avLst/>
            <a:gdLst/>
            <a:ahLst/>
            <a:cxnLst/>
            <a:rect l="l" t="t" r="r" b="b"/>
            <a:pathLst>
              <a:path w="539750" h="140335">
                <a:moveTo>
                  <a:pt x="0" y="140207"/>
                </a:moveTo>
                <a:lnTo>
                  <a:pt x="539495" y="140207"/>
                </a:lnTo>
                <a:lnTo>
                  <a:pt x="53949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277774" y="3964940"/>
            <a:ext cx="17710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методом томосинтеза (из стр.</a:t>
            </a:r>
            <a:r>
              <a:rPr sz="10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615945" y="3914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71750" y="38887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598290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586353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4134358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122165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671186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659248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231129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5219446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5878576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586689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6527165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651548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7112254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100696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7950834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793953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8784717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8773414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7665846" y="787095"/>
            <a:ext cx="10775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продолжение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762406" y="4244466"/>
            <a:ext cx="7989570" cy="167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5112</a:t>
            </a:r>
            <a:endParaRPr sz="14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1255"/>
              </a:spcBef>
              <a:tabLst>
                <a:tab pos="5705475" algn="l"/>
              </a:tabLst>
            </a:pP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(5112)	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Код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по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ОКЕИ: единица </a:t>
            </a:r>
            <a:r>
              <a:rPr sz="120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551430" algn="l"/>
                <a:tab pos="3403600" algn="l"/>
                <a:tab pos="3554095" algn="l"/>
                <a:tab pos="6130290" algn="l"/>
                <a:tab pos="6268720" algn="l"/>
                <a:tab pos="7150734" algn="l"/>
                <a:tab pos="7934959" algn="l"/>
              </a:tabLst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рентгенохирургических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вмешательств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  пациентам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инфарктом</a:t>
            </a:r>
            <a:r>
              <a:rPr sz="1200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миокарда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из них в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первые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90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минут от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момента</a:t>
            </a:r>
            <a:r>
              <a:rPr sz="1200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госпитализации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пациентам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инфарктом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рги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проц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 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он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 </a:t>
            </a:r>
            <a:r>
              <a:rPr sz="12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изион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ых</a:t>
            </a:r>
            <a:r>
              <a:rPr sz="1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ок</a:t>
            </a:r>
            <a:r>
              <a:rPr sz="12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типа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компьютерной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томографии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(КТ)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ультразвука</a:t>
            </a:r>
            <a:r>
              <a:rPr sz="1200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(УЗ)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магнитно-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резонансной томографии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(МРТ)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737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137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0090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7665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442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5119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795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847210"/>
            <a:ext cx="0" cy="347980"/>
          </a:xfrm>
          <a:custGeom>
            <a:avLst/>
            <a:gdLst/>
            <a:ahLst/>
            <a:cxnLst/>
            <a:rect l="l" t="t" r="r" b="b"/>
            <a:pathLst>
              <a:path h="347979">
                <a:moveTo>
                  <a:pt x="0" y="0"/>
                </a:moveTo>
                <a:lnTo>
                  <a:pt x="0" y="34747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3501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5177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6854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85305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50206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51883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3559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5236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79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69123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8880" y="787095"/>
            <a:ext cx="681863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 </a:t>
            </a:r>
            <a:r>
              <a:rPr sz="1400" b="1" spc="-35" dirty="0">
                <a:latin typeface="Times New Roman"/>
                <a:cs typeface="Times New Roman"/>
              </a:rPr>
              <a:t>5111 </a:t>
            </a:r>
            <a:r>
              <a:rPr sz="1400" b="1" spc="-10" dirty="0">
                <a:latin typeface="Times New Roman"/>
                <a:cs typeface="Times New Roman"/>
              </a:rPr>
              <a:t>«Рентгенохирургия, </a:t>
            </a:r>
            <a:r>
              <a:rPr sz="1400" b="1" spc="-5" dirty="0">
                <a:latin typeface="Times New Roman"/>
                <a:cs typeface="Times New Roman"/>
              </a:rPr>
              <a:t>рентгеноэндоваскулярные диагностика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лечение»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83811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53915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24526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53734" y="1495425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44234" y="166306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66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9543" y="1327785"/>
            <a:ext cx="0" cy="5041900"/>
          </a:xfrm>
          <a:custGeom>
            <a:avLst/>
            <a:gdLst/>
            <a:ahLst/>
            <a:cxnLst/>
            <a:rect l="l" t="t" r="r" b="b"/>
            <a:pathLst>
              <a:path h="5041900">
                <a:moveTo>
                  <a:pt x="0" y="0"/>
                </a:moveTo>
                <a:lnTo>
                  <a:pt x="0" y="5041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96378" y="1495425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65465" y="166306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66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18176" y="1334135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7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18176" y="1501775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7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47384" y="1669414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90">
                <a:moveTo>
                  <a:pt x="0" y="0"/>
                </a:moveTo>
                <a:lnTo>
                  <a:pt x="1278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90028" y="1669414"/>
            <a:ext cx="1236980" cy="0"/>
          </a:xfrm>
          <a:custGeom>
            <a:avLst/>
            <a:gdLst/>
            <a:ahLst/>
            <a:cxnLst/>
            <a:rect l="l" t="t" r="r" b="b"/>
            <a:pathLst>
              <a:path w="1236979">
                <a:moveTo>
                  <a:pt x="0" y="0"/>
                </a:moveTo>
                <a:lnTo>
                  <a:pt x="123685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182" y="23399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82" y="250761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182" y="28428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182" y="301053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182" y="31781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182" y="334581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82" y="35134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182" y="36810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182" y="38487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182" y="40163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182" y="418401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182" y="43516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182" y="45192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182" y="46869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182" y="48545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182" y="51898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182" y="53574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7182" y="55251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182" y="569276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182" y="586040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182" y="602804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7182" y="619568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3532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20531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182" y="1124711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7182" y="636332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766697" y="1659254"/>
            <a:ext cx="88646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87571" y="1575435"/>
            <a:ext cx="307975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61290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87571" y="1743075"/>
            <a:ext cx="39751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троки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53661" y="1715516"/>
            <a:ext cx="882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06188" y="1659254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31381" y="1133855"/>
            <a:ext cx="67564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0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09463" y="1344802"/>
            <a:ext cx="1104900" cy="155575"/>
          </a:xfrm>
          <a:custGeom>
            <a:avLst/>
            <a:gdLst/>
            <a:ahLst/>
            <a:cxnLst/>
            <a:rect l="l" t="t" r="r" b="b"/>
            <a:pathLst>
              <a:path w="1104900" h="155575">
                <a:moveTo>
                  <a:pt x="0" y="155448"/>
                </a:moveTo>
                <a:lnTo>
                  <a:pt x="1104900" y="155448"/>
                </a:lnTo>
                <a:lnTo>
                  <a:pt x="11049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597778" y="1317116"/>
            <a:ext cx="11303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внутрисосудистые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513066" y="1344802"/>
            <a:ext cx="893444" cy="155575"/>
          </a:xfrm>
          <a:custGeom>
            <a:avLst/>
            <a:gdLst/>
            <a:ahLst/>
            <a:cxnLst/>
            <a:rect l="l" t="t" r="r" b="b"/>
            <a:pathLst>
              <a:path w="893445" h="155575">
                <a:moveTo>
                  <a:pt x="0" y="155448"/>
                </a:moveTo>
                <a:lnTo>
                  <a:pt x="893064" y="155448"/>
                </a:lnTo>
                <a:lnTo>
                  <a:pt x="8930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501890" y="1317116"/>
            <a:ext cx="91821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внесосудистые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56859" y="1847723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059932" y="1512442"/>
            <a:ext cx="733425" cy="155575"/>
          </a:xfrm>
          <a:custGeom>
            <a:avLst/>
            <a:gdLst/>
            <a:ahLst/>
            <a:cxnLst/>
            <a:rect l="l" t="t" r="r" b="b"/>
            <a:pathLst>
              <a:path w="733425" h="155575">
                <a:moveTo>
                  <a:pt x="0" y="155448"/>
                </a:moveTo>
                <a:lnTo>
                  <a:pt x="733043" y="155448"/>
                </a:lnTo>
                <a:lnTo>
                  <a:pt x="73304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048247" y="1484757"/>
            <a:ext cx="757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1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74865" y="1847723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882508" y="1512442"/>
            <a:ext cx="733425" cy="155575"/>
          </a:xfrm>
          <a:custGeom>
            <a:avLst/>
            <a:gdLst/>
            <a:ahLst/>
            <a:cxnLst/>
            <a:rect l="l" t="t" r="r" b="b"/>
            <a:pathLst>
              <a:path w="733425" h="155575">
                <a:moveTo>
                  <a:pt x="0" y="155448"/>
                </a:moveTo>
                <a:lnTo>
                  <a:pt x="733044" y="155448"/>
                </a:lnTo>
                <a:lnTo>
                  <a:pt x="7330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871206" y="1484757"/>
            <a:ext cx="757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1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899530" y="1680082"/>
            <a:ext cx="436245" cy="155575"/>
          </a:xfrm>
          <a:custGeom>
            <a:avLst/>
            <a:gdLst/>
            <a:ahLst/>
            <a:cxnLst/>
            <a:rect l="l" t="t" r="r" b="b"/>
            <a:pathLst>
              <a:path w="436245" h="155575">
                <a:moveTo>
                  <a:pt x="0" y="155448"/>
                </a:moveTo>
                <a:lnTo>
                  <a:pt x="435863" y="155448"/>
                </a:lnTo>
                <a:lnTo>
                  <a:pt x="4358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57492" y="168008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87973" y="1652397"/>
            <a:ext cx="5080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Диагно-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018403" y="1847723"/>
            <a:ext cx="198120" cy="155575"/>
          </a:xfrm>
          <a:custGeom>
            <a:avLst/>
            <a:gdLst/>
            <a:ahLst/>
            <a:cxnLst/>
            <a:rect l="l" t="t" r="r" b="b"/>
            <a:pathLst>
              <a:path w="198120" h="155575">
                <a:moveTo>
                  <a:pt x="0" y="155448"/>
                </a:moveTo>
                <a:lnTo>
                  <a:pt x="198120" y="155448"/>
                </a:lnTo>
                <a:lnTo>
                  <a:pt x="198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38621" y="184772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39154" y="2015363"/>
            <a:ext cx="401320" cy="155575"/>
          </a:xfrm>
          <a:custGeom>
            <a:avLst/>
            <a:gdLst/>
            <a:ahLst/>
            <a:cxnLst/>
            <a:rect l="l" t="t" r="r" b="b"/>
            <a:pathLst>
              <a:path w="401320" h="155575">
                <a:moveTo>
                  <a:pt x="0" y="155448"/>
                </a:moveTo>
                <a:lnTo>
                  <a:pt x="400812" y="155448"/>
                </a:lnTo>
                <a:lnTo>
                  <a:pt x="4008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91807" y="1847723"/>
            <a:ext cx="361315" cy="155575"/>
          </a:xfrm>
          <a:custGeom>
            <a:avLst/>
            <a:gdLst/>
            <a:ahLst/>
            <a:cxnLst/>
            <a:rect l="l" t="t" r="r" b="b"/>
            <a:pathLst>
              <a:path w="361315" h="155575">
                <a:moveTo>
                  <a:pt x="0" y="155448"/>
                </a:moveTo>
                <a:lnTo>
                  <a:pt x="361188" y="155448"/>
                </a:lnTo>
                <a:lnTo>
                  <a:pt x="36118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006846" y="1820037"/>
            <a:ext cx="96011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547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-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ечеб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27597" y="1987753"/>
            <a:ext cx="1004569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739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ческие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-ные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737856" y="1680082"/>
            <a:ext cx="365760" cy="155575"/>
          </a:xfrm>
          <a:custGeom>
            <a:avLst/>
            <a:gdLst/>
            <a:ahLst/>
            <a:cxnLst/>
            <a:rect l="l" t="t" r="r" b="b"/>
            <a:pathLst>
              <a:path w="365759" h="155575">
                <a:moveTo>
                  <a:pt x="0" y="155448"/>
                </a:moveTo>
                <a:lnTo>
                  <a:pt x="365759" y="155448"/>
                </a:lnTo>
                <a:lnTo>
                  <a:pt x="36575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726426" y="1652397"/>
            <a:ext cx="3917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Диагн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742428" y="1847723"/>
            <a:ext cx="70485" cy="155575"/>
          </a:xfrm>
          <a:custGeom>
            <a:avLst/>
            <a:gdLst/>
            <a:ahLst/>
            <a:cxnLst/>
            <a:rect l="l" t="t" r="r" b="b"/>
            <a:pathLst>
              <a:path w="70484" h="155575">
                <a:moveTo>
                  <a:pt x="0" y="155448"/>
                </a:moveTo>
                <a:lnTo>
                  <a:pt x="70103" y="155448"/>
                </a:lnTo>
                <a:lnTo>
                  <a:pt x="701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12531" y="1847723"/>
            <a:ext cx="44450" cy="155575"/>
          </a:xfrm>
          <a:custGeom>
            <a:avLst/>
            <a:gdLst/>
            <a:ahLst/>
            <a:cxnLst/>
            <a:rect l="l" t="t" r="r" b="b"/>
            <a:pathLst>
              <a:path w="44450" h="155575">
                <a:moveTo>
                  <a:pt x="0" y="155448"/>
                </a:moveTo>
                <a:lnTo>
                  <a:pt x="44196" y="155448"/>
                </a:lnTo>
                <a:lnTo>
                  <a:pt x="441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856728" y="1847723"/>
            <a:ext cx="198120" cy="155575"/>
          </a:xfrm>
          <a:custGeom>
            <a:avLst/>
            <a:gdLst/>
            <a:ahLst/>
            <a:cxnLst/>
            <a:rect l="l" t="t" r="r" b="b"/>
            <a:pathLst>
              <a:path w="198120" h="155575">
                <a:moveTo>
                  <a:pt x="0" y="155448"/>
                </a:moveTo>
                <a:lnTo>
                  <a:pt x="198120" y="155448"/>
                </a:lnTo>
                <a:lnTo>
                  <a:pt x="198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76945" y="184772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51571" y="2015363"/>
            <a:ext cx="338455" cy="155575"/>
          </a:xfrm>
          <a:custGeom>
            <a:avLst/>
            <a:gdLst/>
            <a:ahLst/>
            <a:cxnLst/>
            <a:rect l="l" t="t" r="r" b="b"/>
            <a:pathLst>
              <a:path w="338454" h="155575">
                <a:moveTo>
                  <a:pt x="0" y="155448"/>
                </a:moveTo>
                <a:lnTo>
                  <a:pt x="338327" y="155448"/>
                </a:lnTo>
                <a:lnTo>
                  <a:pt x="33832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1497" y="21830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248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878826" y="2155698"/>
            <a:ext cx="876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30997" y="1820037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0075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100" spc="-2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-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ечеб-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740142" y="1987753"/>
            <a:ext cx="90995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77545" algn="l"/>
              </a:tabLst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ески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243708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196210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529071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482209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732016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685280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307453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260717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492997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8446769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68541" y="2518282"/>
            <a:ext cx="2842260" cy="155575"/>
          </a:xfrm>
          <a:custGeom>
            <a:avLst/>
            <a:gdLst/>
            <a:ahLst/>
            <a:cxnLst/>
            <a:rect l="l" t="t" r="r" b="b"/>
            <a:pathLst>
              <a:path w="2842260" h="155575">
                <a:moveTo>
                  <a:pt x="0" y="155448"/>
                </a:moveTo>
                <a:lnTo>
                  <a:pt x="2842260" y="155448"/>
                </a:lnTo>
                <a:lnTo>
                  <a:pt x="28422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55803" y="2490977"/>
            <a:ext cx="28333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Рентгенохирургические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вмешательства,</a:t>
            </a:r>
            <a:r>
              <a:rPr sz="1100" spc="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всего,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68541" y="2685923"/>
            <a:ext cx="904240" cy="155575"/>
          </a:xfrm>
          <a:custGeom>
            <a:avLst/>
            <a:gdLst/>
            <a:ahLst/>
            <a:cxnLst/>
            <a:rect l="l" t="t" r="r" b="b"/>
            <a:pathLst>
              <a:path w="904240" h="155575">
                <a:moveTo>
                  <a:pt x="0" y="155448"/>
                </a:moveTo>
                <a:lnTo>
                  <a:pt x="903732" y="155448"/>
                </a:lnTo>
                <a:lnTo>
                  <a:pt x="90373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55803" y="2658618"/>
            <a:ext cx="92836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368419" y="26021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321555" y="257479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39229" y="2853563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2" y="155448"/>
                </a:lnTo>
                <a:lnTo>
                  <a:pt x="9342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26491" y="2826257"/>
            <a:ext cx="9594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головном</a:t>
            </a:r>
            <a:r>
              <a:rPr sz="11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368419" y="28535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321555" y="2826257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39229" y="3021202"/>
            <a:ext cx="1320165" cy="155575"/>
          </a:xfrm>
          <a:custGeom>
            <a:avLst/>
            <a:gdLst/>
            <a:ahLst/>
            <a:cxnLst/>
            <a:rect l="l" t="t" r="r" b="b"/>
            <a:pathLst>
              <a:path w="1320164" h="155575">
                <a:moveTo>
                  <a:pt x="0" y="155448"/>
                </a:moveTo>
                <a:lnTo>
                  <a:pt x="1319784" y="155448"/>
                </a:lnTo>
                <a:lnTo>
                  <a:pt x="131978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26491" y="2993898"/>
            <a:ext cx="1345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головы и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шеи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368419" y="30212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321555" y="299389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39229" y="3188842"/>
            <a:ext cx="1120140" cy="155575"/>
          </a:xfrm>
          <a:custGeom>
            <a:avLst/>
            <a:gdLst/>
            <a:ahLst/>
            <a:cxnLst/>
            <a:rect l="l" t="t" r="r" b="b"/>
            <a:pathLst>
              <a:path w="1120139" h="155575">
                <a:moveTo>
                  <a:pt x="0" y="155448"/>
                </a:moveTo>
                <a:lnTo>
                  <a:pt x="1120139" y="155448"/>
                </a:lnTo>
                <a:lnTo>
                  <a:pt x="112013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26491" y="3161538"/>
            <a:ext cx="11455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железах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368419" y="31888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321555" y="31615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39229" y="3356483"/>
            <a:ext cx="3496310" cy="155575"/>
          </a:xfrm>
          <a:custGeom>
            <a:avLst/>
            <a:gdLst/>
            <a:ahLst/>
            <a:cxnLst/>
            <a:rect l="l" t="t" r="r" b="b"/>
            <a:pathLst>
              <a:path w="3496310" h="155575">
                <a:moveTo>
                  <a:pt x="0" y="155448"/>
                </a:moveTo>
                <a:lnTo>
                  <a:pt x="3496055" y="155448"/>
                </a:lnTo>
                <a:lnTo>
                  <a:pt x="349605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526491" y="3329177"/>
            <a:ext cx="35210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клетки всего, без сердца 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368419" y="33564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321555" y="3329177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39229" y="3524122"/>
            <a:ext cx="277495" cy="155575"/>
          </a:xfrm>
          <a:custGeom>
            <a:avLst/>
            <a:gdLst/>
            <a:ahLst/>
            <a:cxnLst/>
            <a:rect l="l" t="t" r="r" b="b"/>
            <a:pathLst>
              <a:path w="277494" h="155575">
                <a:moveTo>
                  <a:pt x="0" y="155447"/>
                </a:moveTo>
                <a:lnTo>
                  <a:pt x="277368" y="155447"/>
                </a:lnTo>
                <a:lnTo>
                  <a:pt x="27736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16597" y="3524122"/>
            <a:ext cx="1551940" cy="155575"/>
          </a:xfrm>
          <a:custGeom>
            <a:avLst/>
            <a:gdLst/>
            <a:ahLst/>
            <a:cxnLst/>
            <a:rect l="l" t="t" r="r" b="b"/>
            <a:pathLst>
              <a:path w="1551939" h="155575">
                <a:moveTo>
                  <a:pt x="0" y="155447"/>
                </a:moveTo>
                <a:lnTo>
                  <a:pt x="1551432" y="155447"/>
                </a:lnTo>
                <a:lnTo>
                  <a:pt x="1551432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804163" y="3497071"/>
            <a:ext cx="15773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легочной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артерии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368419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4321555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308215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7262241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880350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7834630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492235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8446769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39229" y="3691763"/>
            <a:ext cx="788035" cy="155575"/>
          </a:xfrm>
          <a:custGeom>
            <a:avLst/>
            <a:gdLst/>
            <a:ahLst/>
            <a:cxnLst/>
            <a:rect l="l" t="t" r="r" b="b"/>
            <a:pathLst>
              <a:path w="788035" h="155575">
                <a:moveTo>
                  <a:pt x="0" y="155448"/>
                </a:moveTo>
                <a:lnTo>
                  <a:pt x="787907" y="155448"/>
                </a:lnTo>
                <a:lnTo>
                  <a:pt x="78790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526491" y="3664711"/>
            <a:ext cx="8128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сердце,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368419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4321555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7308215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7262241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7880350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7834630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492235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8446769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18121" y="3859403"/>
            <a:ext cx="1681480" cy="155575"/>
          </a:xfrm>
          <a:custGeom>
            <a:avLst/>
            <a:gdLst/>
            <a:ahLst/>
            <a:cxnLst/>
            <a:rect l="l" t="t" r="r" b="b"/>
            <a:pathLst>
              <a:path w="1681480" h="155575">
                <a:moveTo>
                  <a:pt x="0" y="155448"/>
                </a:moveTo>
                <a:lnTo>
                  <a:pt x="1680972" y="155448"/>
                </a:lnTo>
                <a:lnTo>
                  <a:pt x="168097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805687" y="3832352"/>
            <a:ext cx="17062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коронарных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368419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4321555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308215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262241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880350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7834630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8492235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8446769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18121" y="4027042"/>
            <a:ext cx="452755" cy="155575"/>
          </a:xfrm>
          <a:custGeom>
            <a:avLst/>
            <a:gdLst/>
            <a:ahLst/>
            <a:cxnLst/>
            <a:rect l="l" t="t" r="r" b="b"/>
            <a:pathLst>
              <a:path w="452755" h="155575">
                <a:moveTo>
                  <a:pt x="0" y="155447"/>
                </a:moveTo>
                <a:lnTo>
                  <a:pt x="452628" y="155447"/>
                </a:lnTo>
                <a:lnTo>
                  <a:pt x="45262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70761" y="4027042"/>
            <a:ext cx="1609725" cy="155575"/>
          </a:xfrm>
          <a:custGeom>
            <a:avLst/>
            <a:gdLst/>
            <a:ahLst/>
            <a:cxnLst/>
            <a:rect l="l" t="t" r="r" b="b"/>
            <a:pathLst>
              <a:path w="1609725" h="155575">
                <a:moveTo>
                  <a:pt x="0" y="155447"/>
                </a:moveTo>
                <a:lnTo>
                  <a:pt x="1609344" y="155447"/>
                </a:lnTo>
                <a:lnTo>
                  <a:pt x="160934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1258316" y="3999991"/>
            <a:ext cx="163448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камерах сердца и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клапанах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368419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321555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308215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7262241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880350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7834630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492235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446769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39229" y="4194683"/>
            <a:ext cx="847725" cy="155575"/>
          </a:xfrm>
          <a:custGeom>
            <a:avLst/>
            <a:gdLst/>
            <a:ahLst/>
            <a:cxnLst/>
            <a:rect l="l" t="t" r="r" b="b"/>
            <a:pathLst>
              <a:path w="847725" h="155575">
                <a:moveTo>
                  <a:pt x="0" y="155448"/>
                </a:moveTo>
                <a:lnTo>
                  <a:pt x="847344" y="155448"/>
                </a:lnTo>
                <a:lnTo>
                  <a:pt x="8473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526491" y="4167632"/>
            <a:ext cx="8731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298315" y="419468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286503" y="4167632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7308215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7262241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880350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7834630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492235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8446769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39229" y="4362322"/>
            <a:ext cx="932815" cy="155575"/>
          </a:xfrm>
          <a:custGeom>
            <a:avLst/>
            <a:gdLst/>
            <a:ahLst/>
            <a:cxnLst/>
            <a:rect l="l" t="t" r="r" b="b"/>
            <a:pathLst>
              <a:path w="932815" h="155575">
                <a:moveTo>
                  <a:pt x="0" y="155447"/>
                </a:moveTo>
                <a:lnTo>
                  <a:pt x="932688" y="155447"/>
                </a:lnTo>
                <a:lnTo>
                  <a:pt x="93268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526491" y="4335271"/>
            <a:ext cx="9582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брюшной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298315" y="4362322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4286503" y="4335271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7308215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7262241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7880350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7834630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8492235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8446769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39229" y="4529963"/>
            <a:ext cx="1149350" cy="155575"/>
          </a:xfrm>
          <a:custGeom>
            <a:avLst/>
            <a:gdLst/>
            <a:ahLst/>
            <a:cxnLst/>
            <a:rect l="l" t="t" r="r" b="b"/>
            <a:pathLst>
              <a:path w="1149350" h="155575">
                <a:moveTo>
                  <a:pt x="0" y="155448"/>
                </a:moveTo>
                <a:lnTo>
                  <a:pt x="1149096" y="155448"/>
                </a:lnTo>
                <a:lnTo>
                  <a:pt x="11490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526491" y="4502911"/>
            <a:ext cx="11741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нижней полой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вене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298315" y="45299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4286503" y="4502911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7308215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7262241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7880350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7834630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8492235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8446769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539229" y="4697603"/>
            <a:ext cx="655320" cy="155575"/>
          </a:xfrm>
          <a:custGeom>
            <a:avLst/>
            <a:gdLst/>
            <a:ahLst/>
            <a:cxnLst/>
            <a:rect l="l" t="t" r="r" b="b"/>
            <a:pathLst>
              <a:path w="655319" h="155575">
                <a:moveTo>
                  <a:pt x="0" y="155448"/>
                </a:moveTo>
                <a:lnTo>
                  <a:pt x="655319" y="155448"/>
                </a:lnTo>
                <a:lnTo>
                  <a:pt x="65531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216647" y="46976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238745" y="4697603"/>
            <a:ext cx="1035050" cy="155575"/>
          </a:xfrm>
          <a:custGeom>
            <a:avLst/>
            <a:gdLst/>
            <a:ahLst/>
            <a:cxnLst/>
            <a:rect l="l" t="t" r="r" b="b"/>
            <a:pathLst>
              <a:path w="1035050" h="155575">
                <a:moveTo>
                  <a:pt x="0" y="155448"/>
                </a:moveTo>
                <a:lnTo>
                  <a:pt x="1034796" y="155448"/>
                </a:lnTo>
                <a:lnTo>
                  <a:pt x="10347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526491" y="4670552"/>
            <a:ext cx="1759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желудочно-кишечном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тракте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298315" y="469760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4286503" y="4670552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539229" y="4865242"/>
            <a:ext cx="3092450" cy="155575"/>
          </a:xfrm>
          <a:custGeom>
            <a:avLst/>
            <a:gdLst/>
            <a:ahLst/>
            <a:cxnLst/>
            <a:rect l="l" t="t" r="r" b="b"/>
            <a:pathLst>
              <a:path w="3092450" h="155575">
                <a:moveTo>
                  <a:pt x="0" y="155447"/>
                </a:moveTo>
                <a:lnTo>
                  <a:pt x="3092195" y="155447"/>
                </a:lnTo>
                <a:lnTo>
                  <a:pt x="3092195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526491" y="4838141"/>
            <a:ext cx="3086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печени, желчных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путях,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селезенке,</a:t>
            </a:r>
            <a:r>
              <a:rPr sz="11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поджелудочной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539229" y="5032883"/>
            <a:ext cx="441959" cy="155575"/>
          </a:xfrm>
          <a:custGeom>
            <a:avLst/>
            <a:gdLst/>
            <a:ahLst/>
            <a:cxnLst/>
            <a:rect l="l" t="t" r="r" b="b"/>
            <a:pathLst>
              <a:path w="441959" h="155575">
                <a:moveTo>
                  <a:pt x="0" y="155448"/>
                </a:moveTo>
                <a:lnTo>
                  <a:pt x="441959" y="155448"/>
                </a:lnTo>
                <a:lnTo>
                  <a:pt x="44195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526491" y="5006085"/>
            <a:ext cx="4349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4298315" y="49490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4286503" y="492226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539229" y="5200522"/>
            <a:ext cx="906780" cy="155575"/>
          </a:xfrm>
          <a:custGeom>
            <a:avLst/>
            <a:gdLst/>
            <a:ahLst/>
            <a:cxnLst/>
            <a:rect l="l" t="t" r="r" b="b"/>
            <a:pathLst>
              <a:path w="906780" h="155575">
                <a:moveTo>
                  <a:pt x="0" y="155447"/>
                </a:moveTo>
                <a:lnTo>
                  <a:pt x="906780" y="155447"/>
                </a:lnTo>
                <a:lnTo>
                  <a:pt x="906780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526491" y="5173726"/>
            <a:ext cx="9321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надпочечниках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4298315" y="5200522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4286503" y="517372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539229" y="5368163"/>
            <a:ext cx="1450975" cy="155575"/>
          </a:xfrm>
          <a:custGeom>
            <a:avLst/>
            <a:gdLst/>
            <a:ahLst/>
            <a:cxnLst/>
            <a:rect l="l" t="t" r="r" b="b"/>
            <a:pathLst>
              <a:path w="1450975" h="155575">
                <a:moveTo>
                  <a:pt x="0" y="155448"/>
                </a:moveTo>
                <a:lnTo>
                  <a:pt x="1450848" y="155448"/>
                </a:lnTo>
                <a:lnTo>
                  <a:pt x="145084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526491" y="5341366"/>
            <a:ext cx="1476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почках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 мочевых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298315" y="53681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286503" y="534136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39229" y="5535790"/>
            <a:ext cx="1884045" cy="155575"/>
          </a:xfrm>
          <a:custGeom>
            <a:avLst/>
            <a:gdLst/>
            <a:ahLst/>
            <a:cxnLst/>
            <a:rect l="l" t="t" r="r" b="b"/>
            <a:pathLst>
              <a:path w="1884045" h="155575">
                <a:moveTo>
                  <a:pt x="0" y="155447"/>
                </a:moveTo>
                <a:lnTo>
                  <a:pt x="1883664" y="155447"/>
                </a:lnTo>
                <a:lnTo>
                  <a:pt x="18836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526491" y="5509056"/>
            <a:ext cx="19081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малого таза</a:t>
            </a:r>
            <a:r>
              <a:rPr sz="11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(женского)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298315" y="553579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4286503" y="550905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539229" y="5703430"/>
            <a:ext cx="1903730" cy="155575"/>
          </a:xfrm>
          <a:custGeom>
            <a:avLst/>
            <a:gdLst/>
            <a:ahLst/>
            <a:cxnLst/>
            <a:rect l="l" t="t" r="r" b="b"/>
            <a:pathLst>
              <a:path w="1903730" h="155575">
                <a:moveTo>
                  <a:pt x="0" y="155447"/>
                </a:moveTo>
                <a:lnTo>
                  <a:pt x="1903476" y="155447"/>
                </a:lnTo>
                <a:lnTo>
                  <a:pt x="190347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526491" y="5676696"/>
            <a:ext cx="19284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малого таза</a:t>
            </a:r>
            <a:r>
              <a:rPr sz="11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(мужского)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4298315" y="570343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4286503" y="567669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539229" y="5871070"/>
            <a:ext cx="748665" cy="155575"/>
          </a:xfrm>
          <a:custGeom>
            <a:avLst/>
            <a:gdLst/>
            <a:ahLst/>
            <a:cxnLst/>
            <a:rect l="l" t="t" r="r" b="b"/>
            <a:pathLst>
              <a:path w="748665" h="155575">
                <a:moveTo>
                  <a:pt x="0" y="155448"/>
                </a:moveTo>
                <a:lnTo>
                  <a:pt x="748284" y="155448"/>
                </a:lnTo>
                <a:lnTo>
                  <a:pt x="74828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526491" y="5844336"/>
            <a:ext cx="7734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298315" y="587107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286503" y="584433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39229" y="6038710"/>
            <a:ext cx="830580" cy="155575"/>
          </a:xfrm>
          <a:custGeom>
            <a:avLst/>
            <a:gdLst/>
            <a:ahLst/>
            <a:cxnLst/>
            <a:rect l="l" t="t" r="r" b="b"/>
            <a:pathLst>
              <a:path w="830580" h="155575">
                <a:moveTo>
                  <a:pt x="0" y="155447"/>
                </a:moveTo>
                <a:lnTo>
                  <a:pt x="830580" y="155447"/>
                </a:lnTo>
                <a:lnTo>
                  <a:pt x="830580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526491" y="6011976"/>
            <a:ext cx="8559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4298315" y="603871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4286503" y="601197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39229" y="6206350"/>
            <a:ext cx="1615440" cy="155575"/>
          </a:xfrm>
          <a:custGeom>
            <a:avLst/>
            <a:gdLst/>
            <a:ahLst/>
            <a:cxnLst/>
            <a:rect l="l" t="t" r="r" b="b"/>
            <a:pathLst>
              <a:path w="1615439" h="155575">
                <a:moveTo>
                  <a:pt x="0" y="155447"/>
                </a:moveTo>
                <a:lnTo>
                  <a:pt x="1615439" y="155447"/>
                </a:lnTo>
                <a:lnTo>
                  <a:pt x="161543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526491" y="6179616"/>
            <a:ext cx="164083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и</a:t>
            </a:r>
            <a:r>
              <a:rPr sz="11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4298315" y="620635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4286503" y="617961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26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2435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19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5963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272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949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625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8301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978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1654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331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5007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683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8360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0036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713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3389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5065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1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67425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87498" y="935862"/>
            <a:ext cx="40386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5113 </a:t>
            </a:r>
            <a:r>
              <a:rPr sz="1600" b="1" spc="-15" dirty="0">
                <a:latin typeface="Times New Roman"/>
                <a:cs typeface="Times New Roman"/>
              </a:rPr>
              <a:t>«Компьютерная томография»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23513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8215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2336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68288" y="1478407"/>
            <a:ext cx="0" cy="4539615"/>
          </a:xfrm>
          <a:custGeom>
            <a:avLst/>
            <a:gdLst/>
            <a:ahLst/>
            <a:cxnLst/>
            <a:rect l="l" t="t" r="r" b="b"/>
            <a:pathLst>
              <a:path h="4539615">
                <a:moveTo>
                  <a:pt x="0" y="0"/>
                </a:moveTo>
                <a:lnTo>
                  <a:pt x="0" y="45390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89342" y="1478407"/>
            <a:ext cx="0" cy="4539615"/>
          </a:xfrm>
          <a:custGeom>
            <a:avLst/>
            <a:gdLst/>
            <a:ahLst/>
            <a:cxnLst/>
            <a:rect l="l" t="t" r="r" b="b"/>
            <a:pathLst>
              <a:path h="4539615">
                <a:moveTo>
                  <a:pt x="0" y="0"/>
                </a:moveTo>
                <a:lnTo>
                  <a:pt x="0" y="45390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75986" y="1484757"/>
            <a:ext cx="3923029" cy="0"/>
          </a:xfrm>
          <a:custGeom>
            <a:avLst/>
            <a:gdLst/>
            <a:ahLst/>
            <a:cxnLst/>
            <a:rect l="l" t="t" r="r" b="b"/>
            <a:pathLst>
              <a:path w="3923029">
                <a:moveTo>
                  <a:pt x="0" y="0"/>
                </a:moveTo>
                <a:lnTo>
                  <a:pt x="392290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91" y="249059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91" y="26582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9191" y="282587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9191" y="299351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9191" y="31611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191" y="332879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191" y="34964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9191" y="38317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9191" y="39993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9191" y="43346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9191" y="450227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9191" y="46699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9191" y="48375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191" y="500519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191" y="51728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9191" y="55081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9191" y="567578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9191" y="584342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5541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2540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9191" y="1268730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191" y="601106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622044" y="1722754"/>
            <a:ext cx="88773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47367" y="1890395"/>
            <a:ext cx="105791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и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8871" y="1722754"/>
            <a:ext cx="14732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91711" y="1890395"/>
            <a:ext cx="419734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строки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51984" y="1806575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63868" y="1277874"/>
            <a:ext cx="7581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(гр.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3):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19115" y="1830704"/>
            <a:ext cx="114808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без</a:t>
            </a:r>
            <a:r>
              <a:rPr sz="11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внутривенного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31308" y="1998345"/>
            <a:ext cx="1087120" cy="155575"/>
          </a:xfrm>
          <a:custGeom>
            <a:avLst/>
            <a:gdLst/>
            <a:ahLst/>
            <a:cxnLst/>
            <a:rect l="l" t="t" r="r" b="b"/>
            <a:pathLst>
              <a:path w="1087120" h="155575">
                <a:moveTo>
                  <a:pt x="0" y="155448"/>
                </a:moveTo>
                <a:lnTo>
                  <a:pt x="1086612" y="155448"/>
                </a:lnTo>
                <a:lnTo>
                  <a:pt x="10866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119115" y="1970913"/>
            <a:ext cx="11480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543040" y="1830704"/>
            <a:ext cx="100584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внутривенным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442455" y="1998345"/>
            <a:ext cx="118618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45094" y="1495425"/>
            <a:ext cx="1120140" cy="155575"/>
          </a:xfrm>
          <a:custGeom>
            <a:avLst/>
            <a:gdLst/>
            <a:ahLst/>
            <a:cxnLst/>
            <a:rect l="l" t="t" r="r" b="b"/>
            <a:pathLst>
              <a:path w="1120140" h="155575">
                <a:moveTo>
                  <a:pt x="0" y="155448"/>
                </a:moveTo>
                <a:lnTo>
                  <a:pt x="1120140" y="155448"/>
                </a:lnTo>
                <a:lnTo>
                  <a:pt x="11201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3792" y="1467738"/>
            <a:ext cx="11150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871586" y="1663064"/>
            <a:ext cx="868680" cy="155575"/>
          </a:xfrm>
          <a:custGeom>
            <a:avLst/>
            <a:gdLst/>
            <a:ahLst/>
            <a:cxnLst/>
            <a:rect l="l" t="t" r="r" b="b"/>
            <a:pathLst>
              <a:path w="868679" h="155575">
                <a:moveTo>
                  <a:pt x="0" y="155448"/>
                </a:moveTo>
                <a:lnTo>
                  <a:pt x="868679" y="155448"/>
                </a:lnTo>
                <a:lnTo>
                  <a:pt x="8686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860283" y="1635632"/>
            <a:ext cx="8623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оказы</a:t>
            </a: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ающих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877682" y="1830704"/>
            <a:ext cx="859790" cy="155575"/>
          </a:xfrm>
          <a:custGeom>
            <a:avLst/>
            <a:gdLst/>
            <a:ahLst/>
            <a:cxnLst/>
            <a:rect l="l" t="t" r="r" b="b"/>
            <a:pathLst>
              <a:path w="859790" h="155575">
                <a:moveTo>
                  <a:pt x="0" y="155448"/>
                </a:moveTo>
                <a:lnTo>
                  <a:pt x="859536" y="155448"/>
                </a:lnTo>
                <a:lnTo>
                  <a:pt x="8595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866380" y="1803273"/>
            <a:ext cx="8515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004175" y="1998345"/>
            <a:ext cx="609600" cy="155575"/>
          </a:xfrm>
          <a:custGeom>
            <a:avLst/>
            <a:gdLst/>
            <a:ahLst/>
            <a:cxnLst/>
            <a:rect l="l" t="t" r="r" b="b"/>
            <a:pathLst>
              <a:path w="609600" h="155575">
                <a:moveTo>
                  <a:pt x="0" y="155448"/>
                </a:moveTo>
                <a:lnTo>
                  <a:pt x="609600" y="155448"/>
                </a:lnTo>
                <a:lnTo>
                  <a:pt x="6096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992871" y="1970913"/>
            <a:ext cx="5994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857870" y="2165985"/>
            <a:ext cx="896619" cy="155575"/>
          </a:xfrm>
          <a:custGeom>
            <a:avLst/>
            <a:gdLst/>
            <a:ahLst/>
            <a:cxnLst/>
            <a:rect l="l" t="t" r="r" b="b"/>
            <a:pathLst>
              <a:path w="896620" h="155575">
                <a:moveTo>
                  <a:pt x="0" y="155448"/>
                </a:moveTo>
                <a:lnTo>
                  <a:pt x="896111" y="155448"/>
                </a:lnTo>
                <a:lnTo>
                  <a:pt x="896111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17891" y="2333625"/>
            <a:ext cx="579120" cy="155575"/>
          </a:xfrm>
          <a:custGeom>
            <a:avLst/>
            <a:gdLst/>
            <a:ahLst/>
            <a:cxnLst/>
            <a:rect l="l" t="t" r="r" b="b"/>
            <a:pathLst>
              <a:path w="579120" h="155575">
                <a:moveTo>
                  <a:pt x="0" y="155448"/>
                </a:moveTo>
                <a:lnTo>
                  <a:pt x="579120" y="155448"/>
                </a:lnTo>
                <a:lnTo>
                  <a:pt x="579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846568" y="2138552"/>
            <a:ext cx="88963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720" marR="5080" indent="-16002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амб</a:t>
            </a:r>
            <a:r>
              <a:rPr sz="11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латорных  условиях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059432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012060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995928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948810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625594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578858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675376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628513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029195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982714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290559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8244331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40524" y="2668904"/>
            <a:ext cx="1203960" cy="155575"/>
          </a:xfrm>
          <a:custGeom>
            <a:avLst/>
            <a:gdLst/>
            <a:ahLst/>
            <a:cxnLst/>
            <a:rect l="l" t="t" r="r" b="b"/>
            <a:pathLst>
              <a:path w="1203960" h="155575">
                <a:moveTo>
                  <a:pt x="0" y="155448"/>
                </a:moveTo>
                <a:lnTo>
                  <a:pt x="1203960" y="155448"/>
                </a:lnTo>
                <a:lnTo>
                  <a:pt x="12039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28040" y="2641473"/>
            <a:ext cx="12299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995928" y="26689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948810" y="264147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40524" y="2836545"/>
            <a:ext cx="1382395" cy="155575"/>
          </a:xfrm>
          <a:custGeom>
            <a:avLst/>
            <a:gdLst/>
            <a:ahLst/>
            <a:cxnLst/>
            <a:rect l="l" t="t" r="r" b="b"/>
            <a:pathLst>
              <a:path w="1382395" h="155575">
                <a:moveTo>
                  <a:pt x="0" y="155448"/>
                </a:moveTo>
                <a:lnTo>
                  <a:pt x="1382267" y="155448"/>
                </a:lnTo>
                <a:lnTo>
                  <a:pt x="13822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28040" y="2809113"/>
            <a:ext cx="14071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т.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ч.: головного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995928" y="28365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948810" y="280911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41692" y="300418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48956" y="3004185"/>
            <a:ext cx="1221105" cy="155575"/>
          </a:xfrm>
          <a:custGeom>
            <a:avLst/>
            <a:gdLst/>
            <a:ahLst/>
            <a:cxnLst/>
            <a:rect l="l" t="t" r="r" b="b"/>
            <a:pathLst>
              <a:path w="1221105" h="155575">
                <a:moveTo>
                  <a:pt x="0" y="155448"/>
                </a:moveTo>
                <a:lnTo>
                  <a:pt x="1220723" y="155448"/>
                </a:lnTo>
                <a:lnTo>
                  <a:pt x="122072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36472" y="2976829"/>
            <a:ext cx="124650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околоносовых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пазух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995928" y="300418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948810" y="2976829"/>
            <a:ext cx="958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1692" y="31718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48956" y="3171825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1" y="155448"/>
                </a:lnTo>
                <a:lnTo>
                  <a:pt x="934211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836472" y="3144774"/>
            <a:ext cx="96011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височной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995928" y="31718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948810" y="3144774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41692" y="33394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8956" y="3339465"/>
            <a:ext cx="2336800" cy="155575"/>
          </a:xfrm>
          <a:custGeom>
            <a:avLst/>
            <a:gdLst/>
            <a:ahLst/>
            <a:cxnLst/>
            <a:rect l="l" t="t" r="r" b="b"/>
            <a:pathLst>
              <a:path w="2336800" h="155575">
                <a:moveTo>
                  <a:pt x="0" y="155448"/>
                </a:moveTo>
                <a:lnTo>
                  <a:pt x="2336292" y="155448"/>
                </a:lnTo>
                <a:lnTo>
                  <a:pt x="23362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836472" y="3312413"/>
            <a:ext cx="2361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шеи, гортани и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гортаноглотки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95928" y="333946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948810" y="331241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41692" y="35071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48956" y="3507104"/>
            <a:ext cx="2456815" cy="155575"/>
          </a:xfrm>
          <a:custGeom>
            <a:avLst/>
            <a:gdLst/>
            <a:ahLst/>
            <a:cxnLst/>
            <a:rect l="l" t="t" r="r" b="b"/>
            <a:pathLst>
              <a:path w="2456815" h="155575">
                <a:moveTo>
                  <a:pt x="0" y="155448"/>
                </a:moveTo>
                <a:lnTo>
                  <a:pt x="2456688" y="155448"/>
                </a:lnTo>
                <a:lnTo>
                  <a:pt x="245668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36472" y="3480053"/>
            <a:ext cx="24504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груди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(без сердца и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коронарных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323209" y="35071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1692" y="36747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48956" y="3674745"/>
            <a:ext cx="471170" cy="155575"/>
          </a:xfrm>
          <a:custGeom>
            <a:avLst/>
            <a:gdLst/>
            <a:ahLst/>
            <a:cxnLst/>
            <a:rect l="l" t="t" r="r" b="b"/>
            <a:pathLst>
              <a:path w="471169" h="155575">
                <a:moveTo>
                  <a:pt x="0" y="155447"/>
                </a:moveTo>
                <a:lnTo>
                  <a:pt x="470916" y="155447"/>
                </a:lnTo>
                <a:lnTo>
                  <a:pt x="47091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43533" y="36747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472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836472" y="3647694"/>
            <a:ext cx="543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995928" y="36747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948810" y="364769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41692" y="384238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48956" y="3842384"/>
            <a:ext cx="1775460" cy="155575"/>
          </a:xfrm>
          <a:custGeom>
            <a:avLst/>
            <a:gdLst/>
            <a:ahLst/>
            <a:cxnLst/>
            <a:rect l="l" t="t" r="r" b="b"/>
            <a:pathLst>
              <a:path w="1775460" h="155575">
                <a:moveTo>
                  <a:pt x="0" y="155448"/>
                </a:moveTo>
                <a:lnTo>
                  <a:pt x="1775460" y="155448"/>
                </a:lnTo>
                <a:lnTo>
                  <a:pt x="17754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836472" y="3815334"/>
            <a:ext cx="18014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сердца и коронарных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995928" y="384238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3948810" y="381533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641692" y="40100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48956" y="4010025"/>
            <a:ext cx="2872740" cy="155575"/>
          </a:xfrm>
          <a:custGeom>
            <a:avLst/>
            <a:gdLst/>
            <a:ahLst/>
            <a:cxnLst/>
            <a:rect l="l" t="t" r="r" b="b"/>
            <a:pathLst>
              <a:path w="2872740" h="155575">
                <a:moveTo>
                  <a:pt x="0" y="155448"/>
                </a:moveTo>
                <a:lnTo>
                  <a:pt x="2872714" y="155448"/>
                </a:lnTo>
                <a:lnTo>
                  <a:pt x="287271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836472" y="3982973"/>
            <a:ext cx="28276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брюшной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полости (печень,</a:t>
            </a:r>
            <a:r>
              <a:rPr sz="1100" spc="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селезенка,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41692" y="41776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48956" y="4177665"/>
            <a:ext cx="1419225" cy="155575"/>
          </a:xfrm>
          <a:custGeom>
            <a:avLst/>
            <a:gdLst/>
            <a:ahLst/>
            <a:cxnLst/>
            <a:rect l="l" t="t" r="r" b="b"/>
            <a:pathLst>
              <a:path w="1419225" h="155575">
                <a:moveTo>
                  <a:pt x="0" y="155448"/>
                </a:moveTo>
                <a:lnTo>
                  <a:pt x="1418844" y="155448"/>
                </a:lnTo>
                <a:lnTo>
                  <a:pt x="14188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836472" y="4150614"/>
            <a:ext cx="14433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поджелудочная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железа)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995928" y="417766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948810" y="415061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641692" y="43453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48956" y="4345304"/>
            <a:ext cx="1386840" cy="155575"/>
          </a:xfrm>
          <a:custGeom>
            <a:avLst/>
            <a:gdLst/>
            <a:ahLst/>
            <a:cxnLst/>
            <a:rect l="l" t="t" r="r" b="b"/>
            <a:pathLst>
              <a:path w="1386839" h="155575">
                <a:moveTo>
                  <a:pt x="0" y="155448"/>
                </a:moveTo>
                <a:lnTo>
                  <a:pt x="1386840" y="155448"/>
                </a:lnTo>
                <a:lnTo>
                  <a:pt x="13868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836472" y="4318253"/>
            <a:ext cx="14128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почек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 мочевых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995928" y="43453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3948810" y="4318253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641692" y="45129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48956" y="4512945"/>
            <a:ext cx="1199515" cy="155575"/>
          </a:xfrm>
          <a:custGeom>
            <a:avLst/>
            <a:gdLst/>
            <a:ahLst/>
            <a:cxnLst/>
            <a:rect l="l" t="t" r="r" b="b"/>
            <a:pathLst>
              <a:path w="1199514" h="155575">
                <a:moveTo>
                  <a:pt x="0" y="155447"/>
                </a:moveTo>
                <a:lnTo>
                  <a:pt x="1199387" y="155447"/>
                </a:lnTo>
                <a:lnTo>
                  <a:pt x="1199387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836472" y="4485843"/>
            <a:ext cx="122491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малого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таза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925823" y="4512945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913759" y="4485843"/>
            <a:ext cx="165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41692" y="468058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48956" y="4680584"/>
            <a:ext cx="1370330" cy="155575"/>
          </a:xfrm>
          <a:custGeom>
            <a:avLst/>
            <a:gdLst/>
            <a:ahLst/>
            <a:cxnLst/>
            <a:rect l="l" t="t" r="r" b="b"/>
            <a:pathLst>
              <a:path w="1370330" h="155575">
                <a:moveTo>
                  <a:pt x="0" y="155448"/>
                </a:moveTo>
                <a:lnTo>
                  <a:pt x="1370075" y="155448"/>
                </a:lnTo>
                <a:lnTo>
                  <a:pt x="137007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836472" y="4653788"/>
            <a:ext cx="1394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позвоночника, из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него: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925823" y="4680584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3913759" y="465378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641692" y="48482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48956" y="4848225"/>
            <a:ext cx="1849120" cy="155575"/>
          </a:xfrm>
          <a:custGeom>
            <a:avLst/>
            <a:gdLst/>
            <a:ahLst/>
            <a:cxnLst/>
            <a:rect l="l" t="t" r="r" b="b"/>
            <a:pathLst>
              <a:path w="1849120" h="155575">
                <a:moveTo>
                  <a:pt x="0" y="155448"/>
                </a:moveTo>
                <a:lnTo>
                  <a:pt x="1848612" y="155448"/>
                </a:lnTo>
                <a:lnTo>
                  <a:pt x="18486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36472" y="4821427"/>
            <a:ext cx="1840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(шейный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872484" y="484822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8"/>
                </a:moveTo>
                <a:lnTo>
                  <a:pt x="245363" y="155448"/>
                </a:lnTo>
                <a:lnTo>
                  <a:pt x="2453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3860419" y="482142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41692" y="50158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48956" y="5015865"/>
            <a:ext cx="1816735" cy="155575"/>
          </a:xfrm>
          <a:custGeom>
            <a:avLst/>
            <a:gdLst/>
            <a:ahLst/>
            <a:cxnLst/>
            <a:rect l="l" t="t" r="r" b="b"/>
            <a:pathLst>
              <a:path w="1816735" h="155575">
                <a:moveTo>
                  <a:pt x="0" y="155448"/>
                </a:moveTo>
                <a:lnTo>
                  <a:pt x="1816608" y="155448"/>
                </a:lnTo>
                <a:lnTo>
                  <a:pt x="18166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836472" y="4989067"/>
            <a:ext cx="1840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(грудной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872484" y="501586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8"/>
                </a:moveTo>
                <a:lnTo>
                  <a:pt x="245363" y="155448"/>
                </a:lnTo>
                <a:lnTo>
                  <a:pt x="2453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860419" y="498906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641692" y="51835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48956" y="5183504"/>
            <a:ext cx="2560320" cy="155575"/>
          </a:xfrm>
          <a:custGeom>
            <a:avLst/>
            <a:gdLst/>
            <a:ahLst/>
            <a:cxnLst/>
            <a:rect l="l" t="t" r="r" b="b"/>
            <a:pathLst>
              <a:path w="2560320" h="155575">
                <a:moveTo>
                  <a:pt x="0" y="155448"/>
                </a:moveTo>
                <a:lnTo>
                  <a:pt x="2560320" y="155448"/>
                </a:lnTo>
                <a:lnTo>
                  <a:pt x="25603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836472" y="5156708"/>
            <a:ext cx="25165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(поясничный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крестцовый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426840" y="51835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1692" y="53511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48956" y="5351145"/>
            <a:ext cx="429895" cy="155575"/>
          </a:xfrm>
          <a:custGeom>
            <a:avLst/>
            <a:gdLst/>
            <a:ahLst/>
            <a:cxnLst/>
            <a:rect l="l" t="t" r="r" b="b"/>
            <a:pathLst>
              <a:path w="429894" h="155575">
                <a:moveTo>
                  <a:pt x="0" y="155447"/>
                </a:moveTo>
                <a:lnTo>
                  <a:pt x="429768" y="155447"/>
                </a:lnTo>
                <a:lnTo>
                  <a:pt x="42976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02385" y="53511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472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836472" y="5324347"/>
            <a:ext cx="50228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отделы)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872484" y="535114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7"/>
                </a:moveTo>
                <a:lnTo>
                  <a:pt x="245363" y="155447"/>
                </a:lnTo>
                <a:lnTo>
                  <a:pt x="245363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3860419" y="532434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641692" y="5518810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48956" y="5518810"/>
            <a:ext cx="2807335" cy="155575"/>
          </a:xfrm>
          <a:custGeom>
            <a:avLst/>
            <a:gdLst/>
            <a:ahLst/>
            <a:cxnLst/>
            <a:rect l="l" t="t" r="r" b="b"/>
            <a:pathLst>
              <a:path w="2807335" h="155575">
                <a:moveTo>
                  <a:pt x="0" y="155447"/>
                </a:moveTo>
                <a:lnTo>
                  <a:pt x="2807208" y="155447"/>
                </a:lnTo>
                <a:lnTo>
                  <a:pt x="2807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36472" y="5491988"/>
            <a:ext cx="28022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костей, суставов 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мягких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тканей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925823" y="551881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913759" y="549198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41692" y="5686450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48956" y="5686450"/>
            <a:ext cx="1490980" cy="155575"/>
          </a:xfrm>
          <a:custGeom>
            <a:avLst/>
            <a:gdLst/>
            <a:ahLst/>
            <a:cxnLst/>
            <a:rect l="l" t="t" r="r" b="b"/>
            <a:pathLst>
              <a:path w="1490980" h="155575">
                <a:moveTo>
                  <a:pt x="0" y="155447"/>
                </a:moveTo>
                <a:lnTo>
                  <a:pt x="1490472" y="155447"/>
                </a:lnTo>
                <a:lnTo>
                  <a:pt x="1490472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836472" y="5659628"/>
            <a:ext cx="15163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и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925823" y="568645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913759" y="565962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500697" y="5852566"/>
            <a:ext cx="1499870" cy="140335"/>
          </a:xfrm>
          <a:custGeom>
            <a:avLst/>
            <a:gdLst/>
            <a:ahLst/>
            <a:cxnLst/>
            <a:rect l="l" t="t" r="r" b="b"/>
            <a:pathLst>
              <a:path w="1499870" h="140335">
                <a:moveTo>
                  <a:pt x="0" y="140208"/>
                </a:moveTo>
                <a:lnTo>
                  <a:pt x="1499616" y="140208"/>
                </a:lnTo>
                <a:lnTo>
                  <a:pt x="14996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88086" y="5827267"/>
            <a:ext cx="15246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Ангиография иных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3931411" y="586780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3919220" y="584250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613272" y="5827267"/>
            <a:ext cx="127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967473" y="5827267"/>
            <a:ext cx="127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0"/>
                </a:moveTo>
                <a:lnTo>
                  <a:pt x="0" y="335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63392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462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29152"/>
            <a:ext cx="0" cy="928369"/>
          </a:xfrm>
          <a:custGeom>
            <a:avLst/>
            <a:gdLst/>
            <a:ahLst/>
            <a:cxnLst/>
            <a:rect l="l" t="t" r="r" b="b"/>
            <a:pathLst>
              <a:path h="928370">
                <a:moveTo>
                  <a:pt x="0" y="0"/>
                </a:moveTo>
                <a:lnTo>
                  <a:pt x="0" y="9281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422643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4409313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0"/>
                </a:moveTo>
                <a:lnTo>
                  <a:pt x="0" y="1386649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150" y="935862"/>
            <a:ext cx="8014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5114 </a:t>
            </a:r>
            <a:r>
              <a:rPr sz="1600" b="1" spc="-10" dirty="0">
                <a:latin typeface="Times New Roman"/>
                <a:cs typeface="Times New Roman"/>
              </a:rPr>
              <a:t>«Рентгенологические </a:t>
            </a:r>
            <a:r>
              <a:rPr sz="1600" b="1" spc="-5" dirty="0">
                <a:latin typeface="Times New Roman"/>
                <a:cs typeface="Times New Roman"/>
              </a:rPr>
              <a:t>профилактические </a:t>
            </a:r>
            <a:r>
              <a:rPr sz="1600" b="1" spc="-10" dirty="0">
                <a:latin typeface="Times New Roman"/>
                <a:cs typeface="Times New Roman"/>
              </a:rPr>
              <a:t>(скрининговые)</a:t>
            </a:r>
            <a:r>
              <a:rPr sz="1600" b="1" spc="2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обследования»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86628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8528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40551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94472" y="1478407"/>
            <a:ext cx="0" cy="4219575"/>
          </a:xfrm>
          <a:custGeom>
            <a:avLst/>
            <a:gdLst/>
            <a:ahLst/>
            <a:cxnLst/>
            <a:rect l="l" t="t" r="r" b="b"/>
            <a:pathLst>
              <a:path h="4219575">
                <a:moveTo>
                  <a:pt x="0" y="0"/>
                </a:moveTo>
                <a:lnTo>
                  <a:pt x="0" y="42189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34201" y="1484757"/>
            <a:ext cx="2320925" cy="0"/>
          </a:xfrm>
          <a:custGeom>
            <a:avLst/>
            <a:gdLst/>
            <a:ahLst/>
            <a:cxnLst/>
            <a:rect l="l" t="t" r="r" b="b"/>
            <a:pathLst>
              <a:path w="2320925">
                <a:moveTo>
                  <a:pt x="0" y="0"/>
                </a:moveTo>
                <a:lnTo>
                  <a:pt x="23206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5205" y="203339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205" y="221627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205" y="258203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5205" y="276491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205" y="313067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205" y="331355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5205" y="36793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5205" y="386219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5205" y="404507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5205" y="441083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205" y="45937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205" y="514235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5205" y="55081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1555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8521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5205" y="1268730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5205" y="5691022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73960" y="1571878"/>
            <a:ext cx="98615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45125" y="1388999"/>
            <a:ext cx="18288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35396" y="1571878"/>
            <a:ext cx="37592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рок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16753" y="175475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822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463921" y="1725548"/>
            <a:ext cx="1073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08675" y="1571878"/>
            <a:ext cx="3848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73366" y="1280922"/>
            <a:ext cx="421005" cy="169545"/>
          </a:xfrm>
          <a:custGeom>
            <a:avLst/>
            <a:gdLst/>
            <a:ahLst/>
            <a:cxnLst/>
            <a:rect l="l" t="t" r="r" b="b"/>
            <a:pathLst>
              <a:path w="421004" h="169544">
                <a:moveTo>
                  <a:pt x="0" y="169163"/>
                </a:moveTo>
                <a:lnTo>
                  <a:pt x="420624" y="169163"/>
                </a:lnTo>
                <a:lnTo>
                  <a:pt x="4206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793990" y="1347977"/>
            <a:ext cx="21590" cy="85725"/>
          </a:xfrm>
          <a:custGeom>
            <a:avLst/>
            <a:gdLst/>
            <a:ahLst/>
            <a:cxnLst/>
            <a:rect l="l" t="t" r="r" b="b"/>
            <a:pathLst>
              <a:path w="21590" h="85725">
                <a:moveTo>
                  <a:pt x="0" y="85344"/>
                </a:moveTo>
                <a:lnTo>
                  <a:pt x="21335" y="85344"/>
                </a:lnTo>
                <a:lnTo>
                  <a:pt x="21335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361935" y="1251965"/>
            <a:ext cx="4673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6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03034" y="1588388"/>
            <a:ext cx="10287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детям 0-17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503034" y="1771269"/>
            <a:ext cx="1028700" cy="169545"/>
          </a:xfrm>
          <a:custGeom>
            <a:avLst/>
            <a:gdLst/>
            <a:ahLst/>
            <a:cxnLst/>
            <a:rect l="l" t="t" r="r" b="b"/>
            <a:pathLst>
              <a:path w="1028700" h="169544">
                <a:moveTo>
                  <a:pt x="0" y="169163"/>
                </a:moveTo>
                <a:lnTo>
                  <a:pt x="1028700" y="169163"/>
                </a:lnTo>
                <a:lnTo>
                  <a:pt x="10287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503034" y="1742313"/>
            <a:ext cx="10299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кл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льно)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19568" y="1496949"/>
            <a:ext cx="944880" cy="169545"/>
          </a:xfrm>
          <a:custGeom>
            <a:avLst/>
            <a:gdLst/>
            <a:ahLst/>
            <a:cxnLst/>
            <a:rect l="l" t="t" r="r" b="b"/>
            <a:pathLst>
              <a:path w="944879" h="169544">
                <a:moveTo>
                  <a:pt x="0" y="169163"/>
                </a:moveTo>
                <a:lnTo>
                  <a:pt x="944879" y="169163"/>
                </a:lnTo>
                <a:lnTo>
                  <a:pt x="944879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708138" y="1467739"/>
            <a:ext cx="929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лицам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старше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655559" y="1679829"/>
            <a:ext cx="1030605" cy="169545"/>
          </a:xfrm>
          <a:custGeom>
            <a:avLst/>
            <a:gdLst/>
            <a:ahLst/>
            <a:cxnLst/>
            <a:rect l="l" t="t" r="r" b="b"/>
            <a:pathLst>
              <a:path w="1030604" h="169544">
                <a:moveTo>
                  <a:pt x="0" y="169163"/>
                </a:moveTo>
                <a:lnTo>
                  <a:pt x="1030224" y="169163"/>
                </a:lnTo>
                <a:lnTo>
                  <a:pt x="10302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644130" y="1650872"/>
            <a:ext cx="1058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трудоспособног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38440" y="1862708"/>
            <a:ext cx="666115" cy="169545"/>
          </a:xfrm>
          <a:custGeom>
            <a:avLst/>
            <a:gdLst/>
            <a:ahLst/>
            <a:cxnLst/>
            <a:rect l="l" t="t" r="r" b="b"/>
            <a:pathLst>
              <a:path w="666115" h="169544">
                <a:moveTo>
                  <a:pt x="0" y="169163"/>
                </a:moveTo>
                <a:lnTo>
                  <a:pt x="665988" y="169163"/>
                </a:lnTo>
                <a:lnTo>
                  <a:pt x="66598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827009" y="1833753"/>
            <a:ext cx="692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возраста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49448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99029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16753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66969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094603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44946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016622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66966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170544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121142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55472" y="2228469"/>
            <a:ext cx="3583304" cy="169545"/>
          </a:xfrm>
          <a:custGeom>
            <a:avLst/>
            <a:gdLst/>
            <a:ahLst/>
            <a:cxnLst/>
            <a:rect l="l" t="t" r="r" b="b"/>
            <a:pathLst>
              <a:path w="3583304" h="169544">
                <a:moveTo>
                  <a:pt x="0" y="169163"/>
                </a:moveTo>
                <a:lnTo>
                  <a:pt x="3582924" y="169163"/>
                </a:lnTo>
                <a:lnTo>
                  <a:pt x="35829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42924" y="2199513"/>
            <a:ext cx="36055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рентгеновских профилактических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73760" y="24113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657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2048" y="2411348"/>
            <a:ext cx="3520440" cy="169545"/>
          </a:xfrm>
          <a:custGeom>
            <a:avLst/>
            <a:gdLst/>
            <a:ahLst/>
            <a:cxnLst/>
            <a:rect l="l" t="t" r="r" b="b"/>
            <a:pathLst>
              <a:path w="3520440" h="169544">
                <a:moveTo>
                  <a:pt x="0" y="169163"/>
                </a:moveTo>
                <a:lnTo>
                  <a:pt x="3520440" y="169163"/>
                </a:lnTo>
                <a:lnTo>
                  <a:pt x="352044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9500" y="2382392"/>
            <a:ext cx="3468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4725" algn="l"/>
              </a:tabLst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2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клетки,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всего,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516753" y="231990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466969" y="229095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55472" y="2594229"/>
            <a:ext cx="417830" cy="169545"/>
          </a:xfrm>
          <a:custGeom>
            <a:avLst/>
            <a:gdLst/>
            <a:ahLst/>
            <a:cxnLst/>
            <a:rect l="l" t="t" r="r" b="b"/>
            <a:pathLst>
              <a:path w="417830" h="169544">
                <a:moveTo>
                  <a:pt x="0" y="169163"/>
                </a:moveTo>
                <a:lnTo>
                  <a:pt x="417576" y="169163"/>
                </a:lnTo>
                <a:lnTo>
                  <a:pt x="4175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73048" y="2594229"/>
            <a:ext cx="940435" cy="169545"/>
          </a:xfrm>
          <a:custGeom>
            <a:avLst/>
            <a:gdLst/>
            <a:ahLst/>
            <a:cxnLst/>
            <a:rect l="l" t="t" r="r" b="b"/>
            <a:pathLst>
              <a:path w="940435" h="169544">
                <a:moveTo>
                  <a:pt x="0" y="169163"/>
                </a:moveTo>
                <a:lnTo>
                  <a:pt x="940308" y="169163"/>
                </a:lnTo>
                <a:lnTo>
                  <a:pt x="94030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13330" y="2594229"/>
            <a:ext cx="965200" cy="169545"/>
          </a:xfrm>
          <a:custGeom>
            <a:avLst/>
            <a:gdLst/>
            <a:ahLst/>
            <a:cxnLst/>
            <a:rect l="l" t="t" r="r" b="b"/>
            <a:pathLst>
              <a:path w="965200" h="169544">
                <a:moveTo>
                  <a:pt x="0" y="169163"/>
                </a:moveTo>
                <a:lnTo>
                  <a:pt x="964692" y="169163"/>
                </a:lnTo>
                <a:lnTo>
                  <a:pt x="96469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060500" y="2565272"/>
            <a:ext cx="19297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516753" y="259422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466969" y="256527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55472" y="2777108"/>
            <a:ext cx="760730" cy="169545"/>
          </a:xfrm>
          <a:custGeom>
            <a:avLst/>
            <a:gdLst/>
            <a:ahLst/>
            <a:cxnLst/>
            <a:rect l="l" t="t" r="r" b="b"/>
            <a:pathLst>
              <a:path w="760730" h="169544">
                <a:moveTo>
                  <a:pt x="0" y="169163"/>
                </a:moveTo>
                <a:lnTo>
                  <a:pt x="760476" y="169163"/>
                </a:lnTo>
                <a:lnTo>
                  <a:pt x="7604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15922" y="2777108"/>
            <a:ext cx="3750945" cy="169545"/>
          </a:xfrm>
          <a:custGeom>
            <a:avLst/>
            <a:gdLst/>
            <a:ahLst/>
            <a:cxnLst/>
            <a:rect l="l" t="t" r="r" b="b"/>
            <a:pathLst>
              <a:path w="3750945" h="169544">
                <a:moveTo>
                  <a:pt x="0" y="169163"/>
                </a:moveTo>
                <a:lnTo>
                  <a:pt x="3750564" y="169163"/>
                </a:lnTo>
                <a:lnTo>
                  <a:pt x="375056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403350" y="2748153"/>
            <a:ext cx="37357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185536" y="277710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5472" y="2959989"/>
            <a:ext cx="760730" cy="169545"/>
          </a:xfrm>
          <a:custGeom>
            <a:avLst/>
            <a:gdLst/>
            <a:ahLst/>
            <a:cxnLst/>
            <a:rect l="l" t="t" r="r" b="b"/>
            <a:pathLst>
              <a:path w="760730" h="169544">
                <a:moveTo>
                  <a:pt x="0" y="169163"/>
                </a:moveTo>
                <a:lnTo>
                  <a:pt x="760476" y="169163"/>
                </a:lnTo>
                <a:lnTo>
                  <a:pt x="7604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15922" y="2959989"/>
            <a:ext cx="2784475" cy="169545"/>
          </a:xfrm>
          <a:custGeom>
            <a:avLst/>
            <a:gdLst/>
            <a:ahLst/>
            <a:cxnLst/>
            <a:rect l="l" t="t" r="r" b="b"/>
            <a:pathLst>
              <a:path w="2784475" h="169544">
                <a:moveTo>
                  <a:pt x="0" y="169163"/>
                </a:moveTo>
                <a:lnTo>
                  <a:pt x="2784348" y="169163"/>
                </a:lnTo>
                <a:lnTo>
                  <a:pt x="27843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403350" y="2931033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22265" y="2868548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4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410580" y="2839592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63676" y="314286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66952" y="3142869"/>
            <a:ext cx="1927860" cy="169545"/>
          </a:xfrm>
          <a:custGeom>
            <a:avLst/>
            <a:gdLst/>
            <a:ahLst/>
            <a:cxnLst/>
            <a:rect l="l" t="t" r="r" b="b"/>
            <a:pathLst>
              <a:path w="1927860" h="169545">
                <a:moveTo>
                  <a:pt x="0" y="169163"/>
                </a:moveTo>
                <a:lnTo>
                  <a:pt x="1927860" y="169163"/>
                </a:lnTo>
                <a:lnTo>
                  <a:pt x="192786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054404" y="3114294"/>
            <a:ext cx="1877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цифровых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516753" y="314286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466969" y="311429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63676" y="3325748"/>
            <a:ext cx="646430" cy="169545"/>
          </a:xfrm>
          <a:custGeom>
            <a:avLst/>
            <a:gdLst/>
            <a:ahLst/>
            <a:cxnLst/>
            <a:rect l="l" t="t" r="r" b="b"/>
            <a:pathLst>
              <a:path w="646430" h="169545">
                <a:moveTo>
                  <a:pt x="0" y="169163"/>
                </a:moveTo>
                <a:lnTo>
                  <a:pt x="646176" y="169163"/>
                </a:lnTo>
                <a:lnTo>
                  <a:pt x="6461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09827" y="3325748"/>
            <a:ext cx="3698875" cy="169545"/>
          </a:xfrm>
          <a:custGeom>
            <a:avLst/>
            <a:gdLst/>
            <a:ahLst/>
            <a:cxnLst/>
            <a:rect l="l" t="t" r="r" b="b"/>
            <a:pathLst>
              <a:path w="3698875" h="169545">
                <a:moveTo>
                  <a:pt x="0" y="169163"/>
                </a:moveTo>
                <a:lnTo>
                  <a:pt x="3698748" y="169163"/>
                </a:lnTo>
                <a:lnTo>
                  <a:pt x="36987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397253" y="3297173"/>
            <a:ext cx="3683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цифровых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127625" y="33257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3676" y="3508628"/>
            <a:ext cx="646430" cy="169545"/>
          </a:xfrm>
          <a:custGeom>
            <a:avLst/>
            <a:gdLst/>
            <a:ahLst/>
            <a:cxnLst/>
            <a:rect l="l" t="t" r="r" b="b"/>
            <a:pathLst>
              <a:path w="646430" h="169545">
                <a:moveTo>
                  <a:pt x="0" y="169164"/>
                </a:moveTo>
                <a:lnTo>
                  <a:pt x="646176" y="169164"/>
                </a:lnTo>
                <a:lnTo>
                  <a:pt x="64617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409827" y="3508628"/>
            <a:ext cx="723900" cy="169545"/>
          </a:xfrm>
          <a:custGeom>
            <a:avLst/>
            <a:gdLst/>
            <a:ahLst/>
            <a:cxnLst/>
            <a:rect l="l" t="t" r="r" b="b"/>
            <a:pathLst>
              <a:path w="723900" h="169545">
                <a:moveTo>
                  <a:pt x="0" y="169164"/>
                </a:moveTo>
                <a:lnTo>
                  <a:pt x="723899" y="169164"/>
                </a:lnTo>
                <a:lnTo>
                  <a:pt x="72389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397253" y="3480054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422265" y="34171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410580" y="3388614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63676" y="369150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66952" y="3691509"/>
            <a:ext cx="1716405" cy="169545"/>
          </a:xfrm>
          <a:custGeom>
            <a:avLst/>
            <a:gdLst/>
            <a:ahLst/>
            <a:cxnLst/>
            <a:rect l="l" t="t" r="r" b="b"/>
            <a:pathLst>
              <a:path w="1716405" h="169545">
                <a:moveTo>
                  <a:pt x="0" y="169163"/>
                </a:moveTo>
                <a:lnTo>
                  <a:pt x="1716024" y="169163"/>
                </a:lnTo>
                <a:lnTo>
                  <a:pt x="17160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054404" y="3662933"/>
            <a:ext cx="1741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рентгенографий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пленке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516753" y="36915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466969" y="36629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63676" y="387438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66952" y="3874389"/>
            <a:ext cx="2699385" cy="169545"/>
          </a:xfrm>
          <a:custGeom>
            <a:avLst/>
            <a:gdLst/>
            <a:ahLst/>
            <a:cxnLst/>
            <a:rect l="l" t="t" r="r" b="b"/>
            <a:pathLst>
              <a:path w="2699385" h="169545">
                <a:moveTo>
                  <a:pt x="0" y="169163"/>
                </a:moveTo>
                <a:lnTo>
                  <a:pt x="2699004" y="169163"/>
                </a:lnTo>
                <a:lnTo>
                  <a:pt x="269900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054404" y="3845814"/>
            <a:ext cx="2687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низкодозных компьютерных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516753" y="38743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466969" y="384581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961758" y="3874389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6950202" y="3845814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55472" y="4057269"/>
            <a:ext cx="4312920" cy="169545"/>
          </a:xfrm>
          <a:custGeom>
            <a:avLst/>
            <a:gdLst/>
            <a:ahLst/>
            <a:cxnLst/>
            <a:rect l="l" t="t" r="r" b="b"/>
            <a:pathLst>
              <a:path w="4312920" h="169545">
                <a:moveTo>
                  <a:pt x="0" y="169163"/>
                </a:moveTo>
                <a:lnTo>
                  <a:pt x="4312920" y="169163"/>
                </a:lnTo>
                <a:lnTo>
                  <a:pt x="43129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42924" y="4028694"/>
            <a:ext cx="4297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рентгеновских профилактических исследований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5472" y="4240148"/>
            <a:ext cx="376555" cy="169545"/>
          </a:xfrm>
          <a:custGeom>
            <a:avLst/>
            <a:gdLst/>
            <a:ahLst/>
            <a:cxnLst/>
            <a:rect l="l" t="t" r="r" b="b"/>
            <a:pathLst>
              <a:path w="376555" h="169545">
                <a:moveTo>
                  <a:pt x="0" y="169163"/>
                </a:moveTo>
                <a:lnTo>
                  <a:pt x="376428" y="169163"/>
                </a:lnTo>
                <a:lnTo>
                  <a:pt x="37642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42924" y="4211573"/>
            <a:ext cx="401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516753" y="41487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5466969" y="41201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961758" y="424014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6950202" y="421157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35304" y="4423028"/>
            <a:ext cx="2914015" cy="169545"/>
          </a:xfrm>
          <a:custGeom>
            <a:avLst/>
            <a:gdLst/>
            <a:ahLst/>
            <a:cxnLst/>
            <a:rect l="l" t="t" r="r" b="b"/>
            <a:pathLst>
              <a:path w="2914015" h="169545">
                <a:moveTo>
                  <a:pt x="0" y="169164"/>
                </a:moveTo>
                <a:lnTo>
                  <a:pt x="2913888" y="169164"/>
                </a:lnTo>
                <a:lnTo>
                  <a:pt x="291388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22756" y="4394454"/>
            <a:ext cx="2935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422265" y="4423028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4"/>
                </a:moveTo>
                <a:lnTo>
                  <a:pt x="190500" y="169164"/>
                </a:lnTo>
                <a:lnTo>
                  <a:pt x="19050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5410580" y="4394454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961758" y="442302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4"/>
                </a:moveTo>
                <a:lnTo>
                  <a:pt x="109727" y="169164"/>
                </a:lnTo>
                <a:lnTo>
                  <a:pt x="109727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950202" y="4394454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835304" y="460590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67254" y="4605909"/>
            <a:ext cx="2421890" cy="169545"/>
          </a:xfrm>
          <a:custGeom>
            <a:avLst/>
            <a:gdLst/>
            <a:ahLst/>
            <a:cxnLst/>
            <a:rect l="l" t="t" r="r" b="b"/>
            <a:pathLst>
              <a:path w="2421890" h="169545">
                <a:moveTo>
                  <a:pt x="0" y="169163"/>
                </a:moveTo>
                <a:lnTo>
                  <a:pt x="2421636" y="169163"/>
                </a:lnTo>
                <a:lnTo>
                  <a:pt x="242163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155063" y="4577588"/>
            <a:ext cx="2407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цифровых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607940" y="46059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35304" y="478878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67254" y="4788789"/>
            <a:ext cx="862965" cy="169545"/>
          </a:xfrm>
          <a:custGeom>
            <a:avLst/>
            <a:gdLst/>
            <a:ahLst/>
            <a:cxnLst/>
            <a:rect l="l" t="t" r="r" b="b"/>
            <a:pathLst>
              <a:path w="862964" h="169545">
                <a:moveTo>
                  <a:pt x="0" y="169163"/>
                </a:moveTo>
                <a:lnTo>
                  <a:pt x="862583" y="169163"/>
                </a:lnTo>
                <a:lnTo>
                  <a:pt x="862583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29839" y="4788789"/>
            <a:ext cx="605155" cy="169545"/>
          </a:xfrm>
          <a:custGeom>
            <a:avLst/>
            <a:gdLst/>
            <a:ahLst/>
            <a:cxnLst/>
            <a:rect l="l" t="t" r="r" b="b"/>
            <a:pathLst>
              <a:path w="605154" h="169545">
                <a:moveTo>
                  <a:pt x="0" y="169163"/>
                </a:moveTo>
                <a:lnTo>
                  <a:pt x="605027" y="169163"/>
                </a:lnTo>
                <a:lnTo>
                  <a:pt x="6050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2155063" y="4760467"/>
            <a:ext cx="1492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оснащенных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системой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35304" y="497166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67254" y="4971669"/>
            <a:ext cx="1910080" cy="169545"/>
          </a:xfrm>
          <a:custGeom>
            <a:avLst/>
            <a:gdLst/>
            <a:ahLst/>
            <a:cxnLst/>
            <a:rect l="l" t="t" r="r" b="b"/>
            <a:pathLst>
              <a:path w="1910079" h="169545">
                <a:moveTo>
                  <a:pt x="0" y="169163"/>
                </a:moveTo>
                <a:lnTo>
                  <a:pt x="1909571" y="169163"/>
                </a:lnTo>
                <a:lnTo>
                  <a:pt x="190957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155063" y="4943347"/>
            <a:ext cx="186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компьютерной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радиографии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422265" y="47887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410580" y="4760467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961758" y="4971669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6950202" y="49433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35304" y="5154548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67254" y="5154548"/>
            <a:ext cx="1112520" cy="169545"/>
          </a:xfrm>
          <a:custGeom>
            <a:avLst/>
            <a:gdLst/>
            <a:ahLst/>
            <a:cxnLst/>
            <a:rect l="l" t="t" r="r" b="b"/>
            <a:pathLst>
              <a:path w="1112520" h="169545">
                <a:moveTo>
                  <a:pt x="0" y="169163"/>
                </a:moveTo>
                <a:lnTo>
                  <a:pt x="1112520" y="169163"/>
                </a:lnTo>
                <a:lnTo>
                  <a:pt x="11125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279775" y="5154548"/>
            <a:ext cx="1264920" cy="169545"/>
          </a:xfrm>
          <a:custGeom>
            <a:avLst/>
            <a:gdLst/>
            <a:ahLst/>
            <a:cxnLst/>
            <a:rect l="l" t="t" r="r" b="b"/>
            <a:pathLst>
              <a:path w="1264920" h="169545">
                <a:moveTo>
                  <a:pt x="0" y="169163"/>
                </a:moveTo>
                <a:lnTo>
                  <a:pt x="1264920" y="169163"/>
                </a:lnTo>
                <a:lnTo>
                  <a:pt x="12649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2155063" y="5126228"/>
            <a:ext cx="2400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маммографических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544695" y="5154548"/>
            <a:ext cx="41275" cy="169545"/>
          </a:xfrm>
          <a:custGeom>
            <a:avLst/>
            <a:gdLst/>
            <a:ahLst/>
            <a:cxnLst/>
            <a:rect l="l" t="t" r="r" b="b"/>
            <a:pathLst>
              <a:path w="41275" h="169545">
                <a:moveTo>
                  <a:pt x="0" y="169163"/>
                </a:moveTo>
                <a:lnTo>
                  <a:pt x="41148" y="169163"/>
                </a:lnTo>
                <a:lnTo>
                  <a:pt x="411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85842" y="5154548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5">
                <a:moveTo>
                  <a:pt x="0" y="169163"/>
                </a:moveTo>
                <a:lnTo>
                  <a:pt x="38100" y="169163"/>
                </a:lnTo>
                <a:lnTo>
                  <a:pt x="381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35304" y="5337428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4"/>
                </a:moveTo>
                <a:lnTo>
                  <a:pt x="1331975" y="169164"/>
                </a:lnTo>
                <a:lnTo>
                  <a:pt x="1331975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67254" y="5337428"/>
            <a:ext cx="765175" cy="169545"/>
          </a:xfrm>
          <a:custGeom>
            <a:avLst/>
            <a:gdLst/>
            <a:ahLst/>
            <a:cxnLst/>
            <a:rect l="l" t="t" r="r" b="b"/>
            <a:pathLst>
              <a:path w="765175" h="169545">
                <a:moveTo>
                  <a:pt x="0" y="169164"/>
                </a:moveTo>
                <a:lnTo>
                  <a:pt x="765048" y="169164"/>
                </a:lnTo>
                <a:lnTo>
                  <a:pt x="76504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155063" y="5309108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422265" y="52459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4"/>
                </a:moveTo>
                <a:lnTo>
                  <a:pt x="190500" y="169164"/>
                </a:lnTo>
                <a:lnTo>
                  <a:pt x="19050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5410580" y="5217667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961758" y="533742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4"/>
                </a:moveTo>
                <a:lnTo>
                  <a:pt x="109727" y="169164"/>
                </a:lnTo>
                <a:lnTo>
                  <a:pt x="109727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6950202" y="530910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35304" y="5520334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67254" y="5520334"/>
            <a:ext cx="2467610" cy="169545"/>
          </a:xfrm>
          <a:custGeom>
            <a:avLst/>
            <a:gdLst/>
            <a:ahLst/>
            <a:cxnLst/>
            <a:rect l="l" t="t" r="r" b="b"/>
            <a:pathLst>
              <a:path w="2467610" h="169545">
                <a:moveTo>
                  <a:pt x="0" y="169163"/>
                </a:moveTo>
                <a:lnTo>
                  <a:pt x="2467356" y="169163"/>
                </a:lnTo>
                <a:lnTo>
                  <a:pt x="246735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2155063" y="5491988"/>
            <a:ext cx="2491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функцией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томосинтеза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5422265" y="5520334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5410580" y="5491988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961758" y="5520334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6950202" y="549198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66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2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4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47314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604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75691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4061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4214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366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518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671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823714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5280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5433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585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738114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84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5070" y="935862"/>
            <a:ext cx="43218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5115 </a:t>
            </a:r>
            <a:r>
              <a:rPr sz="1600" b="1" spc="-30" dirty="0">
                <a:latin typeface="Times New Roman"/>
                <a:cs typeface="Times New Roman"/>
              </a:rPr>
              <a:t>«Ультразвуковые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исследования»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38270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9125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0329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42939" y="1467611"/>
            <a:ext cx="0" cy="4889500"/>
          </a:xfrm>
          <a:custGeom>
            <a:avLst/>
            <a:gdLst/>
            <a:ahLst/>
            <a:cxnLst/>
            <a:rect l="l" t="t" r="r" b="b"/>
            <a:pathLst>
              <a:path h="4889500">
                <a:moveTo>
                  <a:pt x="0" y="0"/>
                </a:moveTo>
                <a:lnTo>
                  <a:pt x="0" y="4889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18273" y="1467611"/>
            <a:ext cx="0" cy="4889500"/>
          </a:xfrm>
          <a:custGeom>
            <a:avLst/>
            <a:gdLst/>
            <a:ahLst/>
            <a:cxnLst/>
            <a:rect l="l" t="t" r="r" b="b"/>
            <a:pathLst>
              <a:path h="4889500">
                <a:moveTo>
                  <a:pt x="0" y="0"/>
                </a:moveTo>
                <a:lnTo>
                  <a:pt x="0" y="4889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91450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73979" y="1473961"/>
            <a:ext cx="2623820" cy="0"/>
          </a:xfrm>
          <a:custGeom>
            <a:avLst/>
            <a:gdLst/>
            <a:ahLst/>
            <a:cxnLst/>
            <a:rect l="l" t="t" r="r" b="b"/>
            <a:pathLst>
              <a:path w="2623820">
                <a:moveTo>
                  <a:pt x="0" y="0"/>
                </a:moveTo>
                <a:lnTo>
                  <a:pt x="262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1187" y="254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187" y="2693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845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3150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3302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3455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607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759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912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4369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4521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674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826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979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5131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5588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5741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5893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6045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6198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7537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48521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1397000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635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807210" y="1901825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22546" y="1825625"/>
            <a:ext cx="1524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99103" y="1978025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46929" y="1901825"/>
            <a:ext cx="3143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390004" y="14370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378321" y="1382013"/>
            <a:ext cx="21590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5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56244" y="1444625"/>
            <a:ext cx="45910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84032" y="15970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208644" y="1749425"/>
            <a:ext cx="155575" cy="140335"/>
          </a:xfrm>
          <a:custGeom>
            <a:avLst/>
            <a:gdLst/>
            <a:ahLst/>
            <a:cxnLst/>
            <a:rect l="l" t="t" r="r" b="b"/>
            <a:pathLst>
              <a:path w="155575" h="140335">
                <a:moveTo>
                  <a:pt x="0" y="140208"/>
                </a:moveTo>
                <a:lnTo>
                  <a:pt x="155448" y="140208"/>
                </a:lnTo>
                <a:lnTo>
                  <a:pt x="155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8197342" y="1723389"/>
            <a:ext cx="148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868793" y="190182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857490" y="1875789"/>
            <a:ext cx="828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зне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007477" y="2054225"/>
            <a:ext cx="485140" cy="140335"/>
          </a:xfrm>
          <a:custGeom>
            <a:avLst/>
            <a:gdLst/>
            <a:ahLst/>
            <a:cxnLst/>
            <a:rect l="l" t="t" r="r" b="b"/>
            <a:pathLst>
              <a:path w="485140" h="140335">
                <a:moveTo>
                  <a:pt x="0" y="140208"/>
                </a:moveTo>
                <a:lnTo>
                  <a:pt x="484631" y="140208"/>
                </a:lnTo>
                <a:lnTo>
                  <a:pt x="4846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12682" y="205422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996173" y="2028189"/>
            <a:ext cx="552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854442" y="2180589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900796" y="22066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натомические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900796" y="2359025"/>
            <a:ext cx="7505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681726" y="148310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670041" y="145707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264150" y="163550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252465" y="160947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5331205" y="177571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5" name="object 75"/>
          <p:cNvSpPr/>
          <p:nvPr/>
        </p:nvSpPr>
        <p:spPr>
          <a:xfrm>
            <a:off x="5320538" y="224510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308853" y="221907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465317" y="2397505"/>
            <a:ext cx="490855" cy="140335"/>
          </a:xfrm>
          <a:custGeom>
            <a:avLst/>
            <a:gdLst/>
            <a:ahLst/>
            <a:cxnLst/>
            <a:rect l="l" t="t" r="r" b="b"/>
            <a:pathLst>
              <a:path w="490854" h="140335">
                <a:moveTo>
                  <a:pt x="0" y="140208"/>
                </a:moveTo>
                <a:lnTo>
                  <a:pt x="490727" y="140208"/>
                </a:lnTo>
                <a:lnTo>
                  <a:pt x="4907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53634" y="2371724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39204" y="1787905"/>
            <a:ext cx="620395" cy="140335"/>
          </a:xfrm>
          <a:custGeom>
            <a:avLst/>
            <a:gdLst/>
            <a:ahLst/>
            <a:cxnLst/>
            <a:rect l="l" t="t" r="r" b="b"/>
            <a:pathLst>
              <a:path w="620395" h="140335">
                <a:moveTo>
                  <a:pt x="0" y="140208"/>
                </a:moveTo>
                <a:lnTo>
                  <a:pt x="620268" y="140208"/>
                </a:lnTo>
                <a:lnTo>
                  <a:pt x="6202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327394" y="1761870"/>
            <a:ext cx="608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83401" y="194030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371590" y="1914270"/>
            <a:ext cx="518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325489" y="2092705"/>
            <a:ext cx="609600" cy="140335"/>
          </a:xfrm>
          <a:custGeom>
            <a:avLst/>
            <a:gdLst/>
            <a:ahLst/>
            <a:cxnLst/>
            <a:rect l="l" t="t" r="r" b="b"/>
            <a:pathLst>
              <a:path w="609600" h="140335">
                <a:moveTo>
                  <a:pt x="0" y="140208"/>
                </a:moveTo>
                <a:lnTo>
                  <a:pt x="609599" y="140208"/>
                </a:lnTo>
                <a:lnTo>
                  <a:pt x="6095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313678" y="2066670"/>
            <a:ext cx="635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107935" y="155930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20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096506" y="1533271"/>
            <a:ext cx="617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059168" y="1711705"/>
            <a:ext cx="690880" cy="140335"/>
          </a:xfrm>
          <a:custGeom>
            <a:avLst/>
            <a:gdLst/>
            <a:ahLst/>
            <a:cxnLst/>
            <a:rect l="l" t="t" r="r" b="b"/>
            <a:pathLst>
              <a:path w="690879" h="140335">
                <a:moveTo>
                  <a:pt x="0" y="140208"/>
                </a:moveTo>
                <a:lnTo>
                  <a:pt x="690372" y="140208"/>
                </a:lnTo>
                <a:lnTo>
                  <a:pt x="6903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047738" y="1685670"/>
            <a:ext cx="716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интервецион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084314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104888" y="1864105"/>
            <a:ext cx="215265" cy="140335"/>
          </a:xfrm>
          <a:custGeom>
            <a:avLst/>
            <a:gdLst/>
            <a:ahLst/>
            <a:cxnLst/>
            <a:rect l="l" t="t" r="r" b="b"/>
            <a:pathLst>
              <a:path w="215265" h="140335">
                <a:moveTo>
                  <a:pt x="0" y="140208"/>
                </a:moveTo>
                <a:lnTo>
                  <a:pt x="214883" y="140208"/>
                </a:lnTo>
                <a:lnTo>
                  <a:pt x="214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37297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54823" y="1864105"/>
            <a:ext cx="350520" cy="140335"/>
          </a:xfrm>
          <a:custGeom>
            <a:avLst/>
            <a:gdLst/>
            <a:ahLst/>
            <a:cxnLst/>
            <a:rect l="l" t="t" r="r" b="b"/>
            <a:pathLst>
              <a:path w="350520" h="140335">
                <a:moveTo>
                  <a:pt x="0" y="140208"/>
                </a:moveTo>
                <a:lnTo>
                  <a:pt x="350520" y="140208"/>
                </a:lnTo>
                <a:lnTo>
                  <a:pt x="350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25918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052309" y="1838070"/>
            <a:ext cx="709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-ных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вмеша-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089647" y="201650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5" y="140208"/>
                </a:lnTo>
                <a:lnTo>
                  <a:pt x="40233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08747" y="2016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25511" y="2016505"/>
            <a:ext cx="228600" cy="140335"/>
          </a:xfrm>
          <a:custGeom>
            <a:avLst/>
            <a:gdLst/>
            <a:ahLst/>
            <a:cxnLst/>
            <a:rect l="l" t="t" r="r" b="b"/>
            <a:pathLst>
              <a:path w="228600" h="140335">
                <a:moveTo>
                  <a:pt x="0" y="140208"/>
                </a:moveTo>
                <a:lnTo>
                  <a:pt x="228600" y="140208"/>
                </a:lnTo>
                <a:lnTo>
                  <a:pt x="2286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078218" y="1990470"/>
            <a:ext cx="656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тельств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17080" y="2168905"/>
            <a:ext cx="6083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281671" y="2321305"/>
            <a:ext cx="245745" cy="140335"/>
          </a:xfrm>
          <a:custGeom>
            <a:avLst/>
            <a:gdLst/>
            <a:ahLst/>
            <a:cxnLst/>
            <a:rect l="l" t="t" r="r" b="b"/>
            <a:pathLst>
              <a:path w="245745" h="140335">
                <a:moveTo>
                  <a:pt x="0" y="140208"/>
                </a:moveTo>
                <a:lnTo>
                  <a:pt x="245364" y="140208"/>
                </a:lnTo>
                <a:lnTo>
                  <a:pt x="245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270242" y="2295220"/>
            <a:ext cx="27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220192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157476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183507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139565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80390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983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71068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5666994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630289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658647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40511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361681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269605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8226297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02183" y="2702305"/>
            <a:ext cx="2060575" cy="140335"/>
          </a:xfrm>
          <a:custGeom>
            <a:avLst/>
            <a:gdLst/>
            <a:ahLst/>
            <a:cxnLst/>
            <a:rect l="l" t="t" r="r" b="b"/>
            <a:pathLst>
              <a:path w="2060575" h="140335">
                <a:moveTo>
                  <a:pt x="0" y="140208"/>
                </a:moveTo>
                <a:lnTo>
                  <a:pt x="2060448" y="140208"/>
                </a:lnTo>
                <a:lnTo>
                  <a:pt x="2060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62605" y="2702305"/>
            <a:ext cx="41275" cy="140335"/>
          </a:xfrm>
          <a:custGeom>
            <a:avLst/>
            <a:gdLst/>
            <a:ahLst/>
            <a:cxnLst/>
            <a:rect l="l" t="t" r="r" b="b"/>
            <a:pathLst>
              <a:path w="41275" h="140335">
                <a:moveTo>
                  <a:pt x="0" y="140208"/>
                </a:moveTo>
                <a:lnTo>
                  <a:pt x="41148" y="140208"/>
                </a:lnTo>
                <a:lnTo>
                  <a:pt x="411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03754" y="2702305"/>
            <a:ext cx="33655" cy="140335"/>
          </a:xfrm>
          <a:custGeom>
            <a:avLst/>
            <a:gdLst/>
            <a:ahLst/>
            <a:cxnLst/>
            <a:rect l="l" t="t" r="r" b="b"/>
            <a:pathLst>
              <a:path w="33655" h="140335">
                <a:moveTo>
                  <a:pt x="0" y="140208"/>
                </a:moveTo>
                <a:lnTo>
                  <a:pt x="33527" y="140208"/>
                </a:lnTo>
                <a:lnTo>
                  <a:pt x="335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37282" y="2702305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89610" y="2676524"/>
            <a:ext cx="24479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Ультразвуковые исследования (УЗИ) -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83507" y="2702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139565" y="26765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02183" y="2854705"/>
            <a:ext cx="662940" cy="140335"/>
          </a:xfrm>
          <a:custGeom>
            <a:avLst/>
            <a:gdLst/>
            <a:ahLst/>
            <a:cxnLst/>
            <a:rect l="l" t="t" r="r" b="b"/>
            <a:pathLst>
              <a:path w="662940" h="140335">
                <a:moveTo>
                  <a:pt x="0" y="140208"/>
                </a:moveTo>
                <a:lnTo>
                  <a:pt x="662940" y="140208"/>
                </a:lnTo>
                <a:lnTo>
                  <a:pt x="6629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89610" y="2828924"/>
            <a:ext cx="688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573811" y="3007105"/>
            <a:ext cx="276225" cy="140335"/>
          </a:xfrm>
          <a:custGeom>
            <a:avLst/>
            <a:gdLst/>
            <a:ahLst/>
            <a:cxnLst/>
            <a:rect l="l" t="t" r="r" b="b"/>
            <a:pathLst>
              <a:path w="276225" h="140335">
                <a:moveTo>
                  <a:pt x="0" y="140208"/>
                </a:moveTo>
                <a:lnTo>
                  <a:pt x="275844" y="140208"/>
                </a:lnTo>
                <a:lnTo>
                  <a:pt x="275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49655" y="3007105"/>
            <a:ext cx="492759" cy="140335"/>
          </a:xfrm>
          <a:custGeom>
            <a:avLst/>
            <a:gdLst/>
            <a:ahLst/>
            <a:cxnLst/>
            <a:rect l="l" t="t" r="r" b="b"/>
            <a:pathLst>
              <a:path w="492759" h="140335">
                <a:moveTo>
                  <a:pt x="0" y="140208"/>
                </a:moveTo>
                <a:lnTo>
                  <a:pt x="492252" y="140208"/>
                </a:lnTo>
                <a:lnTo>
                  <a:pt x="4922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362455" y="3007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383030" y="3007105"/>
            <a:ext cx="619125" cy="140335"/>
          </a:xfrm>
          <a:custGeom>
            <a:avLst/>
            <a:gdLst/>
            <a:ahLst/>
            <a:cxnLst/>
            <a:rect l="l" t="t" r="r" b="b"/>
            <a:pathLst>
              <a:path w="619125" h="140335">
                <a:moveTo>
                  <a:pt x="0" y="140208"/>
                </a:moveTo>
                <a:lnTo>
                  <a:pt x="618744" y="140208"/>
                </a:lnTo>
                <a:lnTo>
                  <a:pt x="6187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20061" y="3007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38350" y="3007105"/>
            <a:ext cx="494030" cy="140335"/>
          </a:xfrm>
          <a:custGeom>
            <a:avLst/>
            <a:gdLst/>
            <a:ahLst/>
            <a:cxnLst/>
            <a:rect l="l" t="t" r="r" b="b"/>
            <a:pathLst>
              <a:path w="494030" h="140335">
                <a:moveTo>
                  <a:pt x="0" y="140208"/>
                </a:moveTo>
                <a:lnTo>
                  <a:pt x="493775" y="140208"/>
                </a:lnTo>
                <a:lnTo>
                  <a:pt x="4937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32126" y="3007105"/>
            <a:ext cx="64135" cy="140335"/>
          </a:xfrm>
          <a:custGeom>
            <a:avLst/>
            <a:gdLst/>
            <a:ahLst/>
            <a:cxnLst/>
            <a:rect l="l" t="t" r="r" b="b"/>
            <a:pathLst>
              <a:path w="64135" h="140335">
                <a:moveTo>
                  <a:pt x="0" y="140208"/>
                </a:moveTo>
                <a:lnTo>
                  <a:pt x="64007" y="140208"/>
                </a:lnTo>
                <a:lnTo>
                  <a:pt x="6400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96133" y="3007105"/>
            <a:ext cx="32384" cy="140335"/>
          </a:xfrm>
          <a:custGeom>
            <a:avLst/>
            <a:gdLst/>
            <a:ahLst/>
            <a:cxnLst/>
            <a:rect l="l" t="t" r="r" b="b"/>
            <a:pathLst>
              <a:path w="32385" h="140335">
                <a:moveTo>
                  <a:pt x="0" y="140208"/>
                </a:moveTo>
                <a:lnTo>
                  <a:pt x="32003" y="140208"/>
                </a:lnTo>
                <a:lnTo>
                  <a:pt x="320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628138" y="3007105"/>
            <a:ext cx="321945" cy="140335"/>
          </a:xfrm>
          <a:custGeom>
            <a:avLst/>
            <a:gdLst/>
            <a:ahLst/>
            <a:cxnLst/>
            <a:rect l="l" t="t" r="r" b="b"/>
            <a:pathLst>
              <a:path w="321944" h="140335">
                <a:moveTo>
                  <a:pt x="0" y="140208"/>
                </a:moveTo>
                <a:lnTo>
                  <a:pt x="321563" y="140208"/>
                </a:lnTo>
                <a:lnTo>
                  <a:pt x="3215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61238" y="2981324"/>
            <a:ext cx="2367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сердечно-сосудистой системы –</a:t>
            </a:r>
            <a:r>
              <a:rPr sz="10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183507" y="2930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4139565" y="2905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682015" y="31595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4979" y="3159505"/>
            <a:ext cx="1651000" cy="140335"/>
          </a:xfrm>
          <a:custGeom>
            <a:avLst/>
            <a:gdLst/>
            <a:ahLst/>
            <a:cxnLst/>
            <a:rect l="l" t="t" r="r" b="b"/>
            <a:pathLst>
              <a:path w="1651000" h="140335">
                <a:moveTo>
                  <a:pt x="0" y="140208"/>
                </a:moveTo>
                <a:lnTo>
                  <a:pt x="1650492" y="140208"/>
                </a:lnTo>
                <a:lnTo>
                  <a:pt x="16504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762406" y="3133724"/>
            <a:ext cx="167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исследование</a:t>
            </a:r>
            <a:r>
              <a:rPr sz="10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102734" y="31595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090796" y="3133724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82015" y="3311905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4" h="140335">
                <a:moveTo>
                  <a:pt x="0" y="140208"/>
                </a:moveTo>
                <a:lnTo>
                  <a:pt x="283463" y="140208"/>
                </a:lnTo>
                <a:lnTo>
                  <a:pt x="2834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65479" y="3311905"/>
            <a:ext cx="1417320" cy="140335"/>
          </a:xfrm>
          <a:custGeom>
            <a:avLst/>
            <a:gdLst/>
            <a:ahLst/>
            <a:cxnLst/>
            <a:rect l="l" t="t" r="r" b="b"/>
            <a:pathLst>
              <a:path w="1417320" h="140335">
                <a:moveTo>
                  <a:pt x="0" y="140208"/>
                </a:moveTo>
                <a:lnTo>
                  <a:pt x="1417320" y="140208"/>
                </a:lnTo>
                <a:lnTo>
                  <a:pt x="14173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952906" y="3286125"/>
            <a:ext cx="1441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слепым</a:t>
            </a:r>
            <a:r>
              <a:rPr sz="10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доплером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4055490" y="3311905"/>
            <a:ext cx="256540" cy="140335"/>
          </a:xfrm>
          <a:custGeom>
            <a:avLst/>
            <a:gdLst/>
            <a:ahLst/>
            <a:cxnLst/>
            <a:rect l="l" t="t" r="r" b="b"/>
            <a:pathLst>
              <a:path w="256539" h="140335">
                <a:moveTo>
                  <a:pt x="0" y="140208"/>
                </a:moveTo>
                <a:lnTo>
                  <a:pt x="256032" y="140208"/>
                </a:lnTo>
                <a:lnTo>
                  <a:pt x="256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4043553" y="3286125"/>
            <a:ext cx="280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17423" y="3464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32663" y="3464305"/>
            <a:ext cx="977265" cy="140335"/>
          </a:xfrm>
          <a:custGeom>
            <a:avLst/>
            <a:gdLst/>
            <a:ahLst/>
            <a:cxnLst/>
            <a:rect l="l" t="t" r="r" b="b"/>
            <a:pathLst>
              <a:path w="977265" h="140335">
                <a:moveTo>
                  <a:pt x="0" y="140208"/>
                </a:moveTo>
                <a:lnTo>
                  <a:pt x="976883" y="140208"/>
                </a:lnTo>
                <a:lnTo>
                  <a:pt x="976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520090" y="3438525"/>
            <a:ext cx="1002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Эхокардиографии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183507" y="3464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4139565" y="343852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359395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7347966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8223884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8212581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502183" y="3616705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5" h="140335">
                <a:moveTo>
                  <a:pt x="0" y="140208"/>
                </a:moveTo>
                <a:lnTo>
                  <a:pt x="124968" y="140208"/>
                </a:lnTo>
                <a:lnTo>
                  <a:pt x="124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27151" y="3616705"/>
            <a:ext cx="2062480" cy="140335"/>
          </a:xfrm>
          <a:custGeom>
            <a:avLst/>
            <a:gdLst/>
            <a:ahLst/>
            <a:cxnLst/>
            <a:rect l="l" t="t" r="r" b="b"/>
            <a:pathLst>
              <a:path w="2062480" h="140335">
                <a:moveTo>
                  <a:pt x="0" y="140208"/>
                </a:moveTo>
                <a:lnTo>
                  <a:pt x="2061972" y="140208"/>
                </a:lnTo>
                <a:lnTo>
                  <a:pt x="2061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614578" y="3590925"/>
            <a:ext cx="1641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чрезпищеводная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4102734" y="36167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4090796" y="359092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359395" y="3616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7347966" y="35909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8223884" y="3616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8212581" y="35909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1133119" y="3769105"/>
            <a:ext cx="634365" cy="140335"/>
          </a:xfrm>
          <a:custGeom>
            <a:avLst/>
            <a:gdLst/>
            <a:ahLst/>
            <a:cxnLst/>
            <a:rect l="l" t="t" r="r" b="b"/>
            <a:pathLst>
              <a:path w="634364" h="140335">
                <a:moveTo>
                  <a:pt x="0" y="140208"/>
                </a:moveTo>
                <a:lnTo>
                  <a:pt x="633984" y="140208"/>
                </a:lnTo>
                <a:lnTo>
                  <a:pt x="633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67077" y="3769105"/>
            <a:ext cx="344805" cy="140335"/>
          </a:xfrm>
          <a:custGeom>
            <a:avLst/>
            <a:gdLst/>
            <a:ahLst/>
            <a:cxnLst/>
            <a:rect l="l" t="t" r="r" b="b"/>
            <a:pathLst>
              <a:path w="344805" h="140335">
                <a:moveTo>
                  <a:pt x="0" y="140208"/>
                </a:moveTo>
                <a:lnTo>
                  <a:pt x="344424" y="140208"/>
                </a:lnTo>
                <a:lnTo>
                  <a:pt x="3444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32076" y="3769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52650" y="3769105"/>
            <a:ext cx="951230" cy="140335"/>
          </a:xfrm>
          <a:custGeom>
            <a:avLst/>
            <a:gdLst/>
            <a:ahLst/>
            <a:cxnLst/>
            <a:rect l="l" t="t" r="r" b="b"/>
            <a:pathLst>
              <a:path w="951230" h="140335">
                <a:moveTo>
                  <a:pt x="0" y="140208"/>
                </a:moveTo>
                <a:lnTo>
                  <a:pt x="950976" y="140208"/>
                </a:lnTo>
                <a:lnTo>
                  <a:pt x="950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1754885" y="3743401"/>
            <a:ext cx="136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стресс-эхокардиографии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102734" y="37691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4090796" y="3743401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7359395" y="3769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347966" y="3743401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8223884" y="3769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8212581" y="3743401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73811" y="3921505"/>
            <a:ext cx="3284220" cy="140335"/>
          </a:xfrm>
          <a:custGeom>
            <a:avLst/>
            <a:gdLst/>
            <a:ahLst/>
            <a:cxnLst/>
            <a:rect l="l" t="t" r="r" b="b"/>
            <a:pathLst>
              <a:path w="3284220" h="140335">
                <a:moveTo>
                  <a:pt x="0" y="140208"/>
                </a:moveTo>
                <a:lnTo>
                  <a:pt x="3284220" y="140208"/>
                </a:lnTo>
                <a:lnTo>
                  <a:pt x="32842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561238" y="3896105"/>
            <a:ext cx="32696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органов брюшной полости,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включая</a:t>
            </a:r>
            <a:r>
              <a:rPr sz="10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гепатобилиарную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73811" y="4073905"/>
            <a:ext cx="464820" cy="140335"/>
          </a:xfrm>
          <a:custGeom>
            <a:avLst/>
            <a:gdLst/>
            <a:ahLst/>
            <a:cxnLst/>
            <a:rect l="l" t="t" r="r" b="b"/>
            <a:pathLst>
              <a:path w="464819" h="140335">
                <a:moveTo>
                  <a:pt x="0" y="140208"/>
                </a:moveTo>
                <a:lnTo>
                  <a:pt x="464820" y="140208"/>
                </a:lnTo>
                <a:lnTo>
                  <a:pt x="4648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61238" y="4048505"/>
            <a:ext cx="490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73811" y="42263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26795" y="4226305"/>
            <a:ext cx="2194560" cy="140335"/>
          </a:xfrm>
          <a:custGeom>
            <a:avLst/>
            <a:gdLst/>
            <a:ahLst/>
            <a:cxnLst/>
            <a:rect l="l" t="t" r="r" b="b"/>
            <a:pathLst>
              <a:path w="2194560" h="140335">
                <a:moveTo>
                  <a:pt x="0" y="140208"/>
                </a:moveTo>
                <a:lnTo>
                  <a:pt x="2194560" y="140208"/>
                </a:lnTo>
                <a:lnTo>
                  <a:pt x="21945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814222" y="4200905"/>
            <a:ext cx="2218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селезенку, мезентериальные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лимфоузлы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183507" y="4073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4139565" y="40485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02183" y="4378705"/>
            <a:ext cx="315595" cy="140335"/>
          </a:xfrm>
          <a:custGeom>
            <a:avLst/>
            <a:gdLst/>
            <a:ahLst/>
            <a:cxnLst/>
            <a:rect l="l" t="t" r="r" b="b"/>
            <a:pathLst>
              <a:path w="315594" h="140335">
                <a:moveTo>
                  <a:pt x="0" y="140208"/>
                </a:moveTo>
                <a:lnTo>
                  <a:pt x="315468" y="140208"/>
                </a:lnTo>
                <a:lnTo>
                  <a:pt x="3154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17651" y="4378705"/>
            <a:ext cx="2181225" cy="140335"/>
          </a:xfrm>
          <a:custGeom>
            <a:avLst/>
            <a:gdLst/>
            <a:ahLst/>
            <a:cxnLst/>
            <a:rect l="l" t="t" r="r" b="b"/>
            <a:pathLst>
              <a:path w="2181225" h="140335">
                <a:moveTo>
                  <a:pt x="0" y="140208"/>
                </a:moveTo>
                <a:lnTo>
                  <a:pt x="2180844" y="140208"/>
                </a:lnTo>
                <a:lnTo>
                  <a:pt x="2180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805078" y="4353305"/>
            <a:ext cx="2206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наличие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свободной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жидкости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102734" y="43787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4090796" y="43533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02183" y="4531105"/>
            <a:ext cx="707390" cy="140335"/>
          </a:xfrm>
          <a:custGeom>
            <a:avLst/>
            <a:gdLst/>
            <a:ahLst/>
            <a:cxnLst/>
            <a:rect l="l" t="t" r="r" b="b"/>
            <a:pathLst>
              <a:path w="707390" h="140335">
                <a:moveTo>
                  <a:pt x="0" y="140208"/>
                </a:moveTo>
                <a:lnTo>
                  <a:pt x="707136" y="140208"/>
                </a:lnTo>
                <a:lnTo>
                  <a:pt x="7071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09319" y="4531105"/>
            <a:ext cx="802005" cy="140335"/>
          </a:xfrm>
          <a:custGeom>
            <a:avLst/>
            <a:gdLst/>
            <a:ahLst/>
            <a:cxnLst/>
            <a:rect l="l" t="t" r="r" b="b"/>
            <a:pathLst>
              <a:path w="802005" h="140335">
                <a:moveTo>
                  <a:pt x="0" y="140208"/>
                </a:moveTo>
                <a:lnTo>
                  <a:pt x="801623" y="140208"/>
                </a:lnTo>
                <a:lnTo>
                  <a:pt x="80162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1196746" y="4505705"/>
            <a:ext cx="8267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полых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102734" y="45311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090796" y="45057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73811" y="4683505"/>
            <a:ext cx="2051685" cy="140335"/>
          </a:xfrm>
          <a:custGeom>
            <a:avLst/>
            <a:gdLst/>
            <a:ahLst/>
            <a:cxnLst/>
            <a:rect l="l" t="t" r="r" b="b"/>
            <a:pathLst>
              <a:path w="2051685" h="140335">
                <a:moveTo>
                  <a:pt x="0" y="140208"/>
                </a:moveTo>
                <a:lnTo>
                  <a:pt x="2051303" y="140208"/>
                </a:lnTo>
                <a:lnTo>
                  <a:pt x="20513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61238" y="4658105"/>
            <a:ext cx="20751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женских половых органов,</a:t>
            </a:r>
            <a:r>
              <a:rPr sz="10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183507" y="4683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4139565" y="46581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682015" y="48359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74979" y="4835905"/>
            <a:ext cx="2234565" cy="140335"/>
          </a:xfrm>
          <a:custGeom>
            <a:avLst/>
            <a:gdLst/>
            <a:ahLst/>
            <a:cxnLst/>
            <a:rect l="l" t="t" r="r" b="b"/>
            <a:pathLst>
              <a:path w="2234565" h="140335">
                <a:moveTo>
                  <a:pt x="0" y="140208"/>
                </a:moveTo>
                <a:lnTo>
                  <a:pt x="2234184" y="140208"/>
                </a:lnTo>
                <a:lnTo>
                  <a:pt x="22341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762406" y="4810505"/>
            <a:ext cx="2257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трансвагинально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беременным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4102734" y="48359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4090796" y="48105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133119" y="4988305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4" h="140335">
                <a:moveTo>
                  <a:pt x="0" y="140208"/>
                </a:moveTo>
                <a:lnTo>
                  <a:pt x="124968" y="140208"/>
                </a:lnTo>
                <a:lnTo>
                  <a:pt x="124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58087" y="4988305"/>
            <a:ext cx="1842770" cy="140335"/>
          </a:xfrm>
          <a:custGeom>
            <a:avLst/>
            <a:gdLst/>
            <a:ahLst/>
            <a:cxnLst/>
            <a:rect l="l" t="t" r="r" b="b"/>
            <a:pathLst>
              <a:path w="1842770" h="140335">
                <a:moveTo>
                  <a:pt x="0" y="140208"/>
                </a:moveTo>
                <a:lnTo>
                  <a:pt x="1842515" y="140208"/>
                </a:lnTo>
                <a:lnTo>
                  <a:pt x="18425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245514" y="4962905"/>
            <a:ext cx="1865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 время беременности (из стр.</a:t>
            </a:r>
            <a:r>
              <a:rPr sz="10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4102734" y="49883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4090796" y="49629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223884" y="4988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8212581" y="4962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573811" y="5140705"/>
            <a:ext cx="3251200" cy="140335"/>
          </a:xfrm>
          <a:custGeom>
            <a:avLst/>
            <a:gdLst/>
            <a:ahLst/>
            <a:cxnLst/>
            <a:rect l="l" t="t" r="r" b="b"/>
            <a:pathLst>
              <a:path w="3251200" h="140335">
                <a:moveTo>
                  <a:pt x="0" y="140208"/>
                </a:moveTo>
                <a:lnTo>
                  <a:pt x="3250691" y="140208"/>
                </a:lnTo>
                <a:lnTo>
                  <a:pt x="325069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561238" y="5115305"/>
            <a:ext cx="3242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почек, надпочечников, забрюшинного пространства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573811" y="5293105"/>
            <a:ext cx="504825" cy="140335"/>
          </a:xfrm>
          <a:custGeom>
            <a:avLst/>
            <a:gdLst/>
            <a:ahLst/>
            <a:cxnLst/>
            <a:rect l="l" t="t" r="r" b="b"/>
            <a:pathLst>
              <a:path w="504825" h="140335">
                <a:moveTo>
                  <a:pt x="0" y="140208"/>
                </a:moveTo>
                <a:lnTo>
                  <a:pt x="504444" y="140208"/>
                </a:lnTo>
                <a:lnTo>
                  <a:pt x="5044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61238" y="5267959"/>
            <a:ext cx="528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мочевого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73811" y="5445505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4" h="140335">
                <a:moveTo>
                  <a:pt x="0" y="140208"/>
                </a:moveTo>
                <a:lnTo>
                  <a:pt x="283464" y="140208"/>
                </a:lnTo>
                <a:lnTo>
                  <a:pt x="2834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57275" y="5445505"/>
            <a:ext cx="386080" cy="140335"/>
          </a:xfrm>
          <a:custGeom>
            <a:avLst/>
            <a:gdLst/>
            <a:ahLst/>
            <a:cxnLst/>
            <a:rect l="l" t="t" r="r" b="b"/>
            <a:pathLst>
              <a:path w="386080" h="140335">
                <a:moveTo>
                  <a:pt x="0" y="140208"/>
                </a:moveTo>
                <a:lnTo>
                  <a:pt x="385572" y="140208"/>
                </a:lnTo>
                <a:lnTo>
                  <a:pt x="3855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844702" y="5420359"/>
            <a:ext cx="411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зы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183507" y="5293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139565" y="52679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73811" y="5597905"/>
            <a:ext cx="1918970" cy="140335"/>
          </a:xfrm>
          <a:custGeom>
            <a:avLst/>
            <a:gdLst/>
            <a:ahLst/>
            <a:cxnLst/>
            <a:rect l="l" t="t" r="r" b="b"/>
            <a:pathLst>
              <a:path w="1918970" h="140335">
                <a:moveTo>
                  <a:pt x="0" y="140208"/>
                </a:moveTo>
                <a:lnTo>
                  <a:pt x="1918715" y="140208"/>
                </a:lnTo>
                <a:lnTo>
                  <a:pt x="19187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561238" y="5572759"/>
            <a:ext cx="19424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предстательной железы,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183507" y="5597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4139565" y="55727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682015" y="57503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74979" y="5750305"/>
            <a:ext cx="1262380" cy="140335"/>
          </a:xfrm>
          <a:custGeom>
            <a:avLst/>
            <a:gdLst/>
            <a:ahLst/>
            <a:cxnLst/>
            <a:rect l="l" t="t" r="r" b="b"/>
            <a:pathLst>
              <a:path w="1262380" h="140335">
                <a:moveTo>
                  <a:pt x="0" y="140208"/>
                </a:moveTo>
                <a:lnTo>
                  <a:pt x="1261872" y="140208"/>
                </a:lnTo>
                <a:lnTo>
                  <a:pt x="12618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762406" y="5725159"/>
            <a:ext cx="1286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трансректально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4102734" y="57503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4090796" y="572515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73811" y="5902705"/>
            <a:ext cx="1240790" cy="140335"/>
          </a:xfrm>
          <a:custGeom>
            <a:avLst/>
            <a:gdLst/>
            <a:ahLst/>
            <a:cxnLst/>
            <a:rect l="l" t="t" r="r" b="b"/>
            <a:pathLst>
              <a:path w="1240789" h="140335">
                <a:moveTo>
                  <a:pt x="0" y="140208"/>
                </a:moveTo>
                <a:lnTo>
                  <a:pt x="1240536" y="140208"/>
                </a:lnTo>
                <a:lnTo>
                  <a:pt x="1240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561238" y="5877559"/>
            <a:ext cx="1264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молочной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4183507" y="59027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4139565" y="58775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573811" y="6055105"/>
            <a:ext cx="2357755" cy="140335"/>
          </a:xfrm>
          <a:custGeom>
            <a:avLst/>
            <a:gdLst/>
            <a:ahLst/>
            <a:cxnLst/>
            <a:rect l="l" t="t" r="r" b="b"/>
            <a:pathLst>
              <a:path w="2357755" h="140335">
                <a:moveTo>
                  <a:pt x="0" y="140208"/>
                </a:moveTo>
                <a:lnTo>
                  <a:pt x="2357628" y="140208"/>
                </a:lnTo>
                <a:lnTo>
                  <a:pt x="23576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561238" y="6029959"/>
            <a:ext cx="23812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щитовидной и паращитовидной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4183507" y="6055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4139565" y="60299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573811" y="6207505"/>
            <a:ext cx="643255" cy="140335"/>
          </a:xfrm>
          <a:custGeom>
            <a:avLst/>
            <a:gdLst/>
            <a:ahLst/>
            <a:cxnLst/>
            <a:rect l="l" t="t" r="r" b="b"/>
            <a:pathLst>
              <a:path w="643255" h="140335">
                <a:moveTo>
                  <a:pt x="0" y="140208"/>
                </a:moveTo>
                <a:lnTo>
                  <a:pt x="643128" y="140208"/>
                </a:lnTo>
                <a:lnTo>
                  <a:pt x="6431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237513" y="6207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58087" y="6207505"/>
            <a:ext cx="1079500" cy="140335"/>
          </a:xfrm>
          <a:custGeom>
            <a:avLst/>
            <a:gdLst/>
            <a:ahLst/>
            <a:cxnLst/>
            <a:rect l="l" t="t" r="r" b="b"/>
            <a:pathLst>
              <a:path w="1079500" h="140335">
                <a:moveTo>
                  <a:pt x="0" y="140208"/>
                </a:moveTo>
                <a:lnTo>
                  <a:pt x="1078992" y="140208"/>
                </a:lnTo>
                <a:lnTo>
                  <a:pt x="10789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 txBox="1"/>
          <p:nvPr/>
        </p:nvSpPr>
        <p:spPr>
          <a:xfrm>
            <a:off x="561238" y="6182359"/>
            <a:ext cx="1788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костно-мышечной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119498" y="62075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4107560" y="618235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вопросы по составлению формы федерального статистического наблюдения № 12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877" y="789705"/>
            <a:ext cx="8839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Минздрава от 29.03.19 г. № 173н и от 02.04.19 г. № 190н не регламентируют порядок статистического учета, который осуществляется в соответствии с МКБ-10.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Состояния, классифицируемые рубриками R73.0 «Нарушение толерантности к глюкозе» и R73.9 «Неуточненная гипергликемия» относятся к классу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«Симптомы, признаки и отклонения от нормы, выявленные при клинических и лабораторных исследованиях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являются: первое – результатом проведенного теста на толерантность к глюкозе, а второе – результатом лабораторного исследования крови на содержание глюкозы. Оба результата не являются диагнозом какого-либо заболевания.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характерных жалоб, объективных данных и данных дополнительных инструментальных и лабораторных исследований должны быть установлены следующие диагнозы: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Подозрение на сахарный диабет – код Z03.8 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Сахарный диабет – коды Е10-Е14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Другие заболевания с гипергликемией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 конкретными диагнозами, а не симптомами (!) и должны быть зарегистрированы в форме № 12 и взяты под диспансерное наблюдение.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любыми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анализов, исследований, проб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установления  диагноза или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симптомами не регистрируют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№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касается рубрики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R54 «Старость, или старческая астения».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состояние является симптомом и может быть указано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качестве предварительного диагноза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госпитальной практике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дней должен быть установлен клинический диагноз в соответствии с правилами МКБ-10 (том 2, стр. 107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 в качестве основного состояния в конце эпизода оказания медицинской помощи в соответствии с МКБ-10 является для врача-статистика или медицинского статистика основанием для возврата медицинской карты стационарного больного и карты выбывшего из стационара лечащему врачу для исправления. Данные документы не должны быть приняты в статистическую  разработку.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заболеваемости рубрика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I69 «Последствия цереброваскулярных болезней»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используется, так как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несколько различных нозологических единиц (энцефалопатии, нарушения речи, параличи, парезы и т.д.), каждая из которых должна быть выставлена в качестве самостоятельного заболевания, зарегистрирована в форме № 12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 необходимости взята под диспансерное наблюдение соответствующим  специалистом.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смертности рубрика I69 используется без расшифровки.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523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66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2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4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47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99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52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04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56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09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061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214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366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518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671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823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497611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80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33314"/>
            <a:ext cx="0" cy="363220"/>
          </a:xfrm>
          <a:custGeom>
            <a:avLst/>
            <a:gdLst/>
            <a:ahLst/>
            <a:cxnLst/>
            <a:rect l="l" t="t" r="r" b="b"/>
            <a:pathLst>
              <a:path h="363220">
                <a:moveTo>
                  <a:pt x="0" y="0"/>
                </a:moveTo>
                <a:lnTo>
                  <a:pt x="0" y="36264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44867" y="935862"/>
            <a:ext cx="1224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продолжение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38270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29125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80329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42939" y="1467611"/>
            <a:ext cx="0" cy="3975100"/>
          </a:xfrm>
          <a:custGeom>
            <a:avLst/>
            <a:gdLst/>
            <a:ahLst/>
            <a:cxnLst/>
            <a:rect l="l" t="t" r="r" b="b"/>
            <a:pathLst>
              <a:path h="3975100">
                <a:moveTo>
                  <a:pt x="0" y="0"/>
                </a:moveTo>
                <a:lnTo>
                  <a:pt x="0" y="397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8273" y="1467611"/>
            <a:ext cx="0" cy="3975100"/>
          </a:xfrm>
          <a:custGeom>
            <a:avLst/>
            <a:gdLst/>
            <a:ahLst/>
            <a:cxnLst/>
            <a:rect l="l" t="t" r="r" b="b"/>
            <a:pathLst>
              <a:path h="3975100">
                <a:moveTo>
                  <a:pt x="0" y="0"/>
                </a:moveTo>
                <a:lnTo>
                  <a:pt x="0" y="397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91450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73979" y="1473961"/>
            <a:ext cx="2623820" cy="0"/>
          </a:xfrm>
          <a:custGeom>
            <a:avLst/>
            <a:gdLst/>
            <a:ahLst/>
            <a:cxnLst/>
            <a:rect l="l" t="t" r="r" b="b"/>
            <a:pathLst>
              <a:path w="2623820">
                <a:moveTo>
                  <a:pt x="0" y="0"/>
                </a:moveTo>
                <a:lnTo>
                  <a:pt x="262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54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2693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845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2997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150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302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455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607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4064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217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369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521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4674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4826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5131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5283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7537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48521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1187" y="1397000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1187" y="5436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807210" y="1901825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22546" y="1825625"/>
            <a:ext cx="1524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99103" y="1978025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46929" y="1901825"/>
            <a:ext cx="3143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90004" y="14370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378321" y="1382013"/>
            <a:ext cx="21590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5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56244" y="1444625"/>
            <a:ext cx="45910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884032" y="15970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208644" y="1749425"/>
            <a:ext cx="155575" cy="140335"/>
          </a:xfrm>
          <a:custGeom>
            <a:avLst/>
            <a:gdLst/>
            <a:ahLst/>
            <a:cxnLst/>
            <a:rect l="l" t="t" r="r" b="b"/>
            <a:pathLst>
              <a:path w="155575" h="140335">
                <a:moveTo>
                  <a:pt x="0" y="140208"/>
                </a:moveTo>
                <a:lnTo>
                  <a:pt x="155448" y="140208"/>
                </a:lnTo>
                <a:lnTo>
                  <a:pt x="155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8197342" y="1723389"/>
            <a:ext cx="148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68793" y="190182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57490" y="1875789"/>
            <a:ext cx="828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зне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007477" y="2054225"/>
            <a:ext cx="485140" cy="140335"/>
          </a:xfrm>
          <a:custGeom>
            <a:avLst/>
            <a:gdLst/>
            <a:ahLst/>
            <a:cxnLst/>
            <a:rect l="l" t="t" r="r" b="b"/>
            <a:pathLst>
              <a:path w="485140" h="140335">
                <a:moveTo>
                  <a:pt x="0" y="140208"/>
                </a:moveTo>
                <a:lnTo>
                  <a:pt x="484631" y="140208"/>
                </a:lnTo>
                <a:lnTo>
                  <a:pt x="4846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512682" y="205422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996173" y="2028189"/>
            <a:ext cx="552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54442" y="2180589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900796" y="2206625"/>
            <a:ext cx="81089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натомические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900796" y="2359025"/>
            <a:ext cx="7505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681726" y="148310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670041" y="145707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264150" y="163550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252465" y="160947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5331205" y="177571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3" name="object 73"/>
          <p:cNvSpPr/>
          <p:nvPr/>
        </p:nvSpPr>
        <p:spPr>
          <a:xfrm>
            <a:off x="5320538" y="224510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308853" y="221907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465317" y="2397505"/>
            <a:ext cx="490855" cy="140335"/>
          </a:xfrm>
          <a:custGeom>
            <a:avLst/>
            <a:gdLst/>
            <a:ahLst/>
            <a:cxnLst/>
            <a:rect l="l" t="t" r="r" b="b"/>
            <a:pathLst>
              <a:path w="490854" h="140335">
                <a:moveTo>
                  <a:pt x="0" y="140208"/>
                </a:moveTo>
                <a:lnTo>
                  <a:pt x="490727" y="140208"/>
                </a:lnTo>
                <a:lnTo>
                  <a:pt x="4907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453634" y="2371724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339204" y="1787905"/>
            <a:ext cx="620395" cy="140335"/>
          </a:xfrm>
          <a:custGeom>
            <a:avLst/>
            <a:gdLst/>
            <a:ahLst/>
            <a:cxnLst/>
            <a:rect l="l" t="t" r="r" b="b"/>
            <a:pathLst>
              <a:path w="620395" h="140335">
                <a:moveTo>
                  <a:pt x="0" y="140208"/>
                </a:moveTo>
                <a:lnTo>
                  <a:pt x="620268" y="140208"/>
                </a:lnTo>
                <a:lnTo>
                  <a:pt x="6202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327394" y="1761870"/>
            <a:ext cx="608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83401" y="194030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371590" y="1914270"/>
            <a:ext cx="518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25489" y="2092705"/>
            <a:ext cx="609600" cy="140335"/>
          </a:xfrm>
          <a:custGeom>
            <a:avLst/>
            <a:gdLst/>
            <a:ahLst/>
            <a:cxnLst/>
            <a:rect l="l" t="t" r="r" b="b"/>
            <a:pathLst>
              <a:path w="609600" h="140335">
                <a:moveTo>
                  <a:pt x="0" y="140208"/>
                </a:moveTo>
                <a:lnTo>
                  <a:pt x="609599" y="140208"/>
                </a:lnTo>
                <a:lnTo>
                  <a:pt x="6095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313678" y="2066670"/>
            <a:ext cx="635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107935" y="155930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20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7096506" y="1533271"/>
            <a:ext cx="617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059168" y="1711705"/>
            <a:ext cx="690880" cy="140335"/>
          </a:xfrm>
          <a:custGeom>
            <a:avLst/>
            <a:gdLst/>
            <a:ahLst/>
            <a:cxnLst/>
            <a:rect l="l" t="t" r="r" b="b"/>
            <a:pathLst>
              <a:path w="690879" h="140335">
                <a:moveTo>
                  <a:pt x="0" y="140208"/>
                </a:moveTo>
                <a:lnTo>
                  <a:pt x="690372" y="140208"/>
                </a:lnTo>
                <a:lnTo>
                  <a:pt x="6903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047738" y="1685670"/>
            <a:ext cx="716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интервецион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084314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04888" y="1864105"/>
            <a:ext cx="215265" cy="140335"/>
          </a:xfrm>
          <a:custGeom>
            <a:avLst/>
            <a:gdLst/>
            <a:ahLst/>
            <a:cxnLst/>
            <a:rect l="l" t="t" r="r" b="b"/>
            <a:pathLst>
              <a:path w="215265" h="140335">
                <a:moveTo>
                  <a:pt x="0" y="140208"/>
                </a:moveTo>
                <a:lnTo>
                  <a:pt x="214883" y="140208"/>
                </a:lnTo>
                <a:lnTo>
                  <a:pt x="214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337297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54823" y="1864105"/>
            <a:ext cx="350520" cy="140335"/>
          </a:xfrm>
          <a:custGeom>
            <a:avLst/>
            <a:gdLst/>
            <a:ahLst/>
            <a:cxnLst/>
            <a:rect l="l" t="t" r="r" b="b"/>
            <a:pathLst>
              <a:path w="350520" h="140335">
                <a:moveTo>
                  <a:pt x="0" y="140208"/>
                </a:moveTo>
                <a:lnTo>
                  <a:pt x="350520" y="140208"/>
                </a:lnTo>
                <a:lnTo>
                  <a:pt x="350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25918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052309" y="1838070"/>
            <a:ext cx="709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-ных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вмеша-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089647" y="201650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5" y="140208"/>
                </a:lnTo>
                <a:lnTo>
                  <a:pt x="40233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508747" y="2016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525511" y="2016505"/>
            <a:ext cx="228600" cy="140335"/>
          </a:xfrm>
          <a:custGeom>
            <a:avLst/>
            <a:gdLst/>
            <a:ahLst/>
            <a:cxnLst/>
            <a:rect l="l" t="t" r="r" b="b"/>
            <a:pathLst>
              <a:path w="228600" h="140335">
                <a:moveTo>
                  <a:pt x="0" y="140208"/>
                </a:moveTo>
                <a:lnTo>
                  <a:pt x="228600" y="140208"/>
                </a:lnTo>
                <a:lnTo>
                  <a:pt x="2286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078218" y="1990470"/>
            <a:ext cx="656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тельств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17080" y="2168905"/>
            <a:ext cx="6083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281671" y="2321305"/>
            <a:ext cx="245745" cy="140335"/>
          </a:xfrm>
          <a:custGeom>
            <a:avLst/>
            <a:gdLst/>
            <a:ahLst/>
            <a:cxnLst/>
            <a:rect l="l" t="t" r="r" b="b"/>
            <a:pathLst>
              <a:path w="245745" h="140335">
                <a:moveTo>
                  <a:pt x="0" y="140208"/>
                </a:moveTo>
                <a:lnTo>
                  <a:pt x="245364" y="140208"/>
                </a:lnTo>
                <a:lnTo>
                  <a:pt x="245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270242" y="2295220"/>
            <a:ext cx="27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20192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157476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183507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139565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80390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75983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71068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5666994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630289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58647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40511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7361681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269605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226297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573811" y="2702305"/>
            <a:ext cx="1056640" cy="140335"/>
          </a:xfrm>
          <a:custGeom>
            <a:avLst/>
            <a:gdLst/>
            <a:ahLst/>
            <a:cxnLst/>
            <a:rect l="l" t="t" r="r" b="b"/>
            <a:pathLst>
              <a:path w="1056639" h="140335">
                <a:moveTo>
                  <a:pt x="0" y="140208"/>
                </a:moveTo>
                <a:lnTo>
                  <a:pt x="1056131" y="140208"/>
                </a:lnTo>
                <a:lnTo>
                  <a:pt x="10561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561238" y="2676524"/>
            <a:ext cx="1082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мягких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тканей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119498" y="2702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107560" y="267652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73811" y="2854705"/>
            <a:ext cx="189230" cy="140335"/>
          </a:xfrm>
          <a:custGeom>
            <a:avLst/>
            <a:gdLst/>
            <a:ahLst/>
            <a:cxnLst/>
            <a:rect l="l" t="t" r="r" b="b"/>
            <a:pathLst>
              <a:path w="189229" h="140335">
                <a:moveTo>
                  <a:pt x="0" y="140208"/>
                </a:moveTo>
                <a:lnTo>
                  <a:pt x="188976" y="140208"/>
                </a:lnTo>
                <a:lnTo>
                  <a:pt x="188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2787" y="2854705"/>
            <a:ext cx="1287780" cy="140335"/>
          </a:xfrm>
          <a:custGeom>
            <a:avLst/>
            <a:gdLst/>
            <a:ahLst/>
            <a:cxnLst/>
            <a:rect l="l" t="t" r="r" b="b"/>
            <a:pathLst>
              <a:path w="1287780" h="140335">
                <a:moveTo>
                  <a:pt x="0" y="140208"/>
                </a:moveTo>
                <a:lnTo>
                  <a:pt x="1287780" y="140208"/>
                </a:lnTo>
                <a:lnTo>
                  <a:pt x="12877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50542" y="2854705"/>
            <a:ext cx="654050" cy="140335"/>
          </a:xfrm>
          <a:custGeom>
            <a:avLst/>
            <a:gdLst/>
            <a:ahLst/>
            <a:cxnLst/>
            <a:rect l="l" t="t" r="r" b="b"/>
            <a:pathLst>
              <a:path w="654050" h="140335">
                <a:moveTo>
                  <a:pt x="0" y="140208"/>
                </a:moveTo>
                <a:lnTo>
                  <a:pt x="653795" y="140208"/>
                </a:lnTo>
                <a:lnTo>
                  <a:pt x="6537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750214" y="2828924"/>
            <a:ext cx="19678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поверхностных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лимфоузлов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070730" y="28547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058792" y="2828924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73811" y="3007105"/>
            <a:ext cx="1163320" cy="140335"/>
          </a:xfrm>
          <a:custGeom>
            <a:avLst/>
            <a:gdLst/>
            <a:ahLst/>
            <a:cxnLst/>
            <a:rect l="l" t="t" r="r" b="b"/>
            <a:pathLst>
              <a:path w="1163320" h="140335">
                <a:moveTo>
                  <a:pt x="0" y="140208"/>
                </a:moveTo>
                <a:lnTo>
                  <a:pt x="1162812" y="140208"/>
                </a:lnTo>
                <a:lnTo>
                  <a:pt x="11628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561238" y="2981324"/>
            <a:ext cx="1186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головного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119498" y="3007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107560" y="298132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359395" y="3007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7347966" y="29813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223884" y="3007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8212581" y="29813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573811" y="3159505"/>
            <a:ext cx="157480" cy="140335"/>
          </a:xfrm>
          <a:custGeom>
            <a:avLst/>
            <a:gdLst/>
            <a:ahLst/>
            <a:cxnLst/>
            <a:rect l="l" t="t" r="r" b="b"/>
            <a:pathLst>
              <a:path w="157479" h="140335">
                <a:moveTo>
                  <a:pt x="0" y="140208"/>
                </a:moveTo>
                <a:lnTo>
                  <a:pt x="156972" y="140208"/>
                </a:lnTo>
                <a:lnTo>
                  <a:pt x="156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30783" y="3159505"/>
            <a:ext cx="417830" cy="140335"/>
          </a:xfrm>
          <a:custGeom>
            <a:avLst/>
            <a:gdLst/>
            <a:ahLst/>
            <a:cxnLst/>
            <a:rect l="l" t="t" r="r" b="b"/>
            <a:pathLst>
              <a:path w="417830" h="140335">
                <a:moveTo>
                  <a:pt x="0" y="140208"/>
                </a:moveTo>
                <a:lnTo>
                  <a:pt x="417575" y="140208"/>
                </a:lnTo>
                <a:lnTo>
                  <a:pt x="4175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48359" y="3159505"/>
            <a:ext cx="1071880" cy="140335"/>
          </a:xfrm>
          <a:custGeom>
            <a:avLst/>
            <a:gdLst/>
            <a:ahLst/>
            <a:cxnLst/>
            <a:rect l="l" t="t" r="r" b="b"/>
            <a:pathLst>
              <a:path w="1071880" h="140335">
                <a:moveTo>
                  <a:pt x="0" y="140208"/>
                </a:moveTo>
                <a:lnTo>
                  <a:pt x="1071371" y="140208"/>
                </a:lnTo>
                <a:lnTo>
                  <a:pt x="107137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718210" y="3133724"/>
            <a:ext cx="1513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эхоэнцефалография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070730" y="31595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4058792" y="3133724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359395" y="31595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7347966" y="31337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223884" y="31595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8212581" y="31337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73811" y="3311905"/>
            <a:ext cx="570230" cy="140335"/>
          </a:xfrm>
          <a:custGeom>
            <a:avLst/>
            <a:gdLst/>
            <a:ahLst/>
            <a:cxnLst/>
            <a:rect l="l" t="t" r="r" b="b"/>
            <a:pathLst>
              <a:path w="570230" h="140335">
                <a:moveTo>
                  <a:pt x="0" y="140208"/>
                </a:moveTo>
                <a:lnTo>
                  <a:pt x="569976" y="140208"/>
                </a:lnTo>
                <a:lnTo>
                  <a:pt x="569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143787" y="3311905"/>
            <a:ext cx="949960" cy="140335"/>
          </a:xfrm>
          <a:custGeom>
            <a:avLst/>
            <a:gdLst/>
            <a:ahLst/>
            <a:cxnLst/>
            <a:rect l="l" t="t" r="r" b="b"/>
            <a:pathLst>
              <a:path w="949960" h="140335">
                <a:moveTo>
                  <a:pt x="0" y="140208"/>
                </a:moveTo>
                <a:lnTo>
                  <a:pt x="949452" y="140208"/>
                </a:lnTo>
                <a:lnTo>
                  <a:pt x="9494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12264" y="3311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31314" y="331190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131214" y="3286125"/>
            <a:ext cx="1854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нейросонография детям до 1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070730" y="33119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4058792" y="3286125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359395" y="33119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7347966" y="32861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223884" y="33119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8212581" y="32861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73811" y="3464305"/>
            <a:ext cx="553720" cy="140335"/>
          </a:xfrm>
          <a:custGeom>
            <a:avLst/>
            <a:gdLst/>
            <a:ahLst/>
            <a:cxnLst/>
            <a:rect l="l" t="t" r="r" b="b"/>
            <a:pathLst>
              <a:path w="553719" h="140335">
                <a:moveTo>
                  <a:pt x="0" y="140208"/>
                </a:moveTo>
                <a:lnTo>
                  <a:pt x="553212" y="140208"/>
                </a:lnTo>
                <a:lnTo>
                  <a:pt x="5532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561238" y="3438525"/>
            <a:ext cx="578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глаза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119498" y="3464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4107560" y="343852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359395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7347966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223884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8212581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73811" y="3616705"/>
            <a:ext cx="3176270" cy="140335"/>
          </a:xfrm>
          <a:custGeom>
            <a:avLst/>
            <a:gdLst/>
            <a:ahLst/>
            <a:cxnLst/>
            <a:rect l="l" t="t" r="r" b="b"/>
            <a:pathLst>
              <a:path w="3176270" h="140335">
                <a:moveTo>
                  <a:pt x="0" y="140208"/>
                </a:moveTo>
                <a:lnTo>
                  <a:pt x="3176016" y="140208"/>
                </a:lnTo>
                <a:lnTo>
                  <a:pt x="3176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61238" y="3590925"/>
            <a:ext cx="3162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 клетки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(кроме сердца):</a:t>
            </a:r>
            <a:r>
              <a:rPr sz="1000" spc="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вилочковая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573811" y="3769105"/>
            <a:ext cx="2924810" cy="140335"/>
          </a:xfrm>
          <a:custGeom>
            <a:avLst/>
            <a:gdLst/>
            <a:ahLst/>
            <a:cxnLst/>
            <a:rect l="l" t="t" r="r" b="b"/>
            <a:pathLst>
              <a:path w="2924810" h="140335">
                <a:moveTo>
                  <a:pt x="0" y="140208"/>
                </a:moveTo>
                <a:lnTo>
                  <a:pt x="2924555" y="140208"/>
                </a:lnTo>
                <a:lnTo>
                  <a:pt x="292455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561238" y="3743401"/>
            <a:ext cx="2910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железа, легкие, плевральная полость,</a:t>
            </a:r>
            <a:r>
              <a:rPr sz="10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внутригрудные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573811" y="3921505"/>
            <a:ext cx="615950" cy="140335"/>
          </a:xfrm>
          <a:custGeom>
            <a:avLst/>
            <a:gdLst/>
            <a:ahLst/>
            <a:cxnLst/>
            <a:rect l="l" t="t" r="r" b="b"/>
            <a:pathLst>
              <a:path w="615950" h="140335">
                <a:moveTo>
                  <a:pt x="0" y="140208"/>
                </a:moveTo>
                <a:lnTo>
                  <a:pt x="615696" y="140208"/>
                </a:lnTo>
                <a:lnTo>
                  <a:pt x="61569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561238" y="3896105"/>
            <a:ext cx="641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злы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4119498" y="3769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4107560" y="374340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573811" y="4073905"/>
            <a:ext cx="1792605" cy="140335"/>
          </a:xfrm>
          <a:custGeom>
            <a:avLst/>
            <a:gdLst/>
            <a:ahLst/>
            <a:cxnLst/>
            <a:rect l="l" t="t" r="r" b="b"/>
            <a:pathLst>
              <a:path w="1792605" h="140335">
                <a:moveTo>
                  <a:pt x="0" y="140208"/>
                </a:moveTo>
                <a:lnTo>
                  <a:pt x="1792224" y="140208"/>
                </a:lnTo>
                <a:lnTo>
                  <a:pt x="17922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561238" y="4048505"/>
            <a:ext cx="181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наружных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половых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4119498" y="40739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4107560" y="40485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73811" y="4226305"/>
            <a:ext cx="1214755" cy="140335"/>
          </a:xfrm>
          <a:custGeom>
            <a:avLst/>
            <a:gdLst/>
            <a:ahLst/>
            <a:cxnLst/>
            <a:rect l="l" t="t" r="r" b="b"/>
            <a:pathLst>
              <a:path w="1214755" h="140335">
                <a:moveTo>
                  <a:pt x="0" y="140208"/>
                </a:moveTo>
                <a:lnTo>
                  <a:pt x="1214628" y="140208"/>
                </a:lnTo>
                <a:lnTo>
                  <a:pt x="12146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07464" y="4226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826514" y="4226305"/>
            <a:ext cx="737870" cy="140335"/>
          </a:xfrm>
          <a:custGeom>
            <a:avLst/>
            <a:gdLst/>
            <a:ahLst/>
            <a:cxnLst/>
            <a:rect l="l" t="t" r="r" b="b"/>
            <a:pathLst>
              <a:path w="737869" h="140335">
                <a:moveTo>
                  <a:pt x="0" y="140208"/>
                </a:moveTo>
                <a:lnTo>
                  <a:pt x="737615" y="140208"/>
                </a:lnTo>
                <a:lnTo>
                  <a:pt x="7376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561238" y="4200905"/>
            <a:ext cx="2016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Эндосонографические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119498" y="4226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107560" y="42009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573811" y="4378705"/>
            <a:ext cx="1706880" cy="140335"/>
          </a:xfrm>
          <a:custGeom>
            <a:avLst/>
            <a:gdLst/>
            <a:ahLst/>
            <a:cxnLst/>
            <a:rect l="l" t="t" r="r" b="b"/>
            <a:pathLst>
              <a:path w="1706880" h="140335">
                <a:moveTo>
                  <a:pt x="0" y="140208"/>
                </a:moveTo>
                <a:lnTo>
                  <a:pt x="1706879" y="140208"/>
                </a:lnTo>
                <a:lnTo>
                  <a:pt x="17068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61238" y="4353305"/>
            <a:ext cx="17316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Ультразвуковая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денситометрия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119498" y="43787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4107560" y="43533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7359395" y="4378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347966" y="4353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223884" y="4378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8212581" y="4353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73811" y="4531105"/>
            <a:ext cx="1894839" cy="140335"/>
          </a:xfrm>
          <a:custGeom>
            <a:avLst/>
            <a:gdLst/>
            <a:ahLst/>
            <a:cxnLst/>
            <a:rect l="l" t="t" r="r" b="b"/>
            <a:pathLst>
              <a:path w="1894839" h="140335">
                <a:moveTo>
                  <a:pt x="0" y="140208"/>
                </a:moveTo>
                <a:lnTo>
                  <a:pt x="1894331" y="140208"/>
                </a:lnTo>
                <a:lnTo>
                  <a:pt x="18943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561238" y="4505705"/>
            <a:ext cx="1918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Интраоперационные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119498" y="4531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4107560" y="45057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73811" y="4683505"/>
            <a:ext cx="1176655" cy="140335"/>
          </a:xfrm>
          <a:custGeom>
            <a:avLst/>
            <a:gdLst/>
            <a:ahLst/>
            <a:cxnLst/>
            <a:rect l="l" t="t" r="r" b="b"/>
            <a:pathLst>
              <a:path w="1176655" h="140335">
                <a:moveTo>
                  <a:pt x="0" y="140208"/>
                </a:moveTo>
                <a:lnTo>
                  <a:pt x="1176528" y="140208"/>
                </a:lnTo>
                <a:lnTo>
                  <a:pt x="11765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561238" y="4658105"/>
            <a:ext cx="1201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Прочие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119498" y="46835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107560" y="46581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33425" y="4835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4667" y="4835905"/>
            <a:ext cx="2819400" cy="140335"/>
          </a:xfrm>
          <a:custGeom>
            <a:avLst/>
            <a:gdLst/>
            <a:ahLst/>
            <a:cxnLst/>
            <a:rect l="l" t="t" r="r" b="b"/>
            <a:pathLst>
              <a:path w="2819400" h="140335">
                <a:moveTo>
                  <a:pt x="0" y="140208"/>
                </a:moveTo>
                <a:lnTo>
                  <a:pt x="2819400" y="140208"/>
                </a:lnTo>
                <a:lnTo>
                  <a:pt x="28194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552094" y="4810505"/>
            <a:ext cx="2804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исследований (стр.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r>
              <a:rPr sz="1000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753643" y="4988305"/>
            <a:ext cx="1804670" cy="140335"/>
          </a:xfrm>
          <a:custGeom>
            <a:avLst/>
            <a:gdLst/>
            <a:ahLst/>
            <a:cxnLst/>
            <a:rect l="l" t="t" r="r" b="b"/>
            <a:pathLst>
              <a:path w="1804670" h="140335">
                <a:moveTo>
                  <a:pt x="0" y="140208"/>
                </a:moveTo>
                <a:lnTo>
                  <a:pt x="1804416" y="140208"/>
                </a:lnTo>
                <a:lnTo>
                  <a:pt x="18044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741070" y="4962905"/>
            <a:ext cx="18288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новорожденным и детям до 2</a:t>
            </a:r>
            <a:r>
              <a:rPr sz="10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119498" y="4912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4107560" y="48867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502183" y="51407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55167" y="5140705"/>
            <a:ext cx="2261870" cy="140335"/>
          </a:xfrm>
          <a:custGeom>
            <a:avLst/>
            <a:gdLst/>
            <a:ahLst/>
            <a:cxnLst/>
            <a:rect l="l" t="t" r="r" b="b"/>
            <a:pathLst>
              <a:path w="2261870" h="140335">
                <a:moveTo>
                  <a:pt x="0" y="140208"/>
                </a:moveTo>
                <a:lnTo>
                  <a:pt x="2261616" y="140208"/>
                </a:lnTo>
                <a:lnTo>
                  <a:pt x="22616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742594" y="5115305"/>
            <a:ext cx="22840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 внутривенным</a:t>
            </a:r>
            <a:r>
              <a:rPr sz="10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119498" y="51407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107560" y="51153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359395" y="5140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7347966" y="5115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223884" y="5140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8212581" y="5115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502183" y="52931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55167" y="5293105"/>
            <a:ext cx="365760" cy="140335"/>
          </a:xfrm>
          <a:custGeom>
            <a:avLst/>
            <a:gdLst/>
            <a:ahLst/>
            <a:cxnLst/>
            <a:rect l="l" t="t" r="r" b="b"/>
            <a:pathLst>
              <a:path w="365759" h="140335">
                <a:moveTo>
                  <a:pt x="0" y="140208"/>
                </a:moveTo>
                <a:lnTo>
                  <a:pt x="365759" y="140208"/>
                </a:lnTo>
                <a:lnTo>
                  <a:pt x="3657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20927" y="5293105"/>
            <a:ext cx="794385" cy="140335"/>
          </a:xfrm>
          <a:custGeom>
            <a:avLst/>
            <a:gdLst/>
            <a:ahLst/>
            <a:cxnLst/>
            <a:rect l="l" t="t" r="r" b="b"/>
            <a:pathLst>
              <a:path w="794385" h="140335">
                <a:moveTo>
                  <a:pt x="0" y="140208"/>
                </a:moveTo>
                <a:lnTo>
                  <a:pt x="794004" y="140208"/>
                </a:lnTo>
                <a:lnTo>
                  <a:pt x="7940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42594" y="5267959"/>
            <a:ext cx="1185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эластографией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119498" y="5293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4107560" y="526795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300990"/>
          </a:xfrm>
          <a:custGeom>
            <a:avLst/>
            <a:gdLst/>
            <a:ahLst/>
            <a:cxnLst/>
            <a:rect l="l" t="t" r="r" b="b"/>
            <a:pathLst>
              <a:path h="300989">
                <a:moveTo>
                  <a:pt x="0" y="0"/>
                </a:moveTo>
                <a:lnTo>
                  <a:pt x="0" y="30041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3001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153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306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458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610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763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915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068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220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72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525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77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830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982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34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87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39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04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59207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006" y="574447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45133" y="935862"/>
            <a:ext cx="6361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5117 </a:t>
            </a:r>
            <a:r>
              <a:rPr sz="1600" b="1" spc="-10" dirty="0">
                <a:latin typeface="Times New Roman"/>
                <a:cs typeface="Times New Roman"/>
              </a:rPr>
              <a:t>«Аппараты </a:t>
            </a:r>
            <a:r>
              <a:rPr sz="1600" b="1" spc="-5" dirty="0">
                <a:latin typeface="Times New Roman"/>
                <a:cs typeface="Times New Roman"/>
              </a:rPr>
              <a:t>и </a:t>
            </a:r>
            <a:r>
              <a:rPr sz="1600" b="1" spc="-20" dirty="0">
                <a:latin typeface="Times New Roman"/>
                <a:cs typeface="Times New Roman"/>
              </a:rPr>
              <a:t>оборудование </a:t>
            </a:r>
            <a:r>
              <a:rPr sz="1600" b="1" spc="-5" dirty="0">
                <a:latin typeface="Times New Roman"/>
                <a:cs typeface="Times New Roman"/>
              </a:rPr>
              <a:t>для лучевой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диагностики»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75608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9577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97296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52209" y="1321561"/>
            <a:ext cx="0" cy="5042535"/>
          </a:xfrm>
          <a:custGeom>
            <a:avLst/>
            <a:gdLst/>
            <a:ahLst/>
            <a:cxnLst/>
            <a:rect l="l" t="t" r="r" b="b"/>
            <a:pathLst>
              <a:path h="5042535">
                <a:moveTo>
                  <a:pt x="0" y="0"/>
                </a:moveTo>
                <a:lnTo>
                  <a:pt x="0" y="50419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12864" y="1321561"/>
            <a:ext cx="0" cy="5042535"/>
          </a:xfrm>
          <a:custGeom>
            <a:avLst/>
            <a:gdLst/>
            <a:ahLst/>
            <a:cxnLst/>
            <a:rect l="l" t="t" r="r" b="b"/>
            <a:pathLst>
              <a:path h="5042535">
                <a:moveTo>
                  <a:pt x="0" y="0"/>
                </a:moveTo>
                <a:lnTo>
                  <a:pt x="0" y="50419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94625" y="1321561"/>
            <a:ext cx="0" cy="5042535"/>
          </a:xfrm>
          <a:custGeom>
            <a:avLst/>
            <a:gdLst/>
            <a:ahLst/>
            <a:cxnLst/>
            <a:rect l="l" t="t" r="r" b="b"/>
            <a:pathLst>
              <a:path h="5042535">
                <a:moveTo>
                  <a:pt x="0" y="0"/>
                </a:moveTo>
                <a:lnTo>
                  <a:pt x="0" y="50419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90946" y="1327911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9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699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2851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156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3091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461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613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3918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0711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223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375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45283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4680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48331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4985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5137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52903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1187" y="5442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1187" y="55951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57475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58999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1187" y="60523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1187" y="62047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537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76513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1187" y="1268730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61187" y="63571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825244" y="1917064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72077" y="1840864"/>
            <a:ext cx="1511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48633" y="1993264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27321" y="1688464"/>
            <a:ext cx="36576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68825" y="1840864"/>
            <a:ext cx="68135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аппаратов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17009" y="1993264"/>
            <a:ext cx="753110" cy="140335"/>
          </a:xfrm>
          <a:custGeom>
            <a:avLst/>
            <a:gdLst/>
            <a:ahLst/>
            <a:cxnLst/>
            <a:rect l="l" t="t" r="r" b="b"/>
            <a:pathLst>
              <a:path w="753110" h="140335">
                <a:moveTo>
                  <a:pt x="0" y="140208"/>
                </a:moveTo>
                <a:lnTo>
                  <a:pt x="752856" y="140208"/>
                </a:lnTo>
                <a:lnTo>
                  <a:pt x="7528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505071" y="1967229"/>
            <a:ext cx="778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оборудования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48657" y="2145664"/>
            <a:ext cx="2882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935343" y="129908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923913" y="1261617"/>
            <a:ext cx="12700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3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744336" y="148945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5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732779" y="146342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326760" y="1641855"/>
            <a:ext cx="925194" cy="140335"/>
          </a:xfrm>
          <a:custGeom>
            <a:avLst/>
            <a:gdLst/>
            <a:ahLst/>
            <a:cxnLst/>
            <a:rect l="l" t="t" r="r" b="b"/>
            <a:pathLst>
              <a:path w="925195" h="140335">
                <a:moveTo>
                  <a:pt x="0" y="140208"/>
                </a:moveTo>
                <a:lnTo>
                  <a:pt x="925067" y="140208"/>
                </a:lnTo>
                <a:lnTo>
                  <a:pt x="92506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314950" y="161582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396865" y="1794255"/>
            <a:ext cx="792480" cy="140335"/>
          </a:xfrm>
          <a:custGeom>
            <a:avLst/>
            <a:gdLst/>
            <a:ahLst/>
            <a:cxnLst/>
            <a:rect l="l" t="t" r="r" b="b"/>
            <a:pathLst>
              <a:path w="792479" h="140335">
                <a:moveTo>
                  <a:pt x="0" y="140208"/>
                </a:moveTo>
                <a:lnTo>
                  <a:pt x="792479" y="140208"/>
                </a:lnTo>
                <a:lnTo>
                  <a:pt x="7924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385053" y="1768220"/>
            <a:ext cx="780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азывающ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401436" y="1946655"/>
            <a:ext cx="784860" cy="140335"/>
          </a:xfrm>
          <a:custGeom>
            <a:avLst/>
            <a:gdLst/>
            <a:ahLst/>
            <a:cxnLst/>
            <a:rect l="l" t="t" r="r" b="b"/>
            <a:pathLst>
              <a:path w="784860" h="140335">
                <a:moveTo>
                  <a:pt x="0" y="140208"/>
                </a:moveTo>
                <a:lnTo>
                  <a:pt x="784860" y="140208"/>
                </a:lnTo>
                <a:lnTo>
                  <a:pt x="7848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389626" y="1920620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ицин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514213" y="2099055"/>
            <a:ext cx="554990" cy="140335"/>
          </a:xfrm>
          <a:custGeom>
            <a:avLst/>
            <a:gdLst/>
            <a:ahLst/>
            <a:cxnLst/>
            <a:rect l="l" t="t" r="r" b="b"/>
            <a:pathLst>
              <a:path w="554989" h="140335">
                <a:moveTo>
                  <a:pt x="0" y="140208"/>
                </a:moveTo>
                <a:lnTo>
                  <a:pt x="554736" y="140208"/>
                </a:lnTo>
                <a:lnTo>
                  <a:pt x="5547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502402" y="2073020"/>
            <a:ext cx="54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84672" y="2251455"/>
            <a:ext cx="817244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529453" y="2403855"/>
            <a:ext cx="52895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302502" y="1870455"/>
            <a:ext cx="5708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468617" y="2022855"/>
            <a:ext cx="240029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щ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082408" y="1794255"/>
            <a:ext cx="6184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сроком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992493" y="1946655"/>
            <a:ext cx="76708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эксплуатации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992493" y="2099055"/>
            <a:ext cx="7334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свыше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014589" y="1337055"/>
            <a:ext cx="472440" cy="140335"/>
          </a:xfrm>
          <a:custGeom>
            <a:avLst/>
            <a:gdLst/>
            <a:ahLst/>
            <a:cxnLst/>
            <a:rect l="l" t="t" r="r" b="b"/>
            <a:pathLst>
              <a:path w="472440" h="140334">
                <a:moveTo>
                  <a:pt x="0" y="140208"/>
                </a:moveTo>
                <a:lnTo>
                  <a:pt x="472440" y="140208"/>
                </a:lnTo>
                <a:lnTo>
                  <a:pt x="472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8003285" y="1311021"/>
            <a:ext cx="466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836281" y="1489455"/>
            <a:ext cx="798830" cy="140335"/>
          </a:xfrm>
          <a:custGeom>
            <a:avLst/>
            <a:gdLst/>
            <a:ahLst/>
            <a:cxnLst/>
            <a:rect l="l" t="t" r="r" b="b"/>
            <a:pathLst>
              <a:path w="798829" h="140335">
                <a:moveTo>
                  <a:pt x="0" y="140208"/>
                </a:moveTo>
                <a:lnTo>
                  <a:pt x="798576" y="140208"/>
                </a:lnTo>
                <a:lnTo>
                  <a:pt x="7985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824978" y="1463421"/>
            <a:ext cx="8242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857617" y="1794255"/>
            <a:ext cx="792480" cy="140335"/>
          </a:xfrm>
          <a:custGeom>
            <a:avLst/>
            <a:gdLst/>
            <a:ahLst/>
            <a:cxnLst/>
            <a:rect l="l" t="t" r="r" b="b"/>
            <a:pathLst>
              <a:path w="792479" h="140335">
                <a:moveTo>
                  <a:pt x="0" y="140208"/>
                </a:moveTo>
                <a:lnTo>
                  <a:pt x="792479" y="140208"/>
                </a:lnTo>
                <a:lnTo>
                  <a:pt x="7924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862189" y="1946655"/>
            <a:ext cx="784860" cy="140335"/>
          </a:xfrm>
          <a:custGeom>
            <a:avLst/>
            <a:gdLst/>
            <a:ahLst/>
            <a:cxnLst/>
            <a:rect l="l" t="t" r="r" b="b"/>
            <a:pathLst>
              <a:path w="784859" h="140335">
                <a:moveTo>
                  <a:pt x="0" y="140208"/>
                </a:moveTo>
                <a:lnTo>
                  <a:pt x="784859" y="140208"/>
                </a:lnTo>
                <a:lnTo>
                  <a:pt x="7848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1" name="object 91"/>
          <p:cNvGraphicFramePr>
            <a:graphicFrameLocks noGrp="1"/>
          </p:cNvGraphicFramePr>
          <p:nvPr/>
        </p:nvGraphicFramePr>
        <p:xfrm>
          <a:off x="7856093" y="1629664"/>
          <a:ext cx="788670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213360"/>
                <a:gridCol w="125095"/>
                <a:gridCol w="216535"/>
                <a:gridCol w="120650"/>
              </a:tblGrid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5">
                  <a:txBody>
                    <a:bodyPr/>
                    <a:lstStyle/>
                    <a:p>
                      <a:pPr marL="254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5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2" name="object 92"/>
          <p:cNvSpPr txBox="1"/>
          <p:nvPr/>
        </p:nvSpPr>
        <p:spPr>
          <a:xfrm>
            <a:off x="7834121" y="2225420"/>
            <a:ext cx="8039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868284" y="2403855"/>
            <a:ext cx="76962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413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092313" y="2556255"/>
            <a:ext cx="285115" cy="140335"/>
          </a:xfrm>
          <a:custGeom>
            <a:avLst/>
            <a:gdLst/>
            <a:ahLst/>
            <a:cxnLst/>
            <a:rect l="l" t="t" r="r" b="b"/>
            <a:pathLst>
              <a:path w="285115" h="140335">
                <a:moveTo>
                  <a:pt x="0" y="140208"/>
                </a:moveTo>
                <a:lnTo>
                  <a:pt x="284988" y="140208"/>
                </a:lnTo>
                <a:lnTo>
                  <a:pt x="28498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081009" y="2530297"/>
            <a:ext cx="3098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221483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177288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232909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188967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893436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849495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774816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731255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1393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6537706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353681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7310119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235568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192261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88632" y="2861055"/>
            <a:ext cx="3144520" cy="140335"/>
          </a:xfrm>
          <a:custGeom>
            <a:avLst/>
            <a:gdLst/>
            <a:ahLst/>
            <a:cxnLst/>
            <a:rect l="l" t="t" r="r" b="b"/>
            <a:pathLst>
              <a:path w="3144520" h="140335">
                <a:moveTo>
                  <a:pt x="0" y="140208"/>
                </a:moveTo>
                <a:lnTo>
                  <a:pt x="3144012" y="140208"/>
                </a:lnTo>
                <a:lnTo>
                  <a:pt x="31440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75894" y="2835401"/>
            <a:ext cx="3132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 комплексы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 рабочих</a:t>
            </a:r>
            <a:r>
              <a:rPr sz="1000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места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88632" y="3013455"/>
            <a:ext cx="1495425" cy="140335"/>
          </a:xfrm>
          <a:custGeom>
            <a:avLst/>
            <a:gdLst/>
            <a:ahLst/>
            <a:cxnLst/>
            <a:rect l="l" t="t" r="r" b="b"/>
            <a:pathLst>
              <a:path w="1495425" h="140335">
                <a:moveTo>
                  <a:pt x="0" y="140208"/>
                </a:moveTo>
                <a:lnTo>
                  <a:pt x="1495044" y="140208"/>
                </a:lnTo>
                <a:lnTo>
                  <a:pt x="14950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04186" y="3013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024760" y="3013455"/>
            <a:ext cx="516890" cy="140335"/>
          </a:xfrm>
          <a:custGeom>
            <a:avLst/>
            <a:gdLst/>
            <a:ahLst/>
            <a:cxnLst/>
            <a:rect l="l" t="t" r="r" b="b"/>
            <a:pathLst>
              <a:path w="516889" h="140335">
                <a:moveTo>
                  <a:pt x="0" y="140208"/>
                </a:moveTo>
                <a:lnTo>
                  <a:pt x="516636" y="140208"/>
                </a:lnTo>
                <a:lnTo>
                  <a:pt x="5166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75894" y="2987801"/>
            <a:ext cx="2040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включая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поворотные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столы-штативы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232909" y="3013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188967" y="29878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88632" y="3165855"/>
            <a:ext cx="3108960" cy="140335"/>
          </a:xfrm>
          <a:custGeom>
            <a:avLst/>
            <a:gdLst/>
            <a:ahLst/>
            <a:cxnLst/>
            <a:rect l="l" t="t" r="r" b="b"/>
            <a:pathLst>
              <a:path w="3108960" h="140335">
                <a:moveTo>
                  <a:pt x="0" y="140208"/>
                </a:moveTo>
                <a:lnTo>
                  <a:pt x="3108960" y="140208"/>
                </a:lnTo>
                <a:lnTo>
                  <a:pt x="31089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75894" y="3140201"/>
            <a:ext cx="3132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 комплексы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 рабочих</a:t>
            </a:r>
            <a:r>
              <a:rPr sz="1000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места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232909" y="3165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4188967" y="31402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96836" y="3318255"/>
            <a:ext cx="962025" cy="140335"/>
          </a:xfrm>
          <a:custGeom>
            <a:avLst/>
            <a:gdLst/>
            <a:ahLst/>
            <a:cxnLst/>
            <a:rect l="l" t="t" r="r" b="b"/>
            <a:pathLst>
              <a:path w="962025" h="140335">
                <a:moveTo>
                  <a:pt x="0" y="140208"/>
                </a:moveTo>
                <a:lnTo>
                  <a:pt x="961644" y="140208"/>
                </a:lnTo>
                <a:lnTo>
                  <a:pt x="9616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584098" y="3292602"/>
            <a:ext cx="986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152138" y="33182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140200" y="3292602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88632" y="3470655"/>
            <a:ext cx="3098800" cy="140335"/>
          </a:xfrm>
          <a:custGeom>
            <a:avLst/>
            <a:gdLst/>
            <a:ahLst/>
            <a:cxnLst/>
            <a:rect l="l" t="t" r="r" b="b"/>
            <a:pathLst>
              <a:path w="3098800" h="140335">
                <a:moveTo>
                  <a:pt x="0" y="140208"/>
                </a:moveTo>
                <a:lnTo>
                  <a:pt x="3098292" y="140208"/>
                </a:lnTo>
                <a:lnTo>
                  <a:pt x="30982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75894" y="3445002"/>
            <a:ext cx="31216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 комплексы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 рабочее</a:t>
            </a:r>
            <a:r>
              <a:rPr sz="1000" spc="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место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232909" y="3470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4188967" y="3445002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88632" y="3623055"/>
            <a:ext cx="3487420" cy="140335"/>
          </a:xfrm>
          <a:custGeom>
            <a:avLst/>
            <a:gdLst/>
            <a:ahLst/>
            <a:cxnLst/>
            <a:rect l="l" t="t" r="r" b="b"/>
            <a:pathLst>
              <a:path w="3487420" h="140335">
                <a:moveTo>
                  <a:pt x="0" y="140208"/>
                </a:moveTo>
                <a:lnTo>
                  <a:pt x="3486899" y="140208"/>
                </a:lnTo>
                <a:lnTo>
                  <a:pt x="34868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475894" y="3597402"/>
            <a:ext cx="3475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 аппараты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 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000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клетки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88632" y="3775455"/>
            <a:ext cx="1435735" cy="140335"/>
          </a:xfrm>
          <a:custGeom>
            <a:avLst/>
            <a:gdLst/>
            <a:ahLst/>
            <a:cxnLst/>
            <a:rect l="l" t="t" r="r" b="b"/>
            <a:pathLst>
              <a:path w="1435735" h="140335">
                <a:moveTo>
                  <a:pt x="0" y="140208"/>
                </a:moveTo>
                <a:lnTo>
                  <a:pt x="1435608" y="140208"/>
                </a:lnTo>
                <a:lnTo>
                  <a:pt x="143560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75894" y="3749802"/>
            <a:ext cx="14592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(цифровые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флюорографы)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232909" y="3775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4188967" y="3749802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96836" y="3927855"/>
            <a:ext cx="1640205" cy="140335"/>
          </a:xfrm>
          <a:custGeom>
            <a:avLst/>
            <a:gdLst/>
            <a:ahLst/>
            <a:cxnLst/>
            <a:rect l="l" t="t" r="r" b="b"/>
            <a:pathLst>
              <a:path w="1640205" h="140335">
                <a:moveTo>
                  <a:pt x="0" y="140208"/>
                </a:moveTo>
                <a:lnTo>
                  <a:pt x="1639824" y="140208"/>
                </a:lnTo>
                <a:lnTo>
                  <a:pt x="16398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584098" y="3902202"/>
            <a:ext cx="1664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шасси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автомобилей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152138" y="39278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4140200" y="3902202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8632" y="4080255"/>
            <a:ext cx="1420495" cy="140335"/>
          </a:xfrm>
          <a:custGeom>
            <a:avLst/>
            <a:gdLst/>
            <a:ahLst/>
            <a:cxnLst/>
            <a:rect l="l" t="t" r="r" b="b"/>
            <a:pathLst>
              <a:path w="1420495" h="140335">
                <a:moveTo>
                  <a:pt x="0" y="140208"/>
                </a:moveTo>
                <a:lnTo>
                  <a:pt x="1420368" y="140208"/>
                </a:lnTo>
                <a:lnTo>
                  <a:pt x="14203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75894" y="4054855"/>
            <a:ext cx="1444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232909" y="4080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4188967" y="40548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96836" y="4232655"/>
            <a:ext cx="1640205" cy="140335"/>
          </a:xfrm>
          <a:custGeom>
            <a:avLst/>
            <a:gdLst/>
            <a:ahLst/>
            <a:cxnLst/>
            <a:rect l="l" t="t" r="r" b="b"/>
            <a:pathLst>
              <a:path w="1640205" h="140335">
                <a:moveTo>
                  <a:pt x="0" y="140208"/>
                </a:moveTo>
                <a:lnTo>
                  <a:pt x="1639824" y="140208"/>
                </a:lnTo>
                <a:lnTo>
                  <a:pt x="16398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84098" y="4207255"/>
            <a:ext cx="1664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шасси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автомобилей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4152138" y="42326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4140200" y="420725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88632" y="4385055"/>
            <a:ext cx="1074420" cy="140335"/>
          </a:xfrm>
          <a:custGeom>
            <a:avLst/>
            <a:gdLst/>
            <a:ahLst/>
            <a:cxnLst/>
            <a:rect l="l" t="t" r="r" b="b"/>
            <a:pathLst>
              <a:path w="1074420" h="140335">
                <a:moveTo>
                  <a:pt x="0" y="140208"/>
                </a:moveTo>
                <a:lnTo>
                  <a:pt x="1074420" y="140208"/>
                </a:lnTo>
                <a:lnTo>
                  <a:pt x="10744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475894" y="4359655"/>
            <a:ext cx="1099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Палатные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232909" y="43850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4188967" y="43596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88632" y="4537455"/>
            <a:ext cx="3086100" cy="140335"/>
          </a:xfrm>
          <a:custGeom>
            <a:avLst/>
            <a:gdLst/>
            <a:ahLst/>
            <a:cxnLst/>
            <a:rect l="l" t="t" r="r" b="b"/>
            <a:pathLst>
              <a:path w="3086100" h="140335">
                <a:moveTo>
                  <a:pt x="0" y="140208"/>
                </a:moveTo>
                <a:lnTo>
                  <a:pt x="3086100" y="140208"/>
                </a:lnTo>
                <a:lnTo>
                  <a:pt x="30861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95242" y="4537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15816" y="4537455"/>
            <a:ext cx="233679" cy="140335"/>
          </a:xfrm>
          <a:custGeom>
            <a:avLst/>
            <a:gdLst/>
            <a:ahLst/>
            <a:cxnLst/>
            <a:rect l="l" t="t" r="r" b="b"/>
            <a:pathLst>
              <a:path w="233679" h="140335">
                <a:moveTo>
                  <a:pt x="0" y="140208"/>
                </a:moveTo>
                <a:lnTo>
                  <a:pt x="233172" y="140208"/>
                </a:lnTo>
                <a:lnTo>
                  <a:pt x="2331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475894" y="4512055"/>
            <a:ext cx="338645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рентгенотелевизионные установки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типа</a:t>
            </a:r>
            <a:r>
              <a:rPr sz="1000" spc="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С-дуга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4232909" y="4537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4188967" y="45120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488632" y="4689855"/>
            <a:ext cx="1769745" cy="140335"/>
          </a:xfrm>
          <a:custGeom>
            <a:avLst/>
            <a:gdLst/>
            <a:ahLst/>
            <a:cxnLst/>
            <a:rect l="l" t="t" r="r" b="b"/>
            <a:pathLst>
              <a:path w="1769745" h="140335">
                <a:moveTo>
                  <a:pt x="0" y="140208"/>
                </a:moveTo>
                <a:lnTo>
                  <a:pt x="1769364" y="140208"/>
                </a:lnTo>
                <a:lnTo>
                  <a:pt x="1769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475894" y="4664455"/>
            <a:ext cx="17938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Рентгенурологические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4232909" y="4689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4188967" y="46644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88632" y="4842255"/>
            <a:ext cx="1621790" cy="140335"/>
          </a:xfrm>
          <a:custGeom>
            <a:avLst/>
            <a:gdLst/>
            <a:ahLst/>
            <a:cxnLst/>
            <a:rect l="l" t="t" r="r" b="b"/>
            <a:pathLst>
              <a:path w="1621789" h="140335">
                <a:moveTo>
                  <a:pt x="0" y="140208"/>
                </a:moveTo>
                <a:lnTo>
                  <a:pt x="1621536" y="140208"/>
                </a:lnTo>
                <a:lnTo>
                  <a:pt x="1621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75894" y="4816855"/>
            <a:ext cx="1645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Маммографические 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232909" y="4842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4188967" y="48168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578548" y="4994655"/>
            <a:ext cx="962025" cy="140335"/>
          </a:xfrm>
          <a:custGeom>
            <a:avLst/>
            <a:gdLst/>
            <a:ahLst/>
            <a:cxnLst/>
            <a:rect l="l" t="t" r="r" b="b"/>
            <a:pathLst>
              <a:path w="962025" h="140335">
                <a:moveTo>
                  <a:pt x="0" y="140208"/>
                </a:moveTo>
                <a:lnTo>
                  <a:pt x="961644" y="140208"/>
                </a:lnTo>
                <a:lnTo>
                  <a:pt x="9616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565810" y="4969255"/>
            <a:ext cx="986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152138" y="49946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140200" y="496925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78548" y="5147055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8"/>
                </a:moveTo>
                <a:lnTo>
                  <a:pt x="411480" y="140208"/>
                </a:lnTo>
                <a:lnTo>
                  <a:pt x="4114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90028" y="5147055"/>
            <a:ext cx="1330960" cy="140335"/>
          </a:xfrm>
          <a:custGeom>
            <a:avLst/>
            <a:gdLst/>
            <a:ahLst/>
            <a:cxnLst/>
            <a:rect l="l" t="t" r="r" b="b"/>
            <a:pathLst>
              <a:path w="1330960" h="140335">
                <a:moveTo>
                  <a:pt x="0" y="140208"/>
                </a:moveTo>
                <a:lnTo>
                  <a:pt x="1330452" y="140208"/>
                </a:lnTo>
                <a:lnTo>
                  <a:pt x="13304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977595" y="5121655"/>
            <a:ext cx="1355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функцией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томосинтеза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152138" y="51470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4140200" y="512165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488632" y="5299455"/>
            <a:ext cx="1231900" cy="140335"/>
          </a:xfrm>
          <a:custGeom>
            <a:avLst/>
            <a:gdLst/>
            <a:ahLst/>
            <a:cxnLst/>
            <a:rect l="l" t="t" r="r" b="b"/>
            <a:pathLst>
              <a:path w="1231900" h="140335">
                <a:moveTo>
                  <a:pt x="0" y="140208"/>
                </a:moveTo>
                <a:lnTo>
                  <a:pt x="1231392" y="140208"/>
                </a:lnTo>
                <a:lnTo>
                  <a:pt x="12313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475894" y="5274055"/>
            <a:ext cx="12198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Дентальные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168902" y="52994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156964" y="527405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578548" y="5451868"/>
            <a:ext cx="2030095" cy="140335"/>
          </a:xfrm>
          <a:custGeom>
            <a:avLst/>
            <a:gdLst/>
            <a:ahLst/>
            <a:cxnLst/>
            <a:rect l="l" t="t" r="r" b="b"/>
            <a:pathLst>
              <a:path w="2030095" h="140335">
                <a:moveTo>
                  <a:pt x="0" y="140207"/>
                </a:moveTo>
                <a:lnTo>
                  <a:pt x="2029968" y="140207"/>
                </a:lnTo>
                <a:lnTo>
                  <a:pt x="20299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65810" y="5426405"/>
            <a:ext cx="2058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них: прицельные</a:t>
            </a:r>
            <a:r>
              <a:rPr sz="10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(радиовизиографы)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120134" y="545186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4108196" y="5426405"/>
            <a:ext cx="248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10.1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78548" y="5604268"/>
            <a:ext cx="614680" cy="140335"/>
          </a:xfrm>
          <a:custGeom>
            <a:avLst/>
            <a:gdLst/>
            <a:ahLst/>
            <a:cxnLst/>
            <a:rect l="l" t="t" r="r" b="b"/>
            <a:pathLst>
              <a:path w="614680" h="140335">
                <a:moveTo>
                  <a:pt x="0" y="140207"/>
                </a:moveTo>
                <a:lnTo>
                  <a:pt x="614171" y="140207"/>
                </a:lnTo>
                <a:lnTo>
                  <a:pt x="614171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192720" y="5604268"/>
            <a:ext cx="906780" cy="140335"/>
          </a:xfrm>
          <a:custGeom>
            <a:avLst/>
            <a:gdLst/>
            <a:ahLst/>
            <a:cxnLst/>
            <a:rect l="l" t="t" r="r" b="b"/>
            <a:pathLst>
              <a:path w="906780" h="140335">
                <a:moveTo>
                  <a:pt x="0" y="140207"/>
                </a:moveTo>
                <a:lnTo>
                  <a:pt x="906779" y="140207"/>
                </a:lnTo>
                <a:lnTo>
                  <a:pt x="90677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1180287" y="5579160"/>
            <a:ext cx="935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r>
              <a:rPr sz="1000" spc="-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4072890" y="560426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7"/>
                </a:moveTo>
                <a:lnTo>
                  <a:pt x="320039" y="140207"/>
                </a:lnTo>
                <a:lnTo>
                  <a:pt x="3200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4060952" y="5579160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596836" y="5756668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7"/>
                </a:moveTo>
                <a:lnTo>
                  <a:pt x="379476" y="140207"/>
                </a:lnTo>
                <a:lnTo>
                  <a:pt x="37947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76312" y="5756668"/>
            <a:ext cx="2464435" cy="140335"/>
          </a:xfrm>
          <a:custGeom>
            <a:avLst/>
            <a:gdLst/>
            <a:ahLst/>
            <a:cxnLst/>
            <a:rect l="l" t="t" r="r" b="b"/>
            <a:pathLst>
              <a:path w="2464435" h="140335">
                <a:moveTo>
                  <a:pt x="0" y="140207"/>
                </a:moveTo>
                <a:lnTo>
                  <a:pt x="2464307" y="140207"/>
                </a:lnTo>
                <a:lnTo>
                  <a:pt x="246430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963879" y="5731560"/>
            <a:ext cx="24866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панорамные томографы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(ортопантомографы)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4120134" y="575666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4108196" y="5731560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96836" y="5909068"/>
            <a:ext cx="601980" cy="140335"/>
          </a:xfrm>
          <a:custGeom>
            <a:avLst/>
            <a:gdLst/>
            <a:ahLst/>
            <a:cxnLst/>
            <a:rect l="l" t="t" r="r" b="b"/>
            <a:pathLst>
              <a:path w="601980" h="140335">
                <a:moveTo>
                  <a:pt x="0" y="140207"/>
                </a:moveTo>
                <a:lnTo>
                  <a:pt x="601980" y="140207"/>
                </a:lnTo>
                <a:lnTo>
                  <a:pt x="6019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198816" y="5909068"/>
            <a:ext cx="963294" cy="140335"/>
          </a:xfrm>
          <a:custGeom>
            <a:avLst/>
            <a:gdLst/>
            <a:ahLst/>
            <a:cxnLst/>
            <a:rect l="l" t="t" r="r" b="b"/>
            <a:pathLst>
              <a:path w="963294" h="140335">
                <a:moveTo>
                  <a:pt x="0" y="140207"/>
                </a:moveTo>
                <a:lnTo>
                  <a:pt x="963168" y="140207"/>
                </a:lnTo>
                <a:lnTo>
                  <a:pt x="9631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1186383" y="5883960"/>
            <a:ext cx="988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4072890" y="590906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7"/>
                </a:moveTo>
                <a:lnTo>
                  <a:pt x="320039" y="140207"/>
                </a:lnTo>
                <a:lnTo>
                  <a:pt x="3200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4060952" y="5883960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596836" y="6061468"/>
            <a:ext cx="347980" cy="140335"/>
          </a:xfrm>
          <a:custGeom>
            <a:avLst/>
            <a:gdLst/>
            <a:ahLst/>
            <a:cxnLst/>
            <a:rect l="l" t="t" r="r" b="b"/>
            <a:pathLst>
              <a:path w="347980" h="140335">
                <a:moveTo>
                  <a:pt x="0" y="140207"/>
                </a:moveTo>
                <a:lnTo>
                  <a:pt x="347471" y="140207"/>
                </a:lnTo>
                <a:lnTo>
                  <a:pt x="347471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44308" y="6061468"/>
            <a:ext cx="1271270" cy="140335"/>
          </a:xfrm>
          <a:custGeom>
            <a:avLst/>
            <a:gdLst/>
            <a:ahLst/>
            <a:cxnLst/>
            <a:rect l="l" t="t" r="r" b="b"/>
            <a:pathLst>
              <a:path w="1271270" h="140335">
                <a:moveTo>
                  <a:pt x="0" y="140207"/>
                </a:moveTo>
                <a:lnTo>
                  <a:pt x="1271016" y="140207"/>
                </a:lnTo>
                <a:lnTo>
                  <a:pt x="127101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931875" y="6036360"/>
            <a:ext cx="12960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дентальные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120134" y="606146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4108196" y="6036360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488632" y="6213868"/>
            <a:ext cx="2371725" cy="140335"/>
          </a:xfrm>
          <a:custGeom>
            <a:avLst/>
            <a:gdLst/>
            <a:ahLst/>
            <a:cxnLst/>
            <a:rect l="l" t="t" r="r" b="b"/>
            <a:pathLst>
              <a:path w="2371725" h="140335">
                <a:moveTo>
                  <a:pt x="0" y="140207"/>
                </a:moveTo>
                <a:lnTo>
                  <a:pt x="2371344" y="140207"/>
                </a:lnTo>
                <a:lnTo>
                  <a:pt x="237134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475894" y="6188760"/>
            <a:ext cx="2395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Ангиографические аппараты</a:t>
            </a:r>
            <a:r>
              <a:rPr sz="10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168902" y="621386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156964" y="6188760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32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85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37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090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42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394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47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699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52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004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156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309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461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614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766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4918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071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223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376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006" y="5528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04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006" y="568084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21067" y="791667"/>
            <a:ext cx="10775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продолжение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79901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27982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92090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24219" y="1105535"/>
            <a:ext cx="0" cy="5347335"/>
          </a:xfrm>
          <a:custGeom>
            <a:avLst/>
            <a:gdLst/>
            <a:ahLst/>
            <a:cxnLst/>
            <a:rect l="l" t="t" r="r" b="b"/>
            <a:pathLst>
              <a:path h="5347335">
                <a:moveTo>
                  <a:pt x="0" y="0"/>
                </a:moveTo>
                <a:lnTo>
                  <a:pt x="0" y="53467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84872" y="1105535"/>
            <a:ext cx="0" cy="5347335"/>
          </a:xfrm>
          <a:custGeom>
            <a:avLst/>
            <a:gdLst/>
            <a:ahLst/>
            <a:cxnLst/>
            <a:rect l="l" t="t" r="r" b="b"/>
            <a:pathLst>
              <a:path h="5347335">
                <a:moveTo>
                  <a:pt x="0" y="0"/>
                </a:moveTo>
                <a:lnTo>
                  <a:pt x="0" y="53467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66633" y="1105535"/>
            <a:ext cx="0" cy="5347335"/>
          </a:xfrm>
          <a:custGeom>
            <a:avLst/>
            <a:gdLst/>
            <a:ahLst/>
            <a:cxnLst/>
            <a:rect l="l" t="t" r="r" b="b"/>
            <a:pathLst>
              <a:path h="5347335">
                <a:moveTo>
                  <a:pt x="0" y="0"/>
                </a:moveTo>
                <a:lnTo>
                  <a:pt x="0" y="53467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85740" y="1111885"/>
            <a:ext cx="3685540" cy="0"/>
          </a:xfrm>
          <a:custGeom>
            <a:avLst/>
            <a:gdLst/>
            <a:ahLst/>
            <a:cxnLst/>
            <a:rect l="l" t="t" r="r" b="b"/>
            <a:pathLst>
              <a:path w="3685540">
                <a:moveTo>
                  <a:pt x="0" y="0"/>
                </a:moveTo>
                <a:lnTo>
                  <a:pt x="36851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182" y="21786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182" y="23310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82" y="24834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182" y="26358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182" y="27882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182" y="29406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182" y="30930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82" y="32454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182" y="33978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182" y="35502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182" y="37026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182" y="38550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182" y="40074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182" y="41598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182" y="43122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182" y="44646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182" y="46170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182" y="47694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7182" y="49218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182" y="50742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182" y="52266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182" y="55314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7182" y="56838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7182" y="58362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7182" y="59886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182" y="61410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7182" y="62934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3532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964548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7182" y="1052702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7182" y="64458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655826" y="1548638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43679" y="1472438"/>
            <a:ext cx="1511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20235" y="1624838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04841" y="1320038"/>
            <a:ext cx="35433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36440" y="1472438"/>
            <a:ext cx="6997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аппаратов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83100" y="1624838"/>
            <a:ext cx="7658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оборудования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704841" y="1777238"/>
            <a:ext cx="29972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077075" y="108305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065644" y="1045590"/>
            <a:ext cx="12700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3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78372" y="1121028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766561" y="1094993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360796" y="1273428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4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348985" y="1247393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5427853" y="1413636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8" name="object 78"/>
          <p:cNvSpPr/>
          <p:nvPr/>
        </p:nvSpPr>
        <p:spPr>
          <a:xfrm>
            <a:off x="5417184" y="1883029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405373" y="1856993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561965" y="2035429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550153" y="2009393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374510" y="1502028"/>
            <a:ext cx="5708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40627" y="1654429"/>
            <a:ext cx="240029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щ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54418" y="1425828"/>
            <a:ext cx="6184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сроком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064502" y="1578228"/>
            <a:ext cx="76708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эксплуатации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064502" y="1730629"/>
            <a:ext cx="7334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свыше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194802" y="1121028"/>
            <a:ext cx="472440" cy="140335"/>
          </a:xfrm>
          <a:custGeom>
            <a:avLst/>
            <a:gdLst/>
            <a:ahLst/>
            <a:cxnLst/>
            <a:rect l="l" t="t" r="r" b="b"/>
            <a:pathLst>
              <a:path w="472440" h="140334">
                <a:moveTo>
                  <a:pt x="0" y="140208"/>
                </a:moveTo>
                <a:lnTo>
                  <a:pt x="472440" y="140208"/>
                </a:lnTo>
                <a:lnTo>
                  <a:pt x="472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183626" y="1094993"/>
            <a:ext cx="466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967726" y="1273428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4">
                <a:moveTo>
                  <a:pt x="0" y="140208"/>
                </a:moveTo>
                <a:lnTo>
                  <a:pt x="931164" y="140208"/>
                </a:lnTo>
                <a:lnTo>
                  <a:pt x="9311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956295" y="1247393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91" name="object 91"/>
          <p:cNvGraphicFramePr>
            <a:graphicFrameLocks noGrp="1"/>
          </p:cNvGraphicFramePr>
          <p:nvPr/>
        </p:nvGraphicFramePr>
        <p:xfrm>
          <a:off x="8036306" y="1413636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254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2" name="object 92"/>
          <p:cNvSpPr txBox="1"/>
          <p:nvPr/>
        </p:nvSpPr>
        <p:spPr>
          <a:xfrm>
            <a:off x="8025638" y="1883029"/>
            <a:ext cx="817244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911338" y="2035429"/>
            <a:ext cx="100901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052066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2007870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103115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059173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59401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15585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807328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763514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653403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609968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425690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382382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415781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8372602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44614" y="2340229"/>
            <a:ext cx="1470660" cy="140335"/>
          </a:xfrm>
          <a:custGeom>
            <a:avLst/>
            <a:gdLst/>
            <a:ahLst/>
            <a:cxnLst/>
            <a:rect l="l" t="t" r="r" b="b"/>
            <a:pathLst>
              <a:path w="1470660" h="140335">
                <a:moveTo>
                  <a:pt x="0" y="140208"/>
                </a:moveTo>
                <a:lnTo>
                  <a:pt x="1470660" y="140208"/>
                </a:lnTo>
                <a:lnTo>
                  <a:pt x="14706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32028" y="2314448"/>
            <a:ext cx="1494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Компьютерные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039108" y="2340229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027170" y="231444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34530" y="2492629"/>
            <a:ext cx="1018540" cy="140335"/>
          </a:xfrm>
          <a:custGeom>
            <a:avLst/>
            <a:gdLst/>
            <a:ahLst/>
            <a:cxnLst/>
            <a:rect l="l" t="t" r="r" b="b"/>
            <a:pathLst>
              <a:path w="1018540" h="140335">
                <a:moveTo>
                  <a:pt x="0" y="140208"/>
                </a:moveTo>
                <a:lnTo>
                  <a:pt x="1018032" y="140208"/>
                </a:lnTo>
                <a:lnTo>
                  <a:pt x="1018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21944" y="2466848"/>
            <a:ext cx="10426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пошаговые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991864" y="2492629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3979926" y="2466848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34530" y="2645029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8"/>
                </a:moveTo>
                <a:lnTo>
                  <a:pt x="411480" y="140208"/>
                </a:lnTo>
                <a:lnTo>
                  <a:pt x="4114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46010" y="2645029"/>
            <a:ext cx="1430020" cy="140335"/>
          </a:xfrm>
          <a:custGeom>
            <a:avLst/>
            <a:gdLst/>
            <a:ahLst/>
            <a:cxnLst/>
            <a:rect l="l" t="t" r="r" b="b"/>
            <a:pathLst>
              <a:path w="1430020" h="140335">
                <a:moveTo>
                  <a:pt x="0" y="140208"/>
                </a:moveTo>
                <a:lnTo>
                  <a:pt x="1429512" y="140208"/>
                </a:lnTo>
                <a:lnTo>
                  <a:pt x="14295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33424" y="2619248"/>
            <a:ext cx="14541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спиральные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односрезовые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991864" y="2645029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3979926" y="2619248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34530" y="2797429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8"/>
                </a:moveTo>
                <a:lnTo>
                  <a:pt x="411480" y="140208"/>
                </a:lnTo>
                <a:lnTo>
                  <a:pt x="4114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46010" y="2797429"/>
            <a:ext cx="678180" cy="140335"/>
          </a:xfrm>
          <a:custGeom>
            <a:avLst/>
            <a:gdLst/>
            <a:ahLst/>
            <a:cxnLst/>
            <a:rect l="l" t="t" r="r" b="b"/>
            <a:pathLst>
              <a:path w="678180" h="140335">
                <a:moveTo>
                  <a:pt x="0" y="140208"/>
                </a:moveTo>
                <a:lnTo>
                  <a:pt x="678179" y="140208"/>
                </a:lnTo>
                <a:lnTo>
                  <a:pt x="6781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24127" y="2797429"/>
            <a:ext cx="820419" cy="140335"/>
          </a:xfrm>
          <a:custGeom>
            <a:avLst/>
            <a:gdLst/>
            <a:ahLst/>
            <a:cxnLst/>
            <a:rect l="l" t="t" r="r" b="b"/>
            <a:pathLst>
              <a:path w="820419" h="140335">
                <a:moveTo>
                  <a:pt x="0" y="140208"/>
                </a:moveTo>
                <a:lnTo>
                  <a:pt x="819911" y="140208"/>
                </a:lnTo>
                <a:lnTo>
                  <a:pt x="81991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44039" y="2797429"/>
            <a:ext cx="355600" cy="140335"/>
          </a:xfrm>
          <a:custGeom>
            <a:avLst/>
            <a:gdLst/>
            <a:ahLst/>
            <a:cxnLst/>
            <a:rect l="l" t="t" r="r" b="b"/>
            <a:pathLst>
              <a:path w="355600" h="140335">
                <a:moveTo>
                  <a:pt x="0" y="140208"/>
                </a:moveTo>
                <a:lnTo>
                  <a:pt x="355092" y="140208"/>
                </a:lnTo>
                <a:lnTo>
                  <a:pt x="3550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833424" y="2771648"/>
            <a:ext cx="1877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спиральные многосрезовые,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991864" y="2797429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3979926" y="2771648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15886" y="2949829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4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121854" y="2949829"/>
            <a:ext cx="1236345" cy="140335"/>
          </a:xfrm>
          <a:custGeom>
            <a:avLst/>
            <a:gdLst/>
            <a:ahLst/>
            <a:cxnLst/>
            <a:rect l="l" t="t" r="r" b="b"/>
            <a:pathLst>
              <a:path w="1236345" h="140335">
                <a:moveTo>
                  <a:pt x="0" y="140208"/>
                </a:moveTo>
                <a:lnTo>
                  <a:pt x="1235963" y="140208"/>
                </a:lnTo>
                <a:lnTo>
                  <a:pt x="12359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109268" y="2924048"/>
            <a:ext cx="1260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т. ч.: менее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943096" y="2949829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3931158" y="29240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615886" y="3102229"/>
            <a:ext cx="887094" cy="140335"/>
          </a:xfrm>
          <a:custGeom>
            <a:avLst/>
            <a:gdLst/>
            <a:ahLst/>
            <a:cxnLst/>
            <a:rect l="l" t="t" r="r" b="b"/>
            <a:pathLst>
              <a:path w="887094" h="140335">
                <a:moveTo>
                  <a:pt x="0" y="140208"/>
                </a:moveTo>
                <a:lnTo>
                  <a:pt x="886968" y="140208"/>
                </a:lnTo>
                <a:lnTo>
                  <a:pt x="886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02791" y="3102229"/>
            <a:ext cx="509270" cy="140335"/>
          </a:xfrm>
          <a:custGeom>
            <a:avLst/>
            <a:gdLst/>
            <a:ahLst/>
            <a:cxnLst/>
            <a:rect l="l" t="t" r="r" b="b"/>
            <a:pathLst>
              <a:path w="509269" h="140335">
                <a:moveTo>
                  <a:pt x="0" y="140208"/>
                </a:moveTo>
                <a:lnTo>
                  <a:pt x="509016" y="140208"/>
                </a:lnTo>
                <a:lnTo>
                  <a:pt x="509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1490217" y="3076448"/>
            <a:ext cx="534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943096" y="3102229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3931158" y="30764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615886" y="3254628"/>
            <a:ext cx="887094" cy="140335"/>
          </a:xfrm>
          <a:custGeom>
            <a:avLst/>
            <a:gdLst/>
            <a:ahLst/>
            <a:cxnLst/>
            <a:rect l="l" t="t" r="r" b="b"/>
            <a:pathLst>
              <a:path w="887094" h="140335">
                <a:moveTo>
                  <a:pt x="0" y="140208"/>
                </a:moveTo>
                <a:lnTo>
                  <a:pt x="886968" y="140208"/>
                </a:lnTo>
                <a:lnTo>
                  <a:pt x="886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02791" y="32546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69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651380" y="3254628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671954" y="3254628"/>
            <a:ext cx="510540" cy="140335"/>
          </a:xfrm>
          <a:custGeom>
            <a:avLst/>
            <a:gdLst/>
            <a:ahLst/>
            <a:cxnLst/>
            <a:rect l="l" t="t" r="r" b="b"/>
            <a:pathLst>
              <a:path w="510539" h="140335">
                <a:moveTo>
                  <a:pt x="0" y="140208"/>
                </a:moveTo>
                <a:lnTo>
                  <a:pt x="510540" y="140208"/>
                </a:lnTo>
                <a:lnTo>
                  <a:pt x="5105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1490217" y="3228848"/>
            <a:ext cx="705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32-40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3943096" y="32546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3931158" y="32288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615886" y="3407028"/>
            <a:ext cx="887094" cy="140335"/>
          </a:xfrm>
          <a:custGeom>
            <a:avLst/>
            <a:gdLst/>
            <a:ahLst/>
            <a:cxnLst/>
            <a:rect l="l" t="t" r="r" b="b"/>
            <a:pathLst>
              <a:path w="887094" h="140335">
                <a:moveTo>
                  <a:pt x="0" y="140208"/>
                </a:moveTo>
                <a:lnTo>
                  <a:pt x="886968" y="140208"/>
                </a:lnTo>
                <a:lnTo>
                  <a:pt x="886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02791" y="3407028"/>
            <a:ext cx="441959" cy="140335"/>
          </a:xfrm>
          <a:custGeom>
            <a:avLst/>
            <a:gdLst/>
            <a:ahLst/>
            <a:cxnLst/>
            <a:rect l="l" t="t" r="r" b="b"/>
            <a:pathLst>
              <a:path w="441960" h="140335">
                <a:moveTo>
                  <a:pt x="0" y="140208"/>
                </a:moveTo>
                <a:lnTo>
                  <a:pt x="441959" y="140208"/>
                </a:lnTo>
                <a:lnTo>
                  <a:pt x="4419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1490217" y="3381248"/>
            <a:ext cx="466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64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943096" y="34070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3931158" y="33812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44614" y="3559428"/>
            <a:ext cx="1141730" cy="140335"/>
          </a:xfrm>
          <a:custGeom>
            <a:avLst/>
            <a:gdLst/>
            <a:ahLst/>
            <a:cxnLst/>
            <a:rect l="l" t="t" r="r" b="b"/>
            <a:pathLst>
              <a:path w="1141730" h="140335">
                <a:moveTo>
                  <a:pt x="0" y="140208"/>
                </a:moveTo>
                <a:lnTo>
                  <a:pt x="1141476" y="140208"/>
                </a:lnTo>
                <a:lnTo>
                  <a:pt x="1141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486027" y="3559428"/>
            <a:ext cx="1010919" cy="140335"/>
          </a:xfrm>
          <a:custGeom>
            <a:avLst/>
            <a:gdLst/>
            <a:ahLst/>
            <a:cxnLst/>
            <a:rect l="l" t="t" r="r" b="b"/>
            <a:pathLst>
              <a:path w="1010919" h="140335">
                <a:moveTo>
                  <a:pt x="0" y="140208"/>
                </a:moveTo>
                <a:lnTo>
                  <a:pt x="1010411" y="140208"/>
                </a:lnTo>
                <a:lnTo>
                  <a:pt x="101041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1473453" y="3533597"/>
            <a:ext cx="1035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128 и более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3943096" y="35594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3931158" y="3533597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12.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15886" y="37118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3" y="140208"/>
                </a:lnTo>
                <a:lnTo>
                  <a:pt x="4434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59370" y="3711828"/>
            <a:ext cx="731520" cy="140335"/>
          </a:xfrm>
          <a:custGeom>
            <a:avLst/>
            <a:gdLst/>
            <a:ahLst/>
            <a:cxnLst/>
            <a:rect l="l" t="t" r="r" b="b"/>
            <a:pathLst>
              <a:path w="731519" h="140335">
                <a:moveTo>
                  <a:pt x="0" y="140208"/>
                </a:moveTo>
                <a:lnTo>
                  <a:pt x="731520" y="140208"/>
                </a:lnTo>
                <a:lnTo>
                  <a:pt x="731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046784" y="3686302"/>
            <a:ext cx="756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991864" y="37118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979926" y="36863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44614" y="3864228"/>
            <a:ext cx="1918970" cy="140335"/>
          </a:xfrm>
          <a:custGeom>
            <a:avLst/>
            <a:gdLst/>
            <a:ahLst/>
            <a:cxnLst/>
            <a:rect l="l" t="t" r="r" b="b"/>
            <a:pathLst>
              <a:path w="1918970" h="140335">
                <a:moveTo>
                  <a:pt x="0" y="140208"/>
                </a:moveTo>
                <a:lnTo>
                  <a:pt x="1918716" y="140208"/>
                </a:lnTo>
                <a:lnTo>
                  <a:pt x="19187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332028" y="3838702"/>
            <a:ext cx="1943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Остеоденситометры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рентгеновские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039108" y="38642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027170" y="3838702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44614" y="4016628"/>
            <a:ext cx="1169035" cy="140335"/>
          </a:xfrm>
          <a:custGeom>
            <a:avLst/>
            <a:gdLst/>
            <a:ahLst/>
            <a:cxnLst/>
            <a:rect l="l" t="t" r="r" b="b"/>
            <a:pathLst>
              <a:path w="1169035" h="140335">
                <a:moveTo>
                  <a:pt x="0" y="140208"/>
                </a:moveTo>
                <a:lnTo>
                  <a:pt x="1168908" y="140208"/>
                </a:lnTo>
                <a:lnTo>
                  <a:pt x="116890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332028" y="3991102"/>
            <a:ext cx="1192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МР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томографы,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4039108" y="40166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4027170" y="3991102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52818" y="4169028"/>
            <a:ext cx="1038225" cy="140335"/>
          </a:xfrm>
          <a:custGeom>
            <a:avLst/>
            <a:gdLst/>
            <a:ahLst/>
            <a:cxnLst/>
            <a:rect l="l" t="t" r="r" b="b"/>
            <a:pathLst>
              <a:path w="1038225" h="140335">
                <a:moveTo>
                  <a:pt x="0" y="140208"/>
                </a:moveTo>
                <a:lnTo>
                  <a:pt x="1037844" y="140208"/>
                </a:lnTo>
                <a:lnTo>
                  <a:pt x="1037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40232" y="4143502"/>
            <a:ext cx="1060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менее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1,0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991864" y="41690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979926" y="41435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52818" y="4321428"/>
            <a:ext cx="634365" cy="140335"/>
          </a:xfrm>
          <a:custGeom>
            <a:avLst/>
            <a:gdLst/>
            <a:ahLst/>
            <a:cxnLst/>
            <a:rect l="l" t="t" r="r" b="b"/>
            <a:pathLst>
              <a:path w="634365" h="140335">
                <a:moveTo>
                  <a:pt x="0" y="140208"/>
                </a:moveTo>
                <a:lnTo>
                  <a:pt x="633984" y="140208"/>
                </a:lnTo>
                <a:lnTo>
                  <a:pt x="633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86802" y="4321428"/>
            <a:ext cx="1765300" cy="140335"/>
          </a:xfrm>
          <a:custGeom>
            <a:avLst/>
            <a:gdLst/>
            <a:ahLst/>
            <a:cxnLst/>
            <a:rect l="l" t="t" r="r" b="b"/>
            <a:pathLst>
              <a:path w="1765300" h="140335">
                <a:moveTo>
                  <a:pt x="0" y="140208"/>
                </a:moveTo>
                <a:lnTo>
                  <a:pt x="1764792" y="140208"/>
                </a:lnTo>
                <a:lnTo>
                  <a:pt x="17647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1074216" y="4295902"/>
            <a:ext cx="1624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костей и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суставов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943096" y="43214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931158" y="4295902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34530" y="44738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8014" y="4473828"/>
            <a:ext cx="269875" cy="140335"/>
          </a:xfrm>
          <a:custGeom>
            <a:avLst/>
            <a:gdLst/>
            <a:ahLst/>
            <a:cxnLst/>
            <a:rect l="l" t="t" r="r" b="b"/>
            <a:pathLst>
              <a:path w="269875" h="140335">
                <a:moveTo>
                  <a:pt x="0" y="140208"/>
                </a:moveTo>
                <a:lnTo>
                  <a:pt x="269747" y="140208"/>
                </a:lnTo>
                <a:lnTo>
                  <a:pt x="26974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865428" y="4448302"/>
            <a:ext cx="29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1,0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3991864" y="44738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3979926" y="44483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34530" y="46262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8014" y="4626228"/>
            <a:ext cx="269875" cy="140335"/>
          </a:xfrm>
          <a:custGeom>
            <a:avLst/>
            <a:gdLst/>
            <a:ahLst/>
            <a:cxnLst/>
            <a:rect l="l" t="t" r="r" b="b"/>
            <a:pathLst>
              <a:path w="269875" h="140335">
                <a:moveTo>
                  <a:pt x="0" y="140208"/>
                </a:moveTo>
                <a:lnTo>
                  <a:pt x="269747" y="140208"/>
                </a:lnTo>
                <a:lnTo>
                  <a:pt x="26974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865428" y="4600702"/>
            <a:ext cx="29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1,5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991864" y="46262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3979926" y="46007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434530" y="47786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78014" y="4778628"/>
            <a:ext cx="269875" cy="140335"/>
          </a:xfrm>
          <a:custGeom>
            <a:avLst/>
            <a:gdLst/>
            <a:ahLst/>
            <a:cxnLst/>
            <a:rect l="l" t="t" r="r" b="b"/>
            <a:pathLst>
              <a:path w="269875" h="140335">
                <a:moveTo>
                  <a:pt x="0" y="140208"/>
                </a:moveTo>
                <a:lnTo>
                  <a:pt x="269747" y="140208"/>
                </a:lnTo>
                <a:lnTo>
                  <a:pt x="26974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865428" y="4753102"/>
            <a:ext cx="29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3,0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3991864" y="47786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3979926" y="47531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34530" y="49310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78014" y="4931028"/>
            <a:ext cx="608330" cy="140335"/>
          </a:xfrm>
          <a:custGeom>
            <a:avLst/>
            <a:gdLst/>
            <a:ahLst/>
            <a:cxnLst/>
            <a:rect l="l" t="t" r="r" b="b"/>
            <a:pathLst>
              <a:path w="608330" h="140335">
                <a:moveTo>
                  <a:pt x="0" y="140208"/>
                </a:moveTo>
                <a:lnTo>
                  <a:pt x="608076" y="140208"/>
                </a:lnTo>
                <a:lnTo>
                  <a:pt x="6080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865428" y="4905502"/>
            <a:ext cx="631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более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3,0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3991864" y="49310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3979926" y="49055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44614" y="5083428"/>
            <a:ext cx="1758950" cy="140335"/>
          </a:xfrm>
          <a:custGeom>
            <a:avLst/>
            <a:gdLst/>
            <a:ahLst/>
            <a:cxnLst/>
            <a:rect l="l" t="t" r="r" b="b"/>
            <a:pathLst>
              <a:path w="1758950" h="140335">
                <a:moveTo>
                  <a:pt x="0" y="140208"/>
                </a:moveTo>
                <a:lnTo>
                  <a:pt x="1758695" y="140208"/>
                </a:lnTo>
                <a:lnTo>
                  <a:pt x="17586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332028" y="5057978"/>
            <a:ext cx="1783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Проявочные автоматы и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камеры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4039108" y="50834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4027170" y="505797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344614" y="5235828"/>
            <a:ext cx="3205480" cy="140335"/>
          </a:xfrm>
          <a:custGeom>
            <a:avLst/>
            <a:gdLst/>
            <a:ahLst/>
            <a:cxnLst/>
            <a:rect l="l" t="t" r="r" b="b"/>
            <a:pathLst>
              <a:path w="3205479" h="140335">
                <a:moveTo>
                  <a:pt x="0" y="140208"/>
                </a:moveTo>
                <a:lnTo>
                  <a:pt x="3204972" y="140208"/>
                </a:lnTo>
                <a:lnTo>
                  <a:pt x="3204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332028" y="5210683"/>
            <a:ext cx="3194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 компьютерной радиографии (рентгенографии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344614" y="5388228"/>
            <a:ext cx="1975485" cy="140335"/>
          </a:xfrm>
          <a:custGeom>
            <a:avLst/>
            <a:gdLst/>
            <a:ahLst/>
            <a:cxnLst/>
            <a:rect l="l" t="t" r="r" b="b"/>
            <a:pathLst>
              <a:path w="1975485" h="140335">
                <a:moveTo>
                  <a:pt x="0" y="140208"/>
                </a:moveTo>
                <a:lnTo>
                  <a:pt x="1975104" y="140208"/>
                </a:lnTo>
                <a:lnTo>
                  <a:pt x="19751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332028" y="5363083"/>
            <a:ext cx="19989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фотостимулируемых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люминофорах)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039108" y="53120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027170" y="5286883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344614" y="5540641"/>
            <a:ext cx="1207135" cy="140335"/>
          </a:xfrm>
          <a:custGeom>
            <a:avLst/>
            <a:gdLst/>
            <a:ahLst/>
            <a:cxnLst/>
            <a:rect l="l" t="t" r="r" b="b"/>
            <a:pathLst>
              <a:path w="1207135" h="140335">
                <a:moveTo>
                  <a:pt x="0" y="140207"/>
                </a:moveTo>
                <a:lnTo>
                  <a:pt x="1207008" y="140207"/>
                </a:lnTo>
                <a:lnTo>
                  <a:pt x="120700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332028" y="5515457"/>
            <a:ext cx="1231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УЗИ,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039108" y="5540641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4027170" y="5515457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434530" y="5693041"/>
            <a:ext cx="1120140" cy="140335"/>
          </a:xfrm>
          <a:custGeom>
            <a:avLst/>
            <a:gdLst/>
            <a:ahLst/>
            <a:cxnLst/>
            <a:rect l="l" t="t" r="r" b="b"/>
            <a:pathLst>
              <a:path w="1120140" h="140335">
                <a:moveTo>
                  <a:pt x="0" y="140207"/>
                </a:moveTo>
                <a:lnTo>
                  <a:pt x="1120140" y="140207"/>
                </a:lnTo>
                <a:lnTo>
                  <a:pt x="11201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421944" y="5667857"/>
            <a:ext cx="1146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портативных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3991864" y="56930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3979926" y="56678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34530" y="58454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46010" y="5845441"/>
            <a:ext cx="1035050" cy="140335"/>
          </a:xfrm>
          <a:custGeom>
            <a:avLst/>
            <a:gdLst/>
            <a:ahLst/>
            <a:cxnLst/>
            <a:rect l="l" t="t" r="r" b="b"/>
            <a:pathLst>
              <a:path w="1035050" h="140335">
                <a:moveTo>
                  <a:pt x="0" y="140207"/>
                </a:moveTo>
                <a:lnTo>
                  <a:pt x="1034796" y="140207"/>
                </a:lnTo>
                <a:lnTo>
                  <a:pt x="103479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833424" y="5820257"/>
            <a:ext cx="1060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без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доплерографии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3991864" y="58454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3979926" y="58202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434530" y="59978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46010" y="5997841"/>
            <a:ext cx="882650" cy="140335"/>
          </a:xfrm>
          <a:custGeom>
            <a:avLst/>
            <a:gdLst/>
            <a:ahLst/>
            <a:cxnLst/>
            <a:rect l="l" t="t" r="r" b="b"/>
            <a:pathLst>
              <a:path w="882650" h="140335">
                <a:moveTo>
                  <a:pt x="0" y="140207"/>
                </a:moveTo>
                <a:lnTo>
                  <a:pt x="882396" y="140207"/>
                </a:lnTo>
                <a:lnTo>
                  <a:pt x="88239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 txBox="1"/>
          <p:nvPr/>
        </p:nvSpPr>
        <p:spPr>
          <a:xfrm>
            <a:off x="833424" y="5972657"/>
            <a:ext cx="908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эластографией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991864" y="59978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3979926" y="59726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434530" y="61502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46010" y="6150241"/>
            <a:ext cx="2184400" cy="140335"/>
          </a:xfrm>
          <a:custGeom>
            <a:avLst/>
            <a:gdLst/>
            <a:ahLst/>
            <a:cxnLst/>
            <a:rect l="l" t="t" r="r" b="b"/>
            <a:pathLst>
              <a:path w="2184400" h="140335">
                <a:moveTo>
                  <a:pt x="0" y="140207"/>
                </a:moveTo>
                <a:lnTo>
                  <a:pt x="2183891" y="140207"/>
                </a:lnTo>
                <a:lnTo>
                  <a:pt x="2183891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833424" y="6125057"/>
            <a:ext cx="2208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 возможностью контрастного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усиления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3991864" y="61502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3979926" y="61250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34530" y="63026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46010" y="6302641"/>
            <a:ext cx="1069975" cy="140335"/>
          </a:xfrm>
          <a:custGeom>
            <a:avLst/>
            <a:gdLst/>
            <a:ahLst/>
            <a:cxnLst/>
            <a:rect l="l" t="t" r="r" b="b"/>
            <a:pathLst>
              <a:path w="1069975" h="140335">
                <a:moveTo>
                  <a:pt x="0" y="140207"/>
                </a:moveTo>
                <a:lnTo>
                  <a:pt x="1069848" y="140207"/>
                </a:lnTo>
                <a:lnTo>
                  <a:pt x="106984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833424" y="6277457"/>
            <a:ext cx="10947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эхоэнцефалографов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3991864" y="63026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3979926" y="62774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96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8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001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53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06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58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10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63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15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323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474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626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779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931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084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236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388864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09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89646" y="935862"/>
            <a:ext cx="1224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продолжение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75608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89577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97296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52209" y="1321561"/>
            <a:ext cx="0" cy="4076700"/>
          </a:xfrm>
          <a:custGeom>
            <a:avLst/>
            <a:gdLst/>
            <a:ahLst/>
            <a:cxnLst/>
            <a:rect l="l" t="t" r="r" b="b"/>
            <a:pathLst>
              <a:path h="4076700">
                <a:moveTo>
                  <a:pt x="0" y="0"/>
                </a:moveTo>
                <a:lnTo>
                  <a:pt x="0" y="407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12864" y="1321561"/>
            <a:ext cx="0" cy="4076700"/>
          </a:xfrm>
          <a:custGeom>
            <a:avLst/>
            <a:gdLst/>
            <a:ahLst/>
            <a:cxnLst/>
            <a:rect l="l" t="t" r="r" b="b"/>
            <a:pathLst>
              <a:path h="4076700">
                <a:moveTo>
                  <a:pt x="0" y="0"/>
                </a:moveTo>
                <a:lnTo>
                  <a:pt x="0" y="407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94625" y="1321561"/>
            <a:ext cx="0" cy="4076700"/>
          </a:xfrm>
          <a:custGeom>
            <a:avLst/>
            <a:gdLst/>
            <a:ahLst/>
            <a:cxnLst/>
            <a:rect l="l" t="t" r="r" b="b"/>
            <a:pathLst>
              <a:path h="4076700">
                <a:moveTo>
                  <a:pt x="0" y="0"/>
                </a:moveTo>
                <a:lnTo>
                  <a:pt x="0" y="407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90946" y="1327911"/>
            <a:ext cx="3608070" cy="0"/>
          </a:xfrm>
          <a:custGeom>
            <a:avLst/>
            <a:gdLst/>
            <a:ahLst/>
            <a:cxnLst/>
            <a:rect l="l" t="t" r="r" b="b"/>
            <a:pathLst>
              <a:path w="3608070">
                <a:moveTo>
                  <a:pt x="0" y="0"/>
                </a:moveTo>
                <a:lnTo>
                  <a:pt x="360794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187" y="2394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5471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26995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8519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3156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3091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4615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6139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7663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3918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161" y="4071111"/>
            <a:ext cx="4554855" cy="0"/>
          </a:xfrm>
          <a:custGeom>
            <a:avLst/>
            <a:gdLst/>
            <a:ahLst/>
            <a:cxnLst/>
            <a:rect l="l" t="t" r="r" b="b"/>
            <a:pathLst>
              <a:path w="4554855">
                <a:moveTo>
                  <a:pt x="0" y="0"/>
                </a:moveTo>
                <a:lnTo>
                  <a:pt x="455472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49336" y="4071111"/>
            <a:ext cx="2571115" cy="0"/>
          </a:xfrm>
          <a:custGeom>
            <a:avLst/>
            <a:gdLst/>
            <a:ahLst/>
            <a:cxnLst/>
            <a:rect l="l" t="t" r="r" b="b"/>
            <a:pathLst>
              <a:path w="2571115">
                <a:moveTo>
                  <a:pt x="0" y="0"/>
                </a:moveTo>
                <a:lnTo>
                  <a:pt x="257079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071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76165" y="4198111"/>
            <a:ext cx="4523105" cy="0"/>
          </a:xfrm>
          <a:custGeom>
            <a:avLst/>
            <a:gdLst/>
            <a:ahLst/>
            <a:cxnLst/>
            <a:rect l="l" t="t" r="r" b="b"/>
            <a:pathLst>
              <a:path w="4523105">
                <a:moveTo>
                  <a:pt x="0" y="0"/>
                </a:moveTo>
                <a:lnTo>
                  <a:pt x="45227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87280" y="4198111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084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4198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43251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47823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4934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7537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2540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1268730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53919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825244" y="1764664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72077" y="1688464"/>
            <a:ext cx="15113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48633" y="1840864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27321" y="1536064"/>
            <a:ext cx="36576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68825" y="1688464"/>
            <a:ext cx="68135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аппаратов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17009" y="1840864"/>
            <a:ext cx="753110" cy="140335"/>
          </a:xfrm>
          <a:custGeom>
            <a:avLst/>
            <a:gdLst/>
            <a:ahLst/>
            <a:cxnLst/>
            <a:rect l="l" t="t" r="r" b="b"/>
            <a:pathLst>
              <a:path w="753110" h="140335">
                <a:moveTo>
                  <a:pt x="0" y="140208"/>
                </a:moveTo>
                <a:lnTo>
                  <a:pt x="752856" y="140208"/>
                </a:lnTo>
                <a:lnTo>
                  <a:pt x="7528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505071" y="1814829"/>
            <a:ext cx="778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оборудования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48657" y="1993264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736719" y="1967229"/>
            <a:ext cx="313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043673" y="129908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032117" y="1261617"/>
            <a:ext cx="12700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3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744336" y="133705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732779" y="131102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326760" y="1489455"/>
            <a:ext cx="925194" cy="140335"/>
          </a:xfrm>
          <a:custGeom>
            <a:avLst/>
            <a:gdLst/>
            <a:ahLst/>
            <a:cxnLst/>
            <a:rect l="l" t="t" r="r" b="b"/>
            <a:pathLst>
              <a:path w="925195" h="140335">
                <a:moveTo>
                  <a:pt x="0" y="140208"/>
                </a:moveTo>
                <a:lnTo>
                  <a:pt x="925067" y="140208"/>
                </a:lnTo>
                <a:lnTo>
                  <a:pt x="92506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314950" y="146342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396865" y="1641855"/>
            <a:ext cx="792480" cy="140335"/>
          </a:xfrm>
          <a:custGeom>
            <a:avLst/>
            <a:gdLst/>
            <a:ahLst/>
            <a:cxnLst/>
            <a:rect l="l" t="t" r="r" b="b"/>
            <a:pathLst>
              <a:path w="792479" h="140335">
                <a:moveTo>
                  <a:pt x="0" y="140208"/>
                </a:moveTo>
                <a:lnTo>
                  <a:pt x="792479" y="140208"/>
                </a:lnTo>
                <a:lnTo>
                  <a:pt x="7924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385053" y="1615821"/>
            <a:ext cx="780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азывающ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401436" y="1794255"/>
            <a:ext cx="784860" cy="140335"/>
          </a:xfrm>
          <a:custGeom>
            <a:avLst/>
            <a:gdLst/>
            <a:ahLst/>
            <a:cxnLst/>
            <a:rect l="l" t="t" r="r" b="b"/>
            <a:pathLst>
              <a:path w="784860" h="140335">
                <a:moveTo>
                  <a:pt x="0" y="140208"/>
                </a:moveTo>
                <a:lnTo>
                  <a:pt x="784860" y="140208"/>
                </a:lnTo>
                <a:lnTo>
                  <a:pt x="7848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389626" y="1768220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ицин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514213" y="1946655"/>
            <a:ext cx="554990" cy="140335"/>
          </a:xfrm>
          <a:custGeom>
            <a:avLst/>
            <a:gdLst/>
            <a:ahLst/>
            <a:cxnLst/>
            <a:rect l="l" t="t" r="r" b="b"/>
            <a:pathLst>
              <a:path w="554989" h="140335">
                <a:moveTo>
                  <a:pt x="0" y="140208"/>
                </a:moveTo>
                <a:lnTo>
                  <a:pt x="554736" y="140208"/>
                </a:lnTo>
                <a:lnTo>
                  <a:pt x="5547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502402" y="1920620"/>
            <a:ext cx="54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384672" y="209905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372861" y="207302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529453" y="225145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517641" y="2225420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302502" y="1718055"/>
            <a:ext cx="57086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468617" y="1870455"/>
            <a:ext cx="240029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щ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082408" y="1641855"/>
            <a:ext cx="61849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сроком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992493" y="1794255"/>
            <a:ext cx="76708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эксплуатации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992493" y="1946655"/>
            <a:ext cx="7334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свыше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122793" y="1337055"/>
            <a:ext cx="472440" cy="140335"/>
          </a:xfrm>
          <a:custGeom>
            <a:avLst/>
            <a:gdLst/>
            <a:ahLst/>
            <a:cxnLst/>
            <a:rect l="l" t="t" r="r" b="b"/>
            <a:pathLst>
              <a:path w="472440" h="140334">
                <a:moveTo>
                  <a:pt x="0" y="140208"/>
                </a:moveTo>
                <a:lnTo>
                  <a:pt x="472440" y="140208"/>
                </a:lnTo>
                <a:lnTo>
                  <a:pt x="472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8111490" y="1311021"/>
            <a:ext cx="466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895717" y="148945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7884414" y="146342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7964296" y="162966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254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7" name="object 87"/>
          <p:cNvSpPr txBox="1"/>
          <p:nvPr/>
        </p:nvSpPr>
        <p:spPr>
          <a:xfrm>
            <a:off x="7953629" y="2099055"/>
            <a:ext cx="817244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839329" y="2251455"/>
            <a:ext cx="100901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221483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177288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232909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188967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893436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849495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774816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731255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581393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537706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353681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7310119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8343772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8300466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88632" y="2556255"/>
            <a:ext cx="746760" cy="140335"/>
          </a:xfrm>
          <a:custGeom>
            <a:avLst/>
            <a:gdLst/>
            <a:ahLst/>
            <a:cxnLst/>
            <a:rect l="l" t="t" r="r" b="b"/>
            <a:pathLst>
              <a:path w="746760" h="140335">
                <a:moveTo>
                  <a:pt x="0" y="140208"/>
                </a:moveTo>
                <a:lnTo>
                  <a:pt x="746760" y="140208"/>
                </a:lnTo>
                <a:lnTo>
                  <a:pt x="7467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35392" y="2556255"/>
            <a:ext cx="853440" cy="140335"/>
          </a:xfrm>
          <a:custGeom>
            <a:avLst/>
            <a:gdLst/>
            <a:ahLst/>
            <a:cxnLst/>
            <a:rect l="l" t="t" r="r" b="b"/>
            <a:pathLst>
              <a:path w="853439" h="140335">
                <a:moveTo>
                  <a:pt x="0" y="140208"/>
                </a:moveTo>
                <a:lnTo>
                  <a:pt x="853440" y="140208"/>
                </a:lnTo>
                <a:lnTo>
                  <a:pt x="853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104008" y="2556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048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19248" y="2556255"/>
            <a:ext cx="972819" cy="140335"/>
          </a:xfrm>
          <a:custGeom>
            <a:avLst/>
            <a:gdLst/>
            <a:ahLst/>
            <a:cxnLst/>
            <a:rect l="l" t="t" r="r" b="b"/>
            <a:pathLst>
              <a:path w="972819" h="140335">
                <a:moveTo>
                  <a:pt x="0" y="140208"/>
                </a:moveTo>
                <a:lnTo>
                  <a:pt x="972312" y="140208"/>
                </a:lnTo>
                <a:lnTo>
                  <a:pt x="9723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894" y="2530297"/>
            <a:ext cx="263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для 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радионуклидной диагностики,</a:t>
            </a:r>
            <a:r>
              <a:rPr sz="1000" spc="-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168902" y="25562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4156964" y="2530297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578548" y="2708655"/>
            <a:ext cx="2315210" cy="140335"/>
          </a:xfrm>
          <a:custGeom>
            <a:avLst/>
            <a:gdLst/>
            <a:ahLst/>
            <a:cxnLst/>
            <a:rect l="l" t="t" r="r" b="b"/>
            <a:pathLst>
              <a:path w="2315210" h="140335">
                <a:moveTo>
                  <a:pt x="0" y="140208"/>
                </a:moveTo>
                <a:lnTo>
                  <a:pt x="2314956" y="140208"/>
                </a:lnTo>
                <a:lnTo>
                  <a:pt x="23149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14014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34589" y="2708655"/>
            <a:ext cx="405765" cy="140335"/>
          </a:xfrm>
          <a:custGeom>
            <a:avLst/>
            <a:gdLst/>
            <a:ahLst/>
            <a:cxnLst/>
            <a:rect l="l" t="t" r="r" b="b"/>
            <a:pathLst>
              <a:path w="405764" h="140335">
                <a:moveTo>
                  <a:pt x="0" y="140208"/>
                </a:moveTo>
                <a:lnTo>
                  <a:pt x="405384" y="140208"/>
                </a:lnTo>
                <a:lnTo>
                  <a:pt x="4053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65810" y="2683001"/>
            <a:ext cx="27870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планарные диагностические</a:t>
            </a:r>
            <a:r>
              <a:rPr sz="1000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гамма-камеры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120134" y="27086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108196" y="2683001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78548" y="28610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58024" y="2861055"/>
            <a:ext cx="2443480" cy="140335"/>
          </a:xfrm>
          <a:custGeom>
            <a:avLst/>
            <a:gdLst/>
            <a:ahLst/>
            <a:cxnLst/>
            <a:rect l="l" t="t" r="r" b="b"/>
            <a:pathLst>
              <a:path w="2443479" h="140335">
                <a:moveTo>
                  <a:pt x="0" y="140208"/>
                </a:moveTo>
                <a:lnTo>
                  <a:pt x="2442972" y="140208"/>
                </a:lnTo>
                <a:lnTo>
                  <a:pt x="2442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945591" y="2835401"/>
            <a:ext cx="2429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однофотонные эмиссионные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78548" y="3013455"/>
            <a:ext cx="1160145" cy="140335"/>
          </a:xfrm>
          <a:custGeom>
            <a:avLst/>
            <a:gdLst/>
            <a:ahLst/>
            <a:cxnLst/>
            <a:rect l="l" t="t" r="r" b="b"/>
            <a:pathLst>
              <a:path w="1160145" h="140335">
                <a:moveTo>
                  <a:pt x="0" y="140208"/>
                </a:moveTo>
                <a:lnTo>
                  <a:pt x="1159764" y="140208"/>
                </a:lnTo>
                <a:lnTo>
                  <a:pt x="11597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565810" y="2987801"/>
            <a:ext cx="11836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(ОФЭКТ)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20134" y="29372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108196" y="2911601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600575" y="28610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29" h="140335">
                <a:moveTo>
                  <a:pt x="0" y="140208"/>
                </a:moveTo>
                <a:lnTo>
                  <a:pt x="379475" y="140208"/>
                </a:lnTo>
                <a:lnTo>
                  <a:pt x="3794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78548" y="31658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58024" y="3165855"/>
            <a:ext cx="2002789" cy="140335"/>
          </a:xfrm>
          <a:custGeom>
            <a:avLst/>
            <a:gdLst/>
            <a:ahLst/>
            <a:cxnLst/>
            <a:rect l="l" t="t" r="r" b="b"/>
            <a:pathLst>
              <a:path w="2002789" h="140335">
                <a:moveTo>
                  <a:pt x="0" y="140208"/>
                </a:moveTo>
                <a:lnTo>
                  <a:pt x="2002536" y="140208"/>
                </a:lnTo>
                <a:lnTo>
                  <a:pt x="2002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945591" y="3140201"/>
            <a:ext cx="20275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совмещенные ОФЭКТ/КТ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120134" y="31658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4108196" y="3140201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4600575" y="31658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29" h="140335">
                <a:moveTo>
                  <a:pt x="0" y="140208"/>
                </a:moveTo>
                <a:lnTo>
                  <a:pt x="379475" y="140208"/>
                </a:lnTo>
                <a:lnTo>
                  <a:pt x="3794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8548" y="33182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58024" y="331825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19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607947" y="3318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628520" y="3318255"/>
            <a:ext cx="1742439" cy="140335"/>
          </a:xfrm>
          <a:custGeom>
            <a:avLst/>
            <a:gdLst/>
            <a:ahLst/>
            <a:cxnLst/>
            <a:rect l="l" t="t" r="r" b="b"/>
            <a:pathLst>
              <a:path w="1742439" h="140335">
                <a:moveTo>
                  <a:pt x="0" y="140208"/>
                </a:moveTo>
                <a:lnTo>
                  <a:pt x="1741932" y="140208"/>
                </a:lnTo>
                <a:lnTo>
                  <a:pt x="17419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945591" y="3292602"/>
            <a:ext cx="24358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позитронно-эмиссионные томографы</a:t>
            </a:r>
            <a:r>
              <a:rPr sz="10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(ПЭТ)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120134" y="33182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4108196" y="32926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578548" y="34706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58024" y="3470655"/>
            <a:ext cx="1818639" cy="140335"/>
          </a:xfrm>
          <a:custGeom>
            <a:avLst/>
            <a:gdLst/>
            <a:ahLst/>
            <a:cxnLst/>
            <a:rect l="l" t="t" r="r" b="b"/>
            <a:pathLst>
              <a:path w="1818639" h="140335">
                <a:moveTo>
                  <a:pt x="0" y="140208"/>
                </a:moveTo>
                <a:lnTo>
                  <a:pt x="1818132" y="140208"/>
                </a:lnTo>
                <a:lnTo>
                  <a:pt x="18181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945591" y="3445002"/>
            <a:ext cx="1843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совмещенные ПЭТ/КТ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120134" y="34706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108196" y="34450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78548" y="3623055"/>
            <a:ext cx="1914525" cy="140335"/>
          </a:xfrm>
          <a:custGeom>
            <a:avLst/>
            <a:gdLst/>
            <a:ahLst/>
            <a:cxnLst/>
            <a:rect l="l" t="t" r="r" b="b"/>
            <a:pathLst>
              <a:path w="1914525" h="140335">
                <a:moveTo>
                  <a:pt x="0" y="140208"/>
                </a:moveTo>
                <a:lnTo>
                  <a:pt x="1914144" y="140208"/>
                </a:lnTo>
                <a:lnTo>
                  <a:pt x="19141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565810" y="3597402"/>
            <a:ext cx="19392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совмещенные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ПЭТ/МРТ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4120134" y="36230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4108196" y="35974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578548" y="37754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58024" y="3775455"/>
            <a:ext cx="2958465" cy="140335"/>
          </a:xfrm>
          <a:custGeom>
            <a:avLst/>
            <a:gdLst/>
            <a:ahLst/>
            <a:cxnLst/>
            <a:rect l="l" t="t" r="r" b="b"/>
            <a:pathLst>
              <a:path w="2958465" h="140335">
                <a:moveTo>
                  <a:pt x="0" y="140208"/>
                </a:moveTo>
                <a:lnTo>
                  <a:pt x="2958084" y="140208"/>
                </a:lnTo>
                <a:lnTo>
                  <a:pt x="29580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945591" y="3749802"/>
            <a:ext cx="2981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циклотроны 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синтеза ультракороткоживущих</a:t>
            </a:r>
            <a:r>
              <a:rPr sz="1000" spc="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РФП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120134" y="376377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4108196" y="373811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78548" y="3927855"/>
            <a:ext cx="379730" cy="128270"/>
          </a:xfrm>
          <a:custGeom>
            <a:avLst/>
            <a:gdLst/>
            <a:ahLst/>
            <a:cxnLst/>
            <a:rect l="l" t="t" r="r" b="b"/>
            <a:pathLst>
              <a:path w="379730" h="128270">
                <a:moveTo>
                  <a:pt x="0" y="128016"/>
                </a:moveTo>
                <a:lnTo>
                  <a:pt x="379476" y="128016"/>
                </a:lnTo>
                <a:lnTo>
                  <a:pt x="379476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58024" y="3927855"/>
            <a:ext cx="2733040" cy="140335"/>
          </a:xfrm>
          <a:custGeom>
            <a:avLst/>
            <a:gdLst/>
            <a:ahLst/>
            <a:cxnLst/>
            <a:rect l="l" t="t" r="r" b="b"/>
            <a:pathLst>
              <a:path w="2733040" h="140335">
                <a:moveTo>
                  <a:pt x="0" y="140208"/>
                </a:moveTo>
                <a:lnTo>
                  <a:pt x="2732532" y="140208"/>
                </a:lnTo>
                <a:lnTo>
                  <a:pt x="27325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945591" y="3902202"/>
            <a:ext cx="2756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модули 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синтеза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ультра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короткоживущих</a:t>
            </a:r>
            <a:r>
              <a:rPr sz="1000" spc="1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РФП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120134" y="3927855"/>
            <a:ext cx="224154" cy="128270"/>
          </a:xfrm>
          <a:custGeom>
            <a:avLst/>
            <a:gdLst/>
            <a:ahLst/>
            <a:cxnLst/>
            <a:rect l="l" t="t" r="r" b="b"/>
            <a:pathLst>
              <a:path w="224154" h="128270">
                <a:moveTo>
                  <a:pt x="0" y="128016"/>
                </a:moveTo>
                <a:lnTo>
                  <a:pt x="224027" y="128016"/>
                </a:lnTo>
                <a:lnTo>
                  <a:pt x="224027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4108196" y="39022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578548" y="4055871"/>
            <a:ext cx="379730" cy="127000"/>
          </a:xfrm>
          <a:custGeom>
            <a:avLst/>
            <a:gdLst/>
            <a:ahLst/>
            <a:cxnLst/>
            <a:rect l="l" t="t" r="r" b="b"/>
            <a:pathLst>
              <a:path w="379730" h="127000">
                <a:moveTo>
                  <a:pt x="0" y="127000"/>
                </a:moveTo>
                <a:lnTo>
                  <a:pt x="379476" y="127000"/>
                </a:lnTo>
                <a:lnTo>
                  <a:pt x="379476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58024" y="4055871"/>
            <a:ext cx="591820" cy="127000"/>
          </a:xfrm>
          <a:custGeom>
            <a:avLst/>
            <a:gdLst/>
            <a:ahLst/>
            <a:cxnLst/>
            <a:rect l="l" t="t" r="r" b="b"/>
            <a:pathLst>
              <a:path w="591819" h="127000">
                <a:moveTo>
                  <a:pt x="0" y="127000"/>
                </a:moveTo>
                <a:lnTo>
                  <a:pt x="591312" y="127000"/>
                </a:lnTo>
                <a:lnTo>
                  <a:pt x="591312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945591" y="4030472"/>
            <a:ext cx="6159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4120134" y="4055871"/>
            <a:ext cx="224154" cy="127000"/>
          </a:xfrm>
          <a:custGeom>
            <a:avLst/>
            <a:gdLst/>
            <a:ahLst/>
            <a:cxnLst/>
            <a:rect l="l" t="t" r="r" b="b"/>
            <a:pathLst>
              <a:path w="224154" h="127000">
                <a:moveTo>
                  <a:pt x="0" y="127000"/>
                </a:moveTo>
                <a:lnTo>
                  <a:pt x="224027" y="127000"/>
                </a:lnTo>
                <a:lnTo>
                  <a:pt x="224027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4108196" y="403047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78548" y="4182871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7"/>
                </a:moveTo>
                <a:lnTo>
                  <a:pt x="379476" y="140207"/>
                </a:lnTo>
                <a:lnTo>
                  <a:pt x="37947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58024" y="4182871"/>
            <a:ext cx="2429510" cy="140335"/>
          </a:xfrm>
          <a:custGeom>
            <a:avLst/>
            <a:gdLst/>
            <a:ahLst/>
            <a:cxnLst/>
            <a:rect l="l" t="t" r="r" b="b"/>
            <a:pathLst>
              <a:path w="2429510" h="140335">
                <a:moveTo>
                  <a:pt x="0" y="140207"/>
                </a:moveTo>
                <a:lnTo>
                  <a:pt x="2429256" y="140207"/>
                </a:lnTo>
                <a:lnTo>
                  <a:pt x="242925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945591" y="4157217"/>
            <a:ext cx="24536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радионуклидного</a:t>
            </a:r>
            <a:r>
              <a:rPr sz="1000" spc="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обеспечения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088129" y="4182871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7"/>
                </a:moveTo>
                <a:lnTo>
                  <a:pt x="288036" y="140207"/>
                </a:lnTo>
                <a:lnTo>
                  <a:pt x="28803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4076191" y="4157217"/>
            <a:ext cx="312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578548" y="4334255"/>
            <a:ext cx="3350260" cy="140335"/>
          </a:xfrm>
          <a:custGeom>
            <a:avLst/>
            <a:gdLst/>
            <a:ahLst/>
            <a:cxnLst/>
            <a:rect l="l" t="t" r="r" b="b"/>
            <a:pathLst>
              <a:path w="3350260" h="140335">
                <a:moveTo>
                  <a:pt x="0" y="140208"/>
                </a:moveTo>
                <a:lnTo>
                  <a:pt x="3349752" y="140208"/>
                </a:lnTo>
                <a:lnTo>
                  <a:pt x="33497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565810" y="4308728"/>
            <a:ext cx="333882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Общее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аппаратов, подключенных к сети Интернет</a:t>
            </a:r>
            <a:r>
              <a:rPr sz="1000" spc="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578548" y="4486655"/>
            <a:ext cx="495300" cy="140335"/>
          </a:xfrm>
          <a:custGeom>
            <a:avLst/>
            <a:gdLst/>
            <a:ahLst/>
            <a:cxnLst/>
            <a:rect l="l" t="t" r="r" b="b"/>
            <a:pathLst>
              <a:path w="495300" h="140335">
                <a:moveTo>
                  <a:pt x="0" y="140208"/>
                </a:moveTo>
                <a:lnTo>
                  <a:pt x="495300" y="140208"/>
                </a:lnTo>
                <a:lnTo>
                  <a:pt x="4953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565810" y="4461128"/>
            <a:ext cx="52133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едачи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78548" y="463905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6" y="140208"/>
                </a:lnTo>
                <a:lnTo>
                  <a:pt x="4023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565810" y="4613528"/>
            <a:ext cx="428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данных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168902" y="44866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156964" y="446112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578548" y="4791455"/>
            <a:ext cx="2499360" cy="140335"/>
          </a:xfrm>
          <a:custGeom>
            <a:avLst/>
            <a:gdLst/>
            <a:ahLst/>
            <a:cxnLst/>
            <a:rect l="l" t="t" r="r" b="b"/>
            <a:pathLst>
              <a:path w="2499360" h="140335">
                <a:moveTo>
                  <a:pt x="0" y="140208"/>
                </a:moveTo>
                <a:lnTo>
                  <a:pt x="2499360" y="140208"/>
                </a:lnTo>
                <a:lnTo>
                  <a:pt x="24993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565810" y="4765928"/>
            <a:ext cx="2489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Радиологическая информационная сеть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(RIS)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4168902" y="47914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4156964" y="476592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78548" y="4943855"/>
            <a:ext cx="3001010" cy="140335"/>
          </a:xfrm>
          <a:custGeom>
            <a:avLst/>
            <a:gdLst/>
            <a:ahLst/>
            <a:cxnLst/>
            <a:rect l="l" t="t" r="r" b="b"/>
            <a:pathLst>
              <a:path w="3001010" h="140335">
                <a:moveTo>
                  <a:pt x="0" y="140208"/>
                </a:moveTo>
                <a:lnTo>
                  <a:pt x="3000755" y="140208"/>
                </a:lnTo>
                <a:lnTo>
                  <a:pt x="300075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65810" y="4918405"/>
            <a:ext cx="2987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аппаратов подключенных к системе</a:t>
            </a:r>
            <a:r>
              <a:rPr sz="10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получения,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78548" y="5096255"/>
            <a:ext cx="3232785" cy="140335"/>
          </a:xfrm>
          <a:custGeom>
            <a:avLst/>
            <a:gdLst/>
            <a:ahLst/>
            <a:cxnLst/>
            <a:rect l="l" t="t" r="r" b="b"/>
            <a:pathLst>
              <a:path w="3232785" h="140335">
                <a:moveTo>
                  <a:pt x="0" y="140208"/>
                </a:moveTo>
                <a:lnTo>
                  <a:pt x="3232404" y="140208"/>
                </a:lnTo>
                <a:lnTo>
                  <a:pt x="32324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565810" y="5071109"/>
            <a:ext cx="3218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архивирования,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хранения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 поискацифровых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изображений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599884" y="524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267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21220" y="5248655"/>
            <a:ext cx="315595" cy="140335"/>
          </a:xfrm>
          <a:custGeom>
            <a:avLst/>
            <a:gdLst/>
            <a:ahLst/>
            <a:cxnLst/>
            <a:rect l="l" t="t" r="r" b="b"/>
            <a:pathLst>
              <a:path w="315594" h="140335">
                <a:moveTo>
                  <a:pt x="0" y="140208"/>
                </a:moveTo>
                <a:lnTo>
                  <a:pt x="315467" y="140208"/>
                </a:lnTo>
                <a:lnTo>
                  <a:pt x="31546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73264" y="524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7315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565810" y="5223509"/>
            <a:ext cx="42608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4168902" y="50962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4156964" y="507110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96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5118 </a:t>
            </a:r>
            <a:r>
              <a:rPr sz="1600" b="1" spc="-10" dirty="0">
                <a:latin typeface="Times New Roman"/>
                <a:cs typeface="Times New Roman"/>
              </a:rPr>
              <a:t>«Аппараты </a:t>
            </a:r>
            <a:r>
              <a:rPr sz="1600" b="1" spc="-5" dirty="0">
                <a:latin typeface="Times New Roman"/>
                <a:cs typeface="Times New Roman"/>
              </a:rPr>
              <a:t>и </a:t>
            </a:r>
            <a:r>
              <a:rPr sz="1600" b="1" spc="-20" dirty="0">
                <a:latin typeface="Times New Roman"/>
                <a:cs typeface="Times New Roman"/>
              </a:rPr>
              <a:t>оборудование </a:t>
            </a:r>
            <a:r>
              <a:rPr sz="1600" b="1" spc="-10" dirty="0">
                <a:latin typeface="Times New Roman"/>
                <a:cs typeface="Times New Roman"/>
              </a:rPr>
              <a:t>отделений </a:t>
            </a:r>
            <a:r>
              <a:rPr sz="1600" b="1" spc="-15" dirty="0">
                <a:latin typeface="Times New Roman"/>
                <a:cs typeface="Times New Roman"/>
              </a:rPr>
              <a:t>(кабинетов) </a:t>
            </a:r>
            <a:r>
              <a:rPr sz="1600" b="1" spc="-5" dirty="0">
                <a:latin typeface="Times New Roman"/>
                <a:cs typeface="Times New Roman"/>
              </a:rPr>
              <a:t>лучевой</a:t>
            </a:r>
            <a:r>
              <a:rPr sz="1600" b="1" spc="2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терапии»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" y="1245923"/>
          <a:ext cx="8458201" cy="5255570"/>
        </p:xfrm>
        <a:graphic>
          <a:graphicData uri="http://schemas.openxmlformats.org/drawingml/2006/table">
            <a:tbl>
              <a:tblPr/>
              <a:tblGrid>
                <a:gridCol w="3708611"/>
                <a:gridCol w="406190"/>
                <a:gridCol w="835855"/>
                <a:gridCol w="873555"/>
                <a:gridCol w="805190"/>
                <a:gridCol w="813592"/>
                <a:gridCol w="1015208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Рентгенотерапевтические аппараты, всего: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близкофокусные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для глубокой рентгенотерапии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Гамма-терапевтические аппараты для дистанционной лучевой терапии,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Линейные ускорители электронов,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для конвенциальной лучевой терапии без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мнопластинчатого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коллиматора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  <a:tabLst>
                          <a:tab pos="476885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	   для конформной радиотерапии с многопластинчатым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spcAft>
                          <a:spcPts val="0"/>
                        </a:spcAft>
                        <a:tabLst>
                          <a:tab pos="476885" algn="l"/>
                        </a:tabLs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коллиматором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из них: с возможностью контроля укладки пациента по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рентгеновским изображениям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контроля укладки пациента по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изображениям, полученным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терапевтического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пучка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лучевой терапии с модуляцией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интенсивности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ротационного облучения с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модуляцией  интенсивности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пучка излучения    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синхронизации лучевой терапии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дыханием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пациента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проведения стереотаксической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лучевой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терапии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облучения энергиям 10+ МэВ 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электронами (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высокоэнергетические)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399" y="1245923"/>
          <a:ext cx="8915402" cy="4341170"/>
        </p:xfrm>
        <a:graphic>
          <a:graphicData uri="http://schemas.openxmlformats.org/drawingml/2006/table">
            <a:tbl>
              <a:tblPr/>
              <a:tblGrid>
                <a:gridCol w="3944614"/>
                <a:gridCol w="500477"/>
                <a:gridCol w="820606"/>
                <a:gridCol w="929146"/>
                <a:gridCol w="815558"/>
                <a:gridCol w="906238"/>
                <a:gridCol w="998763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Аппараты и комплекты оборудования для проведения контактной радиотерапии, всего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внутриполостной радиотерапии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290830" indent="42926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внутритканевой с высокой мощностью дозы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внутритканевой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микроисточниками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с низкой мощностью дозы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аппликационной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внутрисосудистой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Нестандартные специализированные аппараты для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из них: гамма-нож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гибер-нож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29083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томотерапии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для интраоперационной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Аппараты для адронной лучевой терапии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протонная 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ионная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нейтронная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нейтрон захватная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Системы дозиметрического планирования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клинической дозиметрии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5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" y="1245923"/>
          <a:ext cx="8534401" cy="4341170"/>
        </p:xfrm>
        <a:graphic>
          <a:graphicData uri="http://schemas.openxmlformats.org/drawingml/2006/table">
            <a:tbl>
              <a:tblPr/>
              <a:tblGrid>
                <a:gridCol w="3810001"/>
                <a:gridCol w="369145"/>
                <a:gridCol w="771510"/>
                <a:gridCol w="873555"/>
                <a:gridCol w="805190"/>
                <a:gridCol w="813592"/>
                <a:gridCol w="1091408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клинической дозиметрии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Аппаратура для предлучевой подготовки: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из нее: рентгеновский симулятор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рентгеновский симулятор с функцией КТ в коническом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пучке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компьютерный томограф специализированный с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широкой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апертурой и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пакетом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программ для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предлучевой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подготовки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системы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лазерного позиционирования для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предлучевой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подготовки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пациента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радиомодификации курса радиотерапии: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из него: для магнитотерапии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лазеротерапии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оксигенотерапии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гипертермии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Число каньонов (бункеров) для линейных ускорителей,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из них: с эксплуатируемым оборудованием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без установленного оборудования для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с оборудованием и сроком без его эксплуатации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более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3-х лет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ctr"/>
            <a:r>
              <a:rPr sz="1600" b="1" spc="-15" dirty="0" err="1">
                <a:latin typeface="Times New Roman"/>
                <a:cs typeface="Times New Roman"/>
              </a:rPr>
              <a:t>Таблица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25" dirty="0" smtClean="0">
                <a:latin typeface="Times New Roman"/>
                <a:cs typeface="Times New Roman"/>
              </a:rPr>
              <a:t>511</a:t>
            </a:r>
            <a:r>
              <a:rPr lang="ru-RU" sz="1600" b="1" spc="-25" dirty="0" smtClean="0">
                <a:latin typeface="Times New Roman"/>
                <a:cs typeface="Times New Roman"/>
              </a:rPr>
              <a:t>9</a:t>
            </a:r>
            <a:r>
              <a:rPr sz="1600" b="1" spc="-2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Магнитно-резонансные томографии</a:t>
            </a:r>
            <a:r>
              <a:rPr sz="1600" b="1" spc="-10" dirty="0" smtClean="0">
                <a:latin typeface="Times New Roman"/>
                <a:cs typeface="Times New Roman"/>
              </a:rPr>
              <a:t>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09600" y="1219200"/>
          <a:ext cx="8153401" cy="4983480"/>
        </p:xfrm>
        <a:graphic>
          <a:graphicData uri="http://schemas.openxmlformats.org/drawingml/2006/table">
            <a:tbl>
              <a:tblPr/>
              <a:tblGrid>
                <a:gridCol w="3536556"/>
                <a:gridCol w="529469"/>
                <a:gridCol w="608463"/>
                <a:gridCol w="1285778"/>
                <a:gridCol w="1285778"/>
                <a:gridCol w="907357"/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исследований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 внутривенным  контрастированием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гр. 3 выполнено: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условиях дневного стационара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Всего выполнено МРТ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сердца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легких и средостения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органов брюшной полости и забрюшинного пространства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органов малого таза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молочной железы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головного мозга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позвоночника и спинного мозга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из них: шейного отдела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грудного отдела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пояснично-крестцового отдела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области “голова-шея”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костей, суставов и мягких тканей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сосудов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прочих органов и систем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Интервенционные вмешательства под МРТ – контролем (из стр.1)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  <a:p>
            <a:pPr algn="ctr"/>
            <a:r>
              <a:rPr sz="1600" b="1" spc="-15" dirty="0" err="1" smtClean="0">
                <a:latin typeface="Times New Roman"/>
                <a:cs typeface="Times New Roman"/>
              </a:rPr>
              <a:t>Таблица</a:t>
            </a:r>
            <a:r>
              <a:rPr sz="1600" b="1" spc="-15" dirty="0" smtClean="0">
                <a:latin typeface="Times New Roman"/>
                <a:cs typeface="Times New Roman"/>
              </a:rPr>
              <a:t> </a:t>
            </a:r>
            <a:r>
              <a:rPr sz="1600" b="1" spc="-25" dirty="0" smtClean="0">
                <a:latin typeface="Times New Roman"/>
                <a:cs typeface="Times New Roman"/>
              </a:rPr>
              <a:t>51</a:t>
            </a:r>
            <a:r>
              <a:rPr lang="ru-RU" sz="1600" b="1" spc="-25" dirty="0" smtClean="0">
                <a:latin typeface="Times New Roman"/>
                <a:cs typeface="Times New Roman"/>
              </a:rPr>
              <a:t>20</a:t>
            </a:r>
            <a:r>
              <a:rPr sz="1600" b="1" spc="-2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Деятельность лаборатории радиоизотопной диагностики </a:t>
            </a:r>
            <a:r>
              <a:rPr sz="1600" b="1" spc="-10" dirty="0" smtClean="0">
                <a:latin typeface="Times New Roman"/>
                <a:cs typeface="Times New Roman"/>
              </a:rPr>
              <a:t>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3400" y="1295400"/>
          <a:ext cx="8305799" cy="4404360"/>
        </p:xfrm>
        <a:graphic>
          <a:graphicData uri="http://schemas.openxmlformats.org/drawingml/2006/table">
            <a:tbl>
              <a:tblPr/>
              <a:tblGrid>
                <a:gridCol w="5867400"/>
                <a:gridCol w="1278637"/>
                <a:gridCol w="1159762"/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Проведено радиологических исследований, 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из них:  сканирований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радиографий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сцинтиграфических исследований, всего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из них: остеосцинтиграфий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миелосцинтиграфий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гепатосцинтиграфий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цинтиграфий  щитовидной железы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сцинтиграфий паращитовидных желез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позитивных сцинтиграфий с туморотропными РФП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сцинтиграфий с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-123 -  МИБГ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перфузионных сцинтиграфий головного мозга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перфузионных сцинтиграфий легких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сцинтиграфий миокарда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сцинтиграфия лимфатической системы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динамических сцинтиграфий почек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динамических сцинтиграфий печени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динамических сцинтиграфий желудка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радионуклидных вентрикулографий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радионуклидных ангиографий, флебографий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исследований головного мозга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исследований миокарда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прочих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  <a:p>
            <a:pPr algn="r"/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3400" y="1219200"/>
          <a:ext cx="8305799" cy="2197251"/>
        </p:xfrm>
        <a:graphic>
          <a:graphicData uri="http://schemas.openxmlformats.org/drawingml/2006/table">
            <a:tbl>
              <a:tblPr/>
              <a:tblGrid>
                <a:gridCol w="5867400"/>
                <a:gridCol w="1278637"/>
                <a:gridCol w="1159762"/>
              </a:tblGrid>
              <a:tr h="185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ОФЭКТ  (дополнительное исследование)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ОФЭКТ/КТ (дополнительное исследование)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ПЭТ исследований, 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из них:  ПЭТ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ПЭТ/КТ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ПЭТ/МРТ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4.3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Используемые при ПЭТ РФП: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18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F-FDG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радиомеченые аминокислоты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РФП, тропные к раку простаты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прочие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914400" y="4199692"/>
            <a:ext cx="7620000" cy="135421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(5121)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Код по ОКЕИ: человек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792;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единица 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Число процедур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радионуклидной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терапии при помощи открытых радионуклидов 1 ______, из них: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радиойодтерапии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 йодом-131  2 _____,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остеотропными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РФП  3 ______, с другими РФП  4 ______;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пациентов, пролеченных методами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радионуклидной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терапии  5 ________,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 них: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радиойодтерапии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 йодом-131  6 ______,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остеотропными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РФП    7 _______, с другими РФП  8 _______.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65760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таблица 5121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7651"/>
            <a:ext cx="9144000" cy="3989704"/>
          </a:xfrm>
          <a:custGeom>
            <a:avLst/>
            <a:gdLst/>
            <a:ahLst/>
            <a:cxnLst/>
            <a:rect l="l" t="t" r="r" b="b"/>
            <a:pathLst>
              <a:path w="9144000" h="3989704">
                <a:moveTo>
                  <a:pt x="0" y="3989324"/>
                </a:moveTo>
                <a:lnTo>
                  <a:pt x="9144000" y="3989324"/>
                </a:lnTo>
                <a:lnTo>
                  <a:pt x="9144000" y="0"/>
                </a:lnTo>
                <a:lnTo>
                  <a:pt x="0" y="0"/>
                </a:lnTo>
                <a:lnTo>
                  <a:pt x="0" y="398932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1197038"/>
            <a:ext cx="9144000" cy="1090930"/>
          </a:xfrm>
          <a:custGeom>
            <a:avLst/>
            <a:gdLst/>
            <a:ahLst/>
            <a:cxnLst/>
            <a:rect l="l" t="t" r="r" b="b"/>
            <a:pathLst>
              <a:path w="9144000" h="1090930">
                <a:moveTo>
                  <a:pt x="0" y="1090612"/>
                </a:moveTo>
                <a:lnTo>
                  <a:pt x="9144000" y="1090612"/>
                </a:lnTo>
                <a:lnTo>
                  <a:pt x="9144000" y="0"/>
                </a:lnTo>
                <a:lnTo>
                  <a:pt x="0" y="0"/>
                </a:lnTo>
                <a:lnTo>
                  <a:pt x="0" y="1090612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691" y="1592707"/>
            <a:ext cx="8696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</a:t>
            </a:r>
            <a:r>
              <a:rPr lang="ru-RU" sz="18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0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sz="1800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ru-RU" sz="1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18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800"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sz="1800" spc="-3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3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r>
              <a:rPr sz="1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904443" y="2954858"/>
            <a:ext cx="7335113" cy="21903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r>
              <a:rPr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4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арегистрированных</a:t>
            </a:r>
            <a:r>
              <a:rPr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</a:t>
            </a:r>
          </a:p>
          <a:p>
            <a:pPr marL="14604">
              <a:lnSpc>
                <a:spcPct val="100000"/>
              </a:lnSpc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 </a:t>
            </a:r>
            <a:r>
              <a:rPr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</a:t>
            </a:r>
            <a:r>
              <a:rPr spc="-1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</a:t>
            </a:r>
            <a:r>
              <a:rPr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  <a:r>
              <a:rPr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pc="-1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4">
              <a:lnSpc>
                <a:spcPct val="100000"/>
              </a:lnSpc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злокачественных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новообразованиях»;</a:t>
            </a:r>
          </a:p>
          <a:p>
            <a:pPr marL="1905"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4">
              <a:lnSpc>
                <a:spcPct val="100000"/>
              </a:lnSpc>
              <a:spcBef>
                <a:spcPts val="5"/>
              </a:spcBef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организации»;</a:t>
            </a:r>
          </a:p>
          <a:p>
            <a:pPr marL="1905"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4">
              <a:lnSpc>
                <a:spcPct val="100000"/>
              </a:lnSpc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r>
              <a:rPr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pc="-1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442" y="428902"/>
            <a:ext cx="743394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ДЕЙСТВУЮЩИЕ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ФОРМЫ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ФЕДЕРАЛЬНОГО</a:t>
            </a:r>
            <a:r>
              <a:rPr sz="16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tabLst>
                <a:tab pos="3860165" algn="l"/>
              </a:tabLst>
            </a:pP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ОТРАСЛЕВОГО </a:t>
            </a:r>
            <a:r>
              <a:rPr sz="16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НАБЛЮДЕНИЯ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532" y="332676"/>
            <a:ext cx="8374380" cy="56874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75565" rIns="0" bIns="0" rtlCol="0">
            <a:spAutoFit/>
          </a:bodyPr>
          <a:lstStyle/>
          <a:p>
            <a:pPr marL="1509395" marR="463550" indent="-1041400">
              <a:lnSpc>
                <a:spcPct val="100000"/>
              </a:lnSpc>
              <a:spcBef>
                <a:spcPts val="595"/>
              </a:spcBef>
              <a:tabLst>
                <a:tab pos="5370195" algn="l"/>
              </a:tabLst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6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16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6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914400"/>
            <a:ext cx="4976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таблицу 7000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295400"/>
          <a:ext cx="8382002" cy="4571361"/>
        </p:xfrm>
        <a:graphic>
          <a:graphicData uri="http://schemas.openxmlformats.org/drawingml/2006/table">
            <a:tbl>
              <a:tblPr/>
              <a:tblGrid>
                <a:gridCol w="2576378"/>
                <a:gridCol w="338225"/>
                <a:gridCol w="407250"/>
                <a:gridCol w="1061843"/>
                <a:gridCol w="1060117"/>
                <a:gridCol w="1141223"/>
                <a:gridCol w="1141223"/>
                <a:gridCol w="655743"/>
              </a:tblGrid>
              <a:tr h="30416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устройств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№ стр.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(из гр.3):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для административно-хозяйственной деятельности организации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для медицинского персонала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(для автоматизации лечебного процесса)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Автоматизированные рабочие места, подключенные к медицинской информационной системе медицинской организации или государственной информационной системе в сфере здравоохранения субъекта Российской Федерации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34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автоматизированные рабочие места, подключенные к защищенной сети передачи данных субъекта Российской Федерации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в сельской местности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45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в ФАП и ФП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4.2.1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ФАП и ФП, подключенных к сети Интернет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447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Добавлены дополнительные графы в таблицы 5117, 5126, 5302,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которых из общего числа аппаратов и оборудования со сроком эксплуатации свыше 10 (7) лет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указывается число аппаратов и оборудования  в подразделениях, оказывающих медицинскую помощь в амбулаторных условиях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Добавлена дополнительная графа в таблицу 8000 «Техническое состояние зданий»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которой из общей площади зданий медицинских организаций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указывается общая площадь зданий находящихся в аварийном состоянии, требующих реконструкции и капитального ремонта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83080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2421382"/>
            <a:ext cx="866203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397250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1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780"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r>
              <a:rPr b="1" spc="-2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-3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</a:t>
            </a:r>
            <a:r>
              <a:rPr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РЕГИСТРИРОВАННЫХ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18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</a:t>
            </a:r>
            <a:r>
              <a:rPr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</a:t>
            </a:r>
            <a:r>
              <a:rPr lang="ru-RU"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-3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b="1" spc="-3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</a:t>
            </a:r>
            <a:r>
              <a:rPr lang="ru-RU" b="1" spc="-3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 </a:t>
            </a:r>
            <a:r>
              <a:rPr lang="ru-RU"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24775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460" y="1930584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2377" y="191439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46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9715" y="1914398"/>
            <a:ext cx="464820" cy="169545"/>
          </a:xfrm>
          <a:custGeom>
            <a:avLst/>
            <a:gdLst/>
            <a:ahLst/>
            <a:cxnLst/>
            <a:rect l="l" t="t" r="r" b="b"/>
            <a:pathLst>
              <a:path w="464819" h="169544">
                <a:moveTo>
                  <a:pt x="0" y="169163"/>
                </a:moveTo>
                <a:lnTo>
                  <a:pt x="464820" y="169163"/>
                </a:lnTo>
                <a:lnTo>
                  <a:pt x="4648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5039" y="2097277"/>
            <a:ext cx="1778635" cy="169545"/>
          </a:xfrm>
          <a:custGeom>
            <a:avLst/>
            <a:gdLst/>
            <a:ahLst/>
            <a:cxnLst/>
            <a:rect l="l" t="t" r="r" b="b"/>
            <a:pathLst>
              <a:path w="1778635" h="169544">
                <a:moveTo>
                  <a:pt x="0" y="169163"/>
                </a:moveTo>
                <a:lnTo>
                  <a:pt x="1778507" y="169163"/>
                </a:lnTo>
                <a:lnTo>
                  <a:pt x="177850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5039" y="2280157"/>
            <a:ext cx="2268220" cy="169545"/>
          </a:xfrm>
          <a:custGeom>
            <a:avLst/>
            <a:gdLst/>
            <a:ahLst/>
            <a:cxnLst/>
            <a:rect l="l" t="t" r="r" b="b"/>
            <a:pathLst>
              <a:path w="2268220" h="169544">
                <a:moveTo>
                  <a:pt x="0" y="169163"/>
                </a:moveTo>
                <a:lnTo>
                  <a:pt x="2267712" y="169163"/>
                </a:lnTo>
                <a:lnTo>
                  <a:pt x="226771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2701" y="2280157"/>
            <a:ext cx="144780" cy="169545"/>
          </a:xfrm>
          <a:custGeom>
            <a:avLst/>
            <a:gdLst/>
            <a:ahLst/>
            <a:cxnLst/>
            <a:rect l="l" t="t" r="r" b="b"/>
            <a:pathLst>
              <a:path w="144779" h="169544">
                <a:moveTo>
                  <a:pt x="0" y="169163"/>
                </a:moveTo>
                <a:lnTo>
                  <a:pt x="144779" y="169163"/>
                </a:lnTo>
                <a:lnTo>
                  <a:pt x="144779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7480" y="2280157"/>
            <a:ext cx="203200" cy="169545"/>
          </a:xfrm>
          <a:custGeom>
            <a:avLst/>
            <a:gdLst/>
            <a:ahLst/>
            <a:cxnLst/>
            <a:rect l="l" t="t" r="r" b="b"/>
            <a:pathLst>
              <a:path w="203200" h="169544">
                <a:moveTo>
                  <a:pt x="0" y="169163"/>
                </a:moveTo>
                <a:lnTo>
                  <a:pt x="202691" y="169163"/>
                </a:lnTo>
                <a:lnTo>
                  <a:pt x="20269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9165" y="2097277"/>
            <a:ext cx="266700" cy="169545"/>
          </a:xfrm>
          <a:custGeom>
            <a:avLst/>
            <a:gdLst/>
            <a:ahLst/>
            <a:cxnLst/>
            <a:rect l="l" t="t" r="r" b="b"/>
            <a:pathLst>
              <a:path w="266700" h="169544">
                <a:moveTo>
                  <a:pt x="0" y="169163"/>
                </a:moveTo>
                <a:lnTo>
                  <a:pt x="266700" y="169163"/>
                </a:lnTo>
                <a:lnTo>
                  <a:pt x="2667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4796" y="2005838"/>
            <a:ext cx="2494915" cy="169545"/>
          </a:xfrm>
          <a:custGeom>
            <a:avLst/>
            <a:gdLst/>
            <a:ahLst/>
            <a:cxnLst/>
            <a:rect l="l" t="t" r="r" b="b"/>
            <a:pathLst>
              <a:path w="2494915" h="169544">
                <a:moveTo>
                  <a:pt x="0" y="169163"/>
                </a:moveTo>
                <a:lnTo>
                  <a:pt x="2494788" y="169163"/>
                </a:lnTo>
                <a:lnTo>
                  <a:pt x="249478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0343" y="2188717"/>
            <a:ext cx="585470" cy="169545"/>
          </a:xfrm>
          <a:custGeom>
            <a:avLst/>
            <a:gdLst/>
            <a:ahLst/>
            <a:cxnLst/>
            <a:rect l="l" t="t" r="r" b="b"/>
            <a:pathLst>
              <a:path w="585470" h="169544">
                <a:moveTo>
                  <a:pt x="0" y="169163"/>
                </a:moveTo>
                <a:lnTo>
                  <a:pt x="585216" y="169163"/>
                </a:lnTo>
                <a:lnTo>
                  <a:pt x="58521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914400" y="1524000"/>
          <a:ext cx="7776844" cy="1007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295"/>
                <a:gridCol w="720089"/>
                <a:gridCol w="2664460"/>
              </a:tblGrid>
              <a:tr h="375285">
                <a:tc>
                  <a:txBody>
                    <a:bodyPr/>
                    <a:lstStyle/>
                    <a:p>
                      <a:pPr marL="161925" marR="515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травмы, отравления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некоторые другие</a:t>
                      </a:r>
                      <a:r>
                        <a:rPr sz="12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последствия  воздействия внешних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причин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S00-T98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открытые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укушенные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раны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(только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кодом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внешней причины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W54)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10820" algn="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S01,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S11,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S21, S31, S41, S51, S61,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S71,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S81,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S91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971600" y="980719"/>
            <a:ext cx="7633334" cy="339090"/>
          </a:xfrm>
          <a:prstGeom prst="rect">
            <a:avLst/>
          </a:prstGeom>
          <a:solidFill>
            <a:srgbClr val="C5D9F0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51865">
              <a:lnSpc>
                <a:spcPct val="100000"/>
              </a:lnSpc>
              <a:spcBef>
                <a:spcPts val="305"/>
              </a:spcBef>
            </a:pP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таблицы </a:t>
            </a:r>
            <a:r>
              <a:rPr sz="1600" b="1" spc="-5" dirty="0">
                <a:latin typeface="Times New Roman"/>
                <a:cs typeface="Times New Roman"/>
              </a:rPr>
              <a:t>1000, 1500, 2000, 3000, 4000 добавлена </a:t>
            </a:r>
            <a:r>
              <a:rPr sz="1600" b="1" spc="-10" dirty="0">
                <a:latin typeface="Times New Roman"/>
                <a:cs typeface="Times New Roman"/>
              </a:rPr>
              <a:t>новая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строка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0" name="object 16"/>
          <p:cNvSpPr txBox="1"/>
          <p:nvPr/>
        </p:nvSpPr>
        <p:spPr>
          <a:xfrm>
            <a:off x="914400" y="2971800"/>
            <a:ext cx="7776845" cy="532197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600" b="1" spc="-10" dirty="0">
                <a:latin typeface="Times New Roman"/>
                <a:cs typeface="Times New Roman"/>
              </a:rPr>
              <a:t>Изменена таблица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1500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r>
              <a:rPr lang="ru-RU" sz="1600" b="1" spc="-5" dirty="0" smtClean="0">
                <a:latin typeface="Times New Roman"/>
                <a:cs typeface="Times New Roman"/>
              </a:rPr>
              <a:t> в ней показывается число заболеваний не только у детей в возрасте до 1 года, но и число заболеваний у детей от 1 года до 3 лет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141" name="Таблица 140"/>
          <p:cNvGraphicFramePr>
            <a:graphicFrameLocks noGrp="1"/>
          </p:cNvGraphicFramePr>
          <p:nvPr/>
        </p:nvGraphicFramePr>
        <p:xfrm>
          <a:off x="914400" y="3962400"/>
          <a:ext cx="7924800" cy="1224280"/>
        </p:xfrm>
        <a:graphic>
          <a:graphicData uri="http://schemas.openxmlformats.org/drawingml/2006/table">
            <a:tbl>
              <a:tblPr/>
              <a:tblGrid>
                <a:gridCol w="1417427"/>
                <a:gridCol w="351630"/>
                <a:gridCol w="491984"/>
                <a:gridCol w="482159"/>
                <a:gridCol w="291525"/>
                <a:gridCol w="422054"/>
                <a:gridCol w="396265"/>
                <a:gridCol w="313937"/>
                <a:gridCol w="300050"/>
                <a:gridCol w="273766"/>
                <a:gridCol w="334272"/>
                <a:gridCol w="334272"/>
                <a:gridCol w="338735"/>
                <a:gridCol w="338735"/>
                <a:gridCol w="303521"/>
                <a:gridCol w="374442"/>
                <a:gridCol w="374442"/>
                <a:gridCol w="392792"/>
                <a:gridCol w="392792"/>
              </a:tblGrid>
              <a:tr h="85143"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классов и отдельных болезней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 строк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по МКБ-10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пересмотра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Зарегистрировано заболеваний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Снято с диспансерного наблюдения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Состоит под диспансерным наблюдением на конец отчетного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возрасте от 0 до 3 лет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гр.4):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5 и 6):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заболеваний с впервые в жизни установленным диагнозом (из гр. 10 и 11):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</a:t>
                      </a:r>
                      <a:r>
                        <a:rPr lang="ru-RU" sz="6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взято под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диспансерное наблюдение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впервые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жизни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установ-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ленным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диагнозом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взято под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диспансерное наблюдение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выявлено при профосмотре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16"/>
          <p:cNvSpPr txBox="1"/>
          <p:nvPr/>
        </p:nvSpPr>
        <p:spPr>
          <a:xfrm>
            <a:off x="838200" y="914400"/>
            <a:ext cx="7776845" cy="285976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lang="ru-RU" sz="1600" b="1" spc="-10" dirty="0" smtClean="0">
                <a:latin typeface="Times New Roman"/>
                <a:cs typeface="Times New Roman"/>
              </a:rPr>
              <a:t>Также в таблицу</a:t>
            </a:r>
            <a:r>
              <a:rPr lang="ru-RU" sz="1600" b="1" spc="-5" dirty="0" smtClean="0">
                <a:latin typeface="Times New Roman"/>
                <a:cs typeface="Times New Roman"/>
              </a:rPr>
              <a:t> добавлены дополнительные строки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914400" y="1371600"/>
          <a:ext cx="7848601" cy="3531024"/>
        </p:xfrm>
        <a:graphic>
          <a:graphicData uri="http://schemas.openxmlformats.org/drawingml/2006/table">
            <a:tbl>
              <a:tblPr/>
              <a:tblGrid>
                <a:gridCol w="4920224"/>
                <a:gridCol w="1220588"/>
                <a:gridCol w="1707789"/>
              </a:tblGrid>
              <a:tr h="7883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психические расстройства и расстройства поведения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F01, 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03-F99</a:t>
                      </a: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7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умственная отсталость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F70-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3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специфические расстройства речи и языка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03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специфические расстройства развития моторной функции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3">
                <a:tc>
                  <a:txBody>
                    <a:bodyPr/>
                    <a:lstStyle/>
                    <a:p>
                      <a:pPr marL="147955" indent="-615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общие расстройства психологического развития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детский аутизм,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атипичный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аутизм, синдром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Ретта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дезинтегративное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расстройство детского возраста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6.4.1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F84.0-3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отдельные состояния, возникающие в перинатальном периоде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17.0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P05-Р96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родовая травма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Р10-Р15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внутричерепное нетравматическое  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кровоизлияние у плода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   </a:t>
                      </a: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новорожденного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Р52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другие нарушения 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церебрального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статуса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 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новорожденного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Р91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развития), деформации и хромосомные нарушения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18.0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Q00-Q99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[пороки развития] нервной системы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Q00-Q07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расщелина губы и неба (заячья губа и волчья пасть)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Q35-Q37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хромосомные аномалии, не классифицированные в других рубриках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Q90-Q99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object 138"/>
          <p:cNvSpPr txBox="1"/>
          <p:nvPr/>
        </p:nvSpPr>
        <p:spPr>
          <a:xfrm>
            <a:off x="914400" y="5029200"/>
            <a:ext cx="7849234" cy="339090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600" b="1" spc="-10" dirty="0">
                <a:latin typeface="Times New Roman"/>
                <a:cs typeface="Times New Roman"/>
              </a:rPr>
              <a:t>Добавлена таблица</a:t>
            </a:r>
            <a:r>
              <a:rPr sz="1600" b="1" spc="-5" dirty="0">
                <a:latin typeface="Times New Roman"/>
                <a:cs typeface="Times New Roman"/>
              </a:rPr>
              <a:t> 1601: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137"/>
          <p:cNvSpPr txBox="1"/>
          <p:nvPr/>
        </p:nvSpPr>
        <p:spPr>
          <a:xfrm>
            <a:off x="838200" y="5181600"/>
            <a:ext cx="81622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5865" algn="l"/>
              </a:tabLst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200" dirty="0" smtClean="0">
              <a:latin typeface="Times New Roman"/>
              <a:cs typeface="Times New Roman"/>
            </a:endParaRPr>
          </a:p>
          <a:p>
            <a:pPr marL="12700" marR="47625">
              <a:lnSpc>
                <a:spcPct val="100000"/>
              </a:lnSpc>
              <a:tabLst>
                <a:tab pos="4800600" algn="l"/>
                <a:tab pos="5833110" algn="l"/>
                <a:tab pos="7378065" algn="l"/>
                <a:tab pos="8067675" algn="l"/>
              </a:tabLst>
            </a:pP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сл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spc="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12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риро</a:t>
            </a:r>
            <a:r>
              <a:rPr sz="1200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нных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ци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ов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3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200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1 </a:t>
            </a:r>
            <a:r>
              <a:rPr sz="1200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4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да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1) с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диагнозом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установленным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впервые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жизни</a:t>
            </a:r>
            <a:r>
              <a:rPr sz="1200" spc="2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в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возрасте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1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1200" dirty="0" smtClean="0">
              <a:latin typeface="Times New Roman"/>
              <a:cs typeface="Times New Roman"/>
            </a:endParaRPr>
          </a:p>
          <a:p>
            <a:pPr marL="12700" marR="51435">
              <a:lnSpc>
                <a:spcPct val="100000"/>
              </a:lnSpc>
              <a:tabLst>
                <a:tab pos="2435860" algn="l"/>
                <a:tab pos="8063865" algn="l"/>
              </a:tabLst>
            </a:pP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оит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 д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рным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тно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й в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до 3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 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18 и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19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р.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1.0) 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из них в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возрасте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до 1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года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56854"/>
            <a:ext cx="9144000" cy="443865"/>
          </a:xfrm>
          <a:custGeom>
            <a:avLst/>
            <a:gdLst/>
            <a:ahLst/>
            <a:cxnLst/>
            <a:rect l="l" t="t" r="r" b="b"/>
            <a:pathLst>
              <a:path w="9144000" h="443864">
                <a:moveTo>
                  <a:pt x="0" y="443458"/>
                </a:moveTo>
                <a:lnTo>
                  <a:pt x="9144000" y="443458"/>
                </a:lnTo>
                <a:lnTo>
                  <a:pt x="9144000" y="0"/>
                </a:lnTo>
                <a:lnTo>
                  <a:pt x="0" y="0"/>
                </a:lnTo>
                <a:lnTo>
                  <a:pt x="0" y="443458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7651"/>
            <a:ext cx="9144000" cy="3484245"/>
          </a:xfrm>
          <a:custGeom>
            <a:avLst/>
            <a:gdLst/>
            <a:ahLst/>
            <a:cxnLst/>
            <a:rect l="l" t="t" r="r" b="b"/>
            <a:pathLst>
              <a:path w="9144000" h="3484245">
                <a:moveTo>
                  <a:pt x="0" y="3483952"/>
                </a:moveTo>
                <a:lnTo>
                  <a:pt x="9144000" y="3483952"/>
                </a:lnTo>
                <a:lnTo>
                  <a:pt x="9144000" y="0"/>
                </a:lnTo>
                <a:lnTo>
                  <a:pt x="0" y="0"/>
                </a:lnTo>
                <a:lnTo>
                  <a:pt x="0" y="3483952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2748534"/>
            <a:ext cx="85090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384550" algn="l"/>
              </a:tabLst>
            </a:pPr>
            <a:r>
              <a:rPr sz="2000"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sz="2000"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sz="2000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b="1" spc="-1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000" b="1" spc="-13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algn="ctr">
              <a:lnSpc>
                <a:spcPct val="100000"/>
              </a:lnSpc>
            </a:pPr>
            <a:r>
              <a:rPr sz="2000"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sz="2000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000" b="1" spc="-3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ЗЛОКАЧЕСТВЕННЫХ</a:t>
            </a:r>
            <a:r>
              <a:rPr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b="1" spc="-28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НОВООБРАЗОВАНИЯХ</a:t>
            </a:r>
            <a:r>
              <a:rPr sz="2000" b="1" spc="-2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</a:pPr>
            <a:r>
              <a:rPr b="1" spc="-175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ru-RU" b="1" spc="-1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6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</a:t>
            </a:r>
            <a:r>
              <a:rPr b="1" spc="-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4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b="1" spc="-1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Росстата</a:t>
            </a:r>
            <a:r>
              <a:rPr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b="1" spc="-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30.08.2019 </a:t>
            </a:r>
            <a:r>
              <a:rPr b="1" spc="-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479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000313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2129" y="179273"/>
            <a:ext cx="5560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  <a:tabLst>
                <a:tab pos="221805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5370" y="1850517"/>
            <a:ext cx="7756525" cy="850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41275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Сведения </a:t>
            </a:r>
            <a:r>
              <a:rPr sz="1400" b="1" dirty="0">
                <a:latin typeface="Times New Roman"/>
                <a:cs typeface="Times New Roman"/>
              </a:rPr>
              <a:t>о </a:t>
            </a:r>
            <a:r>
              <a:rPr sz="1400" b="1" spc="-5" dirty="0">
                <a:latin typeface="Times New Roman"/>
                <a:cs typeface="Times New Roman"/>
              </a:rPr>
              <a:t>злокачественных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новообразованиях </a:t>
            </a:r>
            <a:r>
              <a:rPr sz="1400" b="1" dirty="0">
                <a:latin typeface="Times New Roman"/>
                <a:cs typeface="Times New Roman"/>
              </a:rPr>
              <a:t>у сельских жителей, </a:t>
            </a:r>
            <a:r>
              <a:rPr sz="1400" b="1" spc="-5" dirty="0">
                <a:latin typeface="Times New Roman"/>
                <a:cs typeface="Times New Roman"/>
              </a:rPr>
              <a:t>из </a:t>
            </a:r>
            <a:r>
              <a:rPr sz="1400" b="1" dirty="0">
                <a:latin typeface="Times New Roman"/>
                <a:cs typeface="Times New Roman"/>
              </a:rPr>
              <a:t>числа </a:t>
            </a:r>
            <a:r>
              <a:rPr sz="1400" b="1" spc="-5" dirty="0">
                <a:latin typeface="Times New Roman"/>
                <a:cs typeface="Times New Roman"/>
              </a:rPr>
              <a:t>впервые </a:t>
            </a: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жизни  выявленных, </a:t>
            </a:r>
            <a:r>
              <a:rPr sz="1400" b="1" dirty="0">
                <a:latin typeface="Times New Roman"/>
                <a:cs typeface="Times New Roman"/>
              </a:rPr>
              <a:t>и о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новообразованиях </a:t>
            </a:r>
            <a:r>
              <a:rPr sz="1400" b="1" dirty="0">
                <a:latin typeface="Times New Roman"/>
                <a:cs typeface="Times New Roman"/>
              </a:rPr>
              <a:t>in situ о </a:t>
            </a:r>
            <a:r>
              <a:rPr sz="1400" b="1" spc="-5" dirty="0">
                <a:latin typeface="Times New Roman"/>
                <a:cs typeface="Times New Roman"/>
              </a:rPr>
              <a:t>первично </a:t>
            </a:r>
            <a:r>
              <a:rPr sz="1400" b="1" dirty="0">
                <a:latin typeface="Times New Roman"/>
                <a:cs typeface="Times New Roman"/>
              </a:rPr>
              <a:t>- </a:t>
            </a:r>
            <a:r>
              <a:rPr sz="1400" b="1" spc="-10" dirty="0">
                <a:latin typeface="Times New Roman"/>
                <a:cs typeface="Times New Roman"/>
              </a:rPr>
              <a:t>множественных </a:t>
            </a:r>
            <a:r>
              <a:rPr sz="1400" b="1" spc="-5" dirty="0">
                <a:latin typeface="Times New Roman"/>
                <a:cs typeface="Times New Roman"/>
              </a:rPr>
              <a:t>злокачественных 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новообразованиях</a:t>
            </a:r>
            <a:endParaRPr sz="140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  <a:spcBef>
                <a:spcPts val="5"/>
              </a:spcBef>
              <a:tabLst>
                <a:tab pos="478345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(2010)	</a:t>
            </a:r>
            <a:r>
              <a:rPr sz="1200" spc="-25" dirty="0">
                <a:latin typeface="Times New Roman"/>
                <a:cs typeface="Times New Roman"/>
              </a:rPr>
              <a:t>Коды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единица </a:t>
            </a:r>
            <a:r>
              <a:rPr sz="1200" dirty="0">
                <a:latin typeface="Times New Roman"/>
                <a:cs typeface="Times New Roman"/>
              </a:rPr>
              <a:t>– 642, </a:t>
            </a:r>
            <a:r>
              <a:rPr sz="1200" spc="-5" dirty="0">
                <a:latin typeface="Times New Roman"/>
                <a:cs typeface="Times New Roman"/>
              </a:rPr>
              <a:t>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541" y="1052728"/>
            <a:ext cx="8279130" cy="339090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051685">
              <a:lnSpc>
                <a:spcPct val="100000"/>
              </a:lnSpc>
              <a:spcBef>
                <a:spcPts val="310"/>
              </a:spcBef>
            </a:pP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25" dirty="0">
                <a:latin typeface="Times New Roman"/>
                <a:cs typeface="Times New Roman"/>
              </a:rPr>
              <a:t>ТАБЛИЦУ </a:t>
            </a:r>
            <a:r>
              <a:rPr sz="1600" b="1" spc="-5" dirty="0">
                <a:latin typeface="Times New Roman"/>
                <a:cs typeface="Times New Roman"/>
              </a:rPr>
              <a:t>2010 ВНЕСЕНЫ</a:t>
            </a:r>
            <a:r>
              <a:rPr sz="1600" b="1" spc="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ИЗМЕНЕНИЯ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49223" y="3062604"/>
          <a:ext cx="8065766" cy="1825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8070"/>
                <a:gridCol w="1333500"/>
                <a:gridCol w="1343025"/>
                <a:gridCol w="1224279"/>
                <a:gridCol w="1224279"/>
                <a:gridCol w="864234"/>
                <a:gridCol w="1008379"/>
              </a:tblGrid>
              <a:tr h="914400">
                <a:tc gridSpan="2">
                  <a:txBody>
                    <a:bodyPr/>
                    <a:lstStyle/>
                    <a:p>
                      <a:pPr marL="92710" marR="7620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общего числа впервые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жизни  выявленных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злокачественных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новообразований (таблица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2000,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гр.5,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стр.1,2):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Выявлено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сельских жителей, чел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7790" marR="77470" indent="-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первично-  множественных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злокачественных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ооб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аз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ний, 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215" marR="495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гр.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3):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впервые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жизни  установленным  диагнозом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отчетном 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году,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7150" marR="38100" indent="254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впервые  выявленных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ообр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ний  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situ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(D00-D09),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ед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них: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мужчин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женщин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 marR="10096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железы  (D05)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 marR="71120" indent="-23812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шейки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матки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(D06)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marL="11430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5771</Words>
  <Application>Microsoft Office PowerPoint</Application>
  <PresentationFormat>Экран (4:3)</PresentationFormat>
  <Paragraphs>2164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Office Theme</vt:lpstr>
      <vt:lpstr>МИНИСТЕРСТВО ЗДРАВООХРАНЕНИЯ РОССИЙСКОЙ  ФЕДЕРАЦИИ</vt:lpstr>
      <vt:lpstr>Некоторые вопросы по составлению формы федерального статистического наблюдения № 12</vt:lpstr>
      <vt:lpstr>Некоторые вопросы по составлению формы федерального статистического наблюдения № 12</vt:lpstr>
      <vt:lpstr>Вносятся  изменения в  следующие  формы  федерального  статистического  наблюдения:</vt:lpstr>
      <vt:lpstr>Презентация PowerPoint</vt:lpstr>
      <vt:lpstr>ИЗМЕНЕНИЯ, ВНОСИМЫЕ В ФОРМУ ФЕДЕРАЛЬНОГО СТАТИСТИЧЕСКОГО НАБЛЮДЕНИЯ  № 12</vt:lpstr>
      <vt:lpstr>ИЗМЕНЕНИЯ, ВНОСИМЫЕ В ФОРМУ ФЕДЕРАЛЬНОГО СТАТИСТИЧЕСКОГО НАБЛЮДЕНИЯ  № 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ИЗМЕНЕНИЯ, ВНОСИМЫЕ В ФОРМУ ФЕДЕРАЛЬНОГО СТАТИСТИЧЕСКОГО   НАБЛЮДЕНИЯ № 30</vt:lpstr>
      <vt:lpstr>Презентация PowerPoint</vt:lpstr>
      <vt:lpstr>Презентация PowerPoint</vt:lpstr>
      <vt:lpstr>ИЗМЕНЕНИЯ, ВНОСИМЫЕ В ФОРМУ ФЕДЕРАЛЬНОГО СТАТИСТИЧЕСКОГО  НАБЛЮДЕНИЯ № 30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Презентация PowerPoint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РОССИЙСКОЙ  ФЕДЕРАЦИИ</dc:title>
  <dc:creator>Хахалина Елена Владимировна</dc:creator>
  <cp:lastModifiedBy>Староверов Д.Г.</cp:lastModifiedBy>
  <cp:revision>59</cp:revision>
  <dcterms:created xsi:type="dcterms:W3CDTF">2019-10-08T15:59:04Z</dcterms:created>
  <dcterms:modified xsi:type="dcterms:W3CDTF">2019-10-28T08:32:29Z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2019-10-08T00:00:00Z</vt:filetime>
  </property>
</Properties>
</file>