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70" r:id="rId2"/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0696D4-356C-49A2-95C8-3E27602C23B2}">
          <p14:sldIdLst>
            <p14:sldId id="270"/>
            <p14:sldId id="259"/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2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1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61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2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547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57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99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3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1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7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4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2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7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3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2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5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a_kayerov@zdrav.yar.ru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762250" y="10484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Департамент здравоохранения и фармации Ярославской области</a:t>
            </a:r>
            <a:endParaRPr lang="ru-RU" altLang="ru-RU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68091" y="5552652"/>
            <a:ext cx="509872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i="1" dirty="0">
                <a:solidFill>
                  <a:prstClr val="black"/>
                </a:solidFill>
                <a:latin typeface="+mj-lt"/>
                <a:cs typeface="Arial" pitchFamily="34" charset="0"/>
              </a:rPr>
              <a:t>Руководитель РЦ ПМСП</a:t>
            </a:r>
          </a:p>
          <a:p>
            <a:pPr algn="ctr"/>
            <a:r>
              <a:rPr lang="ru-RU" altLang="ru-RU" sz="1600" b="1" i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Евсеевич </a:t>
            </a:r>
            <a:r>
              <a:rPr lang="ru-RU" altLang="ru-RU" sz="1600" b="1" i="1" dirty="0">
                <a:solidFill>
                  <a:prstClr val="black"/>
                </a:solidFill>
                <a:latin typeface="+mj-lt"/>
                <a:cs typeface="Arial" pitchFamily="34" charset="0"/>
              </a:rPr>
              <a:t>Наталья </a:t>
            </a:r>
            <a:r>
              <a:rPr lang="ru-RU" altLang="ru-RU" sz="1600" b="1" i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Анатольевна</a:t>
            </a:r>
          </a:p>
          <a:p>
            <a:pPr algn="ctr"/>
            <a:r>
              <a:rPr lang="ru-RU" altLang="ru-RU" sz="16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06.02.2018</a:t>
            </a:r>
            <a:endParaRPr lang="ru-RU" altLang="ru-RU" sz="16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72442" y="199055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Региональный центр организации </a:t>
            </a:r>
          </a:p>
          <a:p>
            <a:pPr algn="ctr"/>
            <a:r>
              <a:rPr lang="ru-RU" alt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первичной медико-санитарной помощи</a:t>
            </a:r>
          </a:p>
          <a:p>
            <a:pPr algn="ctr"/>
            <a:r>
              <a:rPr lang="ru-RU" alt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РЦ ПМСП</a:t>
            </a:r>
            <a:endParaRPr lang="ru-RU" altLang="ru-RU" sz="3200" b="1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40899" y="1075371"/>
            <a:ext cx="5193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Организация работы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7397" y="2050257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Определяется состав рабочей группы (РГ) проекта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97397" y="386648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Выпускается приказ об открытии проекта, его целях и создании рабочей группы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7397" y="592583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Определяется расписание встреч рабочей группы 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7397" y="485440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Организуется место работы рабочей группы (кабинет, конференц-зал, аудитория и т.д.)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16578" y="2632343"/>
            <a:ext cx="820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В рабочую группу рекомендуется включать как </a:t>
            </a:r>
            <a:r>
              <a:rPr lang="ru-RU" sz="1600" i="1" dirty="0" smtClean="0"/>
              <a:t>медицинских работников, </a:t>
            </a:r>
            <a:endParaRPr lang="ru-RU" sz="1600" i="1" dirty="0" smtClean="0"/>
          </a:p>
          <a:p>
            <a:r>
              <a:rPr lang="ru-RU" sz="1600" i="1" dirty="0" smtClean="0"/>
              <a:t>непосредственно занятых в выбранном процессе, так и </a:t>
            </a:r>
            <a:r>
              <a:rPr lang="ru-RU" sz="1600" i="1" dirty="0" smtClean="0"/>
              <a:t>работников других</a:t>
            </a:r>
          </a:p>
          <a:p>
            <a:r>
              <a:rPr lang="ru-RU" sz="1600" i="1" dirty="0" smtClean="0"/>
              <a:t>специальностей.</a:t>
            </a:r>
            <a:endParaRPr lang="ru-RU" sz="1600" i="1" dirty="0" smtClean="0"/>
          </a:p>
          <a:p>
            <a:r>
              <a:rPr lang="ru-RU" sz="1600" i="1" dirty="0" smtClean="0"/>
              <a:t>Важно, </a:t>
            </a:r>
            <a:r>
              <a:rPr lang="ru-RU" sz="1600" i="1" dirty="0" smtClean="0"/>
              <a:t>чтобы это были вовлеченные, </a:t>
            </a:r>
            <a:r>
              <a:rPr lang="ru-RU" sz="1600" i="1" dirty="0" smtClean="0"/>
              <a:t>«</a:t>
            </a:r>
            <a:r>
              <a:rPr lang="ru-RU" sz="1600" i="1" dirty="0" smtClean="0"/>
              <a:t>идейные» </a:t>
            </a:r>
            <a:r>
              <a:rPr lang="ru-RU" sz="1600" i="1" dirty="0" smtClean="0"/>
              <a:t> </a:t>
            </a:r>
            <a:r>
              <a:rPr lang="ru-RU" sz="1600" i="1" dirty="0" smtClean="0"/>
              <a:t>люди</a:t>
            </a:r>
            <a:r>
              <a:rPr lang="ru-RU" sz="16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6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89370" y="1050813"/>
            <a:ext cx="4696816" cy="6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Организация работы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5831" y="3967148"/>
            <a:ext cx="3102619" cy="121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04596" y="2533240"/>
            <a:ext cx="2800279" cy="122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04597" y="3967148"/>
            <a:ext cx="2800278" cy="122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113626" y="2535999"/>
            <a:ext cx="2801084" cy="122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13626" y="3967148"/>
            <a:ext cx="2787555" cy="121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676089" y="19837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Вариант стенда рабочей группы по проекту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022561" y="4080021"/>
            <a:ext cx="300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текущего состояния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892143" y="2559047"/>
            <a:ext cx="34251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Дорожная карта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ТПР</a:t>
            </a:r>
          </a:p>
          <a:p>
            <a:pPr algn="ctr"/>
            <a:r>
              <a:rPr lang="ru-RU" sz="1400" dirty="0" smtClean="0"/>
              <a:t>(тактический план реализации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184250" y="2594568"/>
            <a:ext cx="26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 проекту</a:t>
            </a:r>
          </a:p>
          <a:p>
            <a:pPr algn="ctr"/>
            <a:r>
              <a:rPr lang="ru-RU" sz="1400" dirty="0" smtClean="0"/>
              <a:t>(</a:t>
            </a:r>
            <a:r>
              <a:rPr lang="ru-RU" sz="1400" dirty="0" smtClean="0"/>
              <a:t>планировки, </a:t>
            </a:r>
            <a:r>
              <a:rPr lang="ru-RU" sz="1400" dirty="0" smtClean="0"/>
              <a:t>анализ, загрузки</a:t>
            </a:r>
            <a:r>
              <a:rPr lang="ru-RU" sz="1400" dirty="0" smtClean="0"/>
              <a:t>, стандарты </a:t>
            </a:r>
          </a:p>
          <a:p>
            <a:pPr algn="ctr"/>
            <a:r>
              <a:rPr lang="ru-RU" sz="1400" dirty="0" smtClean="0"/>
              <a:t>рабочего места и т.п.)</a:t>
            </a:r>
            <a:endParaRPr lang="ru-RU" sz="14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975831" y="2535997"/>
            <a:ext cx="3156995" cy="1269879"/>
            <a:chOff x="446289" y="4221035"/>
            <a:chExt cx="2809842" cy="125734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289" y="4221035"/>
              <a:ext cx="2761445" cy="12255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5207" y="4308831"/>
              <a:ext cx="2670924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Наименование проекта</a:t>
              </a:r>
            </a:p>
            <a:p>
              <a:r>
                <a:rPr lang="ru-RU" dirty="0" smtClean="0"/>
                <a:t>Цели проекта</a:t>
              </a:r>
            </a:p>
            <a:p>
              <a:r>
                <a:rPr lang="ru-RU" dirty="0" smtClean="0"/>
                <a:t>Состав рабочей группы</a:t>
              </a:r>
            </a:p>
            <a:p>
              <a:endParaRPr lang="ru-RU" sz="16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01658" y="4061744"/>
            <a:ext cx="1406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Проблемы</a:t>
            </a:r>
          </a:p>
          <a:p>
            <a:pPr algn="ctr"/>
            <a:r>
              <a:rPr lang="ru-RU" dirty="0" smtClean="0"/>
              <a:t>Решения </a:t>
            </a:r>
          </a:p>
          <a:p>
            <a:pPr algn="ctr"/>
            <a:r>
              <a:rPr lang="ru-RU" dirty="0" smtClean="0"/>
              <a:t>Эффекты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290386" y="4304027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Оперативные задачи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376398" y="5488327"/>
            <a:ext cx="7545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ВАЖНО! Планы, результаты, рабочие материалы и </a:t>
            </a:r>
            <a:r>
              <a:rPr lang="ru-RU" dirty="0"/>
              <a:t>п</a:t>
            </a:r>
            <a:r>
              <a:rPr lang="ru-RU" dirty="0" smtClean="0"/>
              <a:t>р.  по проекту должны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быть доступны всем участникам РГ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006127" y="4491939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целевого состояния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4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01394" y="1034829"/>
            <a:ext cx="480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Организация работы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751625" y="1694647"/>
            <a:ext cx="10039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+mn-lt"/>
                <a:cs typeface="+mn-cs"/>
              </a:rPr>
              <a:t>Дорожная карта проекта «Бережливая поликлиника» (название поликлиники или области)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+mn-lt"/>
                <a:cs typeface="+mn-cs"/>
              </a:rPr>
              <a:t>Указывается кем и когда согласована и утверждена.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561465"/>
              </p:ext>
            </p:extLst>
          </p:nvPr>
        </p:nvGraphicFramePr>
        <p:xfrm>
          <a:off x="1487252" y="2568657"/>
          <a:ext cx="8229602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Мероприятия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26.04 - 01.05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02.05 - 14.05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15.05 - 31.05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01.06 - 14.06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15.06 - 30.06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01.07 - 14.07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15.07 - 31.07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01.08 - 15.08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16.08 - 01.09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Подготовка к внедрению проекта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0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Обучение специалистов министерства здравоохранения  принципам бережливого производства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Создание Проектного офиса в министерстве здравоохранения области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Составление и утверждение дорожной карты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148559" y="5998265"/>
            <a:ext cx="640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Представлен образец дорожной карты на сайте Минздрава РФ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86250" y="3216729"/>
            <a:ext cx="555171" cy="3347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41421" y="3614058"/>
            <a:ext cx="1155120" cy="8436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485096" y="4457700"/>
            <a:ext cx="1155120" cy="5959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062656" y="5053692"/>
            <a:ext cx="577560" cy="432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31893" y="1050813"/>
            <a:ext cx="5193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Организация работы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171727" y="1842741"/>
            <a:ext cx="41434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+mn-lt"/>
                <a:cs typeface="+mn-cs"/>
              </a:rPr>
              <a:t>Тактический план реализации ТПР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5757" y="6130228"/>
            <a:ext cx="513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Представлен образец ТПР на сайте Минздрава РФ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92" y="2460227"/>
            <a:ext cx="8876562" cy="30432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26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31334" y="389164"/>
            <a:ext cx="8094134" cy="3022600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/>
              <a:t>ДЕЛИСЬ ОТКРЫТО, ПЕРЕНИМАЙ ГОРДО!</a:t>
            </a:r>
            <a:endParaRPr lang="ru-RU" sz="6600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 flipV="1">
            <a:off x="677335" y="7236822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51" y="2803367"/>
            <a:ext cx="6253843" cy="33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1413717" y="17389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РЦ ПМСП осуществляет реализацию приоритетного проекта «Создание новой модели медицинской организации, оказывающей первичную </a:t>
            </a:r>
            <a:r>
              <a:rPr lang="ru-RU" sz="2400" dirty="0" err="1" smtClean="0">
                <a:solidFill>
                  <a:schemeClr val="tx1"/>
                </a:solidFill>
              </a:rPr>
              <a:t>медико</a:t>
            </a:r>
            <a:r>
              <a:rPr lang="ru-RU" sz="2400" dirty="0" smtClean="0">
                <a:solidFill>
                  <a:schemeClr val="tx1"/>
                </a:solidFill>
              </a:rPr>
              <a:t>–санитарную помощь», далее – Проект, на территории Ярославской области в соответствии с </a:t>
            </a:r>
            <a:r>
              <a:rPr lang="ru-RU" sz="2400" u="sng" dirty="0" smtClean="0">
                <a:solidFill>
                  <a:schemeClr val="tx1"/>
                </a:solidFill>
              </a:rPr>
              <a:t>паспортом Проекта</a:t>
            </a:r>
            <a:r>
              <a:rPr lang="ru-RU" sz="2400" dirty="0" smtClean="0">
                <a:solidFill>
                  <a:schemeClr val="tx1"/>
                </a:solidFill>
              </a:rPr>
              <a:t>, утвержденным Президиумом Совета при Президенте РФ по стратегическому развитию и приоритетным проектам (Протокол от 26.07.2017 №8) и </a:t>
            </a:r>
            <a:r>
              <a:rPr lang="ru-RU" sz="2400" u="sng" dirty="0" smtClean="0">
                <a:solidFill>
                  <a:schemeClr val="tx1"/>
                </a:solidFill>
              </a:rPr>
              <a:t>Сводным планом приоритетного Проекта</a:t>
            </a:r>
            <a:r>
              <a:rPr lang="ru-RU" sz="2400" dirty="0" smtClean="0">
                <a:solidFill>
                  <a:schemeClr val="tx1"/>
                </a:solidFill>
              </a:rPr>
              <a:t>, утвержденным проектным комитетом по основному направлению стратегического развития РФ «Здравоохранение» (Протокол от 21.11.2017 г. № 86 (5)  на основе разработанных Министерством здравоохранения РФ Методических рекомендаций «Создание региональных центров организации первичной </a:t>
            </a:r>
            <a:r>
              <a:rPr lang="ru-RU" sz="2400" dirty="0" err="1" smtClean="0">
                <a:solidFill>
                  <a:schemeClr val="tx1"/>
                </a:solidFill>
              </a:rPr>
              <a:t>медико</a:t>
            </a:r>
            <a:r>
              <a:rPr lang="ru-RU" sz="2400" dirty="0" smtClean="0">
                <a:solidFill>
                  <a:schemeClr val="tx1"/>
                </a:solidFill>
              </a:rPr>
              <a:t>–санитарной помощи».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042444" y="1055020"/>
            <a:ext cx="3365848" cy="6839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Цель РЦ ПМСП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762250" y="10484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Департамент здравоохранения и фармации Ярославской области</a:t>
            </a:r>
            <a:endParaRPr lang="ru-RU" altLang="ru-RU" sz="2400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2250" y="203137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Региональный центр организации </a:t>
            </a:r>
          </a:p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первичной медико-санитарной помощи</a:t>
            </a:r>
          </a:p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РЦ ПМСП</a:t>
            </a:r>
            <a:endParaRPr lang="ru-RU" altLang="ru-RU" sz="2400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1497385" y="4018208"/>
            <a:ext cx="9129588" cy="105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None/>
              <a:defRPr sz="16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РЦ ПМСП создан на базе ГБУЗ ЯО «Областной центр медицинской профилактики»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 bwMode="auto">
          <a:xfrm>
            <a:off x="1497385" y="5640327"/>
            <a:ext cx="9129588" cy="59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None/>
              <a:defRPr sz="16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Ярославль, проспект Октября, 65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762250" y="1048435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solidFill>
                  <a:prstClr val="black"/>
                </a:solidFill>
                <a:latin typeface="+mj-lt"/>
                <a:cs typeface="Arial" pitchFamily="34" charset="0"/>
              </a:rPr>
              <a:t>Руководитель РЦ ПМСП</a:t>
            </a:r>
          </a:p>
          <a:p>
            <a:pPr algn="ctr"/>
            <a:endParaRPr lang="ru-RU" alt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Евсеевич Наталья Анатольевна</a:t>
            </a:r>
            <a:endParaRPr lang="ru-RU" altLang="ru-RU"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2250" y="224364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контактный телефон</a:t>
            </a:r>
            <a:r>
              <a:rPr lang="en-US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ru-RU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(4852) 73-25-85</a:t>
            </a:r>
          </a:p>
          <a:p>
            <a:pPr algn="ctr"/>
            <a:r>
              <a:rPr lang="en-US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E-mail:</a:t>
            </a:r>
            <a:r>
              <a:rPr lang="en-US" sz="20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evseevichna@zdrav.yar.ru</a:t>
            </a:r>
            <a:endParaRPr lang="ru-RU" sz="20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altLang="ru-RU" sz="2000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 bwMode="auto">
          <a:xfrm>
            <a:off x="1497385" y="6048541"/>
            <a:ext cx="9129588" cy="59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None/>
              <a:defRPr sz="16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Ярославль, проспект Октября, 65</a:t>
            </a:r>
            <a:endParaRPr lang="ru-RU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25423" y="3612313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solidFill>
                  <a:prstClr val="black"/>
                </a:solidFill>
                <a:latin typeface="+mj-lt"/>
                <a:cs typeface="Arial" pitchFamily="34" charset="0"/>
              </a:rPr>
              <a:t>Ведущий программист</a:t>
            </a:r>
          </a:p>
          <a:p>
            <a:pPr algn="ctr"/>
            <a:endParaRPr lang="ru-RU" alt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Кайеров Андрей Константинович</a:t>
            </a:r>
            <a:endParaRPr lang="ru-RU" altLang="ru-RU" sz="2400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0961" y="476318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контактный телефон</a:t>
            </a:r>
            <a:r>
              <a:rPr lang="ru-RU" sz="20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(4852) 71-52-08</a:t>
            </a:r>
          </a:p>
          <a:p>
            <a:pPr algn="ctr"/>
            <a:r>
              <a:rPr lang="en-US" sz="20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E-mail:</a:t>
            </a:r>
            <a:r>
              <a:rPr lang="en-US" sz="20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a_kayerov@zdrav.yar.ru</a:t>
            </a:r>
            <a:endParaRPr lang="ru-RU" sz="20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92168" y="1043319"/>
            <a:ext cx="6096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Методист</a:t>
            </a:r>
            <a:r>
              <a:rPr lang="ru-RU" sz="2400" dirty="0"/>
              <a:t>, куратор проектов по взрослым поликлиникам, врач-терапевт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err="1" smtClean="0"/>
              <a:t>Морарь</a:t>
            </a:r>
            <a:r>
              <a:rPr lang="ru-RU" sz="2400" b="1" dirty="0" smtClean="0"/>
              <a:t> </a:t>
            </a:r>
            <a:r>
              <a:rPr lang="ru-RU" sz="2400" b="1" dirty="0"/>
              <a:t>Иван Николаевич</a:t>
            </a:r>
            <a:endParaRPr lang="ru-RU" sz="2400" dirty="0"/>
          </a:p>
          <a:p>
            <a:pPr algn="ctr"/>
            <a:endParaRPr lang="ru-RU" b="1" i="1" dirty="0" smtClean="0"/>
          </a:p>
          <a:p>
            <a:pPr algn="ctr"/>
            <a:r>
              <a:rPr lang="ru-RU" sz="2000" i="1" dirty="0" smtClean="0"/>
              <a:t>контактный </a:t>
            </a:r>
            <a:r>
              <a:rPr lang="ru-RU" sz="2000" i="1" dirty="0"/>
              <a:t>телефон:</a:t>
            </a:r>
            <a:r>
              <a:rPr lang="ru-RU" sz="2000" dirty="0"/>
              <a:t>(4852) 71-52-08</a:t>
            </a:r>
          </a:p>
          <a:p>
            <a:pPr algn="ctr"/>
            <a:r>
              <a:rPr lang="en-US" sz="2000" i="1" dirty="0"/>
              <a:t>E-mail: </a:t>
            </a:r>
            <a:r>
              <a:rPr lang="en-US" sz="2000" dirty="0"/>
              <a:t>ivanmorar@zdrav.yar.ru</a:t>
            </a:r>
            <a:endParaRPr lang="ru-RU" sz="2000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sz="2400" dirty="0" smtClean="0"/>
              <a:t>Методист</a:t>
            </a:r>
            <a:r>
              <a:rPr lang="ru-RU" sz="2400" dirty="0"/>
              <a:t>, куратор проектов по детским поликлиникам, </a:t>
            </a:r>
            <a:r>
              <a:rPr lang="ru-RU" sz="2400" dirty="0" smtClean="0"/>
              <a:t>врач-педиатр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/>
              <a:t>Голубятникова Евгения Владимировна</a:t>
            </a:r>
            <a:endParaRPr lang="ru-RU" sz="2400" dirty="0"/>
          </a:p>
          <a:p>
            <a:pPr algn="ctr"/>
            <a:endParaRPr lang="ru-RU" i="1" dirty="0" smtClean="0"/>
          </a:p>
          <a:p>
            <a:pPr algn="ctr"/>
            <a:r>
              <a:rPr lang="ru-RU" sz="2000" i="1" dirty="0" smtClean="0"/>
              <a:t>контактный </a:t>
            </a:r>
            <a:r>
              <a:rPr lang="ru-RU" sz="2000" i="1" dirty="0"/>
              <a:t>телефон:</a:t>
            </a:r>
            <a:r>
              <a:rPr lang="ru-RU" sz="2000" dirty="0"/>
              <a:t> (4852) 71-52-08</a:t>
            </a:r>
          </a:p>
          <a:p>
            <a:pPr algn="ctr"/>
            <a:r>
              <a:rPr lang="en-US" sz="2000" i="1" dirty="0"/>
              <a:t>E-mail:</a:t>
            </a:r>
            <a:r>
              <a:rPr lang="en-US" sz="2000" dirty="0"/>
              <a:t> golubyatnikova@zdrav.yar.ru</a:t>
            </a:r>
            <a:endParaRPr lang="ru-RU" sz="2000" dirty="0"/>
          </a:p>
          <a:p>
            <a:pPr algn="ctr"/>
            <a:endParaRPr lang="ru-RU" alt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33665" y="242326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25423" y="36123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altLang="ru-RU" b="1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0961" y="50747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738474" y="1055020"/>
            <a:ext cx="3887673" cy="6490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Задачи РЦ ПМСП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464671" y="1704082"/>
            <a:ext cx="8435280" cy="46075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 smtClean="0"/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</a:rPr>
              <a:t>повышение уровня удовлетворенности населения Ярославской области качеством оказания медицинской помощи участковым врачом – терапевтом до 70% к 2022 году;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</a:rPr>
              <a:t>увеличение времени работы врача непосредственно с пациентом – не менее чем в 2 раза;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</a:rPr>
              <a:t>сокращение времени оформления записи на прием к врачу – не менее чем в 3 раза;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</a:rPr>
              <a:t>сокращение времени ожидания пациентом приема врача у кабинета – не менее чем в 3 раза;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</a:rPr>
              <a:t>сокращение срока прохождения </a:t>
            </a:r>
            <a:r>
              <a:rPr lang="en-US" sz="3100" dirty="0" smtClean="0">
                <a:solidFill>
                  <a:schemeClr val="tx1"/>
                </a:solidFill>
              </a:rPr>
              <a:t>I</a:t>
            </a:r>
            <a:r>
              <a:rPr lang="ru-RU" sz="3100" dirty="0" smtClean="0">
                <a:solidFill>
                  <a:schemeClr val="tx1"/>
                </a:solidFill>
              </a:rPr>
              <a:t>-го этапа диспансеризации до 2-х дней</a:t>
            </a:r>
            <a:r>
              <a:rPr lang="ru-RU" sz="3600" dirty="0" smtClean="0"/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5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1475911" y="1504560"/>
            <a:ext cx="8291264" cy="49685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 smtClean="0"/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методическая поддержка и координация работы МО ЯО, участвующих в Проекте;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составление тактического плана реализации проекта, далее – ТПР, в МО ЯО; 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организация и проведение  стартового совещания с ключевыми участниками Проекта в целях согласования комплекса мероприятий, направленных на устранение типовых проблем  в МО ЯО;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проведение анализа организации ПМСП в МО ЯО;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сбор и анализ информации, полученной от МО, для представления федеральный ЦПМСП ;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разработка мероприятий по устранению типовых проблем в МО ЯО</a:t>
            </a:r>
          </a:p>
          <a:p>
            <a:pPr algn="l"/>
            <a:endParaRPr lang="ru-RU" sz="9600" dirty="0" smtClean="0"/>
          </a:p>
          <a:p>
            <a:pPr algn="l"/>
            <a:endParaRPr lang="ru-RU" sz="9600" dirty="0" smtClean="0"/>
          </a:p>
          <a:p>
            <a:pPr algn="l"/>
            <a:endParaRPr lang="ru-RU" sz="7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782197" y="1000504"/>
            <a:ext cx="4657392" cy="6454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Функции РЦ ПМСП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147" y="69224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734" y="2878"/>
            <a:ext cx="744988" cy="7360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570" y="41653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129" y="69224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933" y="102141"/>
            <a:ext cx="543275" cy="636749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742183" y="1268760"/>
            <a:ext cx="4273556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Функции РЦ ПМСП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805337" y="1988840"/>
            <a:ext cx="8147248" cy="44644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мониторинг мероприятий по реализации  проекта 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стандартизированной работы и разработка стандартов по визуализации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работы по информированию населения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работы по информатизации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системной работы по улучшению процессов в МО ЯО 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апробации улучшенных процессов на основе принципов бережливого производства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обеспечение тиражирования лучших практик в МО ЯО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28" y="1322613"/>
            <a:ext cx="8913650" cy="265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37" y="7342"/>
            <a:ext cx="638710" cy="7025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3" y="17479"/>
            <a:ext cx="700888" cy="6924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41" y="36309"/>
            <a:ext cx="643675" cy="6736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12" y="19981"/>
            <a:ext cx="659277" cy="68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321" y="73174"/>
            <a:ext cx="543275" cy="63674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57770" y="876097"/>
            <a:ext cx="8835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Типовые этапы реализации проекта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7695" y="3658914"/>
            <a:ext cx="26963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/>
              <a:t>Мониторинг проблем и предложений. </a:t>
            </a:r>
            <a:r>
              <a:rPr lang="ru-RU" sz="1200" dirty="0"/>
              <a:t>Социологический </a:t>
            </a:r>
            <a:r>
              <a:rPr lang="ru-RU" sz="1200" dirty="0" smtClean="0"/>
              <a:t>опрос пациентов, медицинских работников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smtClean="0"/>
              <a:t>Хронометраж на рабочем месте</a:t>
            </a:r>
            <a:r>
              <a:rPr lang="ru-RU" sz="1200" dirty="0"/>
              <a:t>. Выбор </a:t>
            </a:r>
            <a:r>
              <a:rPr lang="ru-RU" sz="1200" dirty="0" smtClean="0"/>
              <a:t>проекта Определение </a:t>
            </a:r>
            <a:r>
              <a:rPr lang="ru-RU" sz="1200" dirty="0"/>
              <a:t>целей.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Оформление паспорта проекта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Согласование паспорта проекта с РЦ ПСМП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Приказ «О создании рабочей группы и старте проекта»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Разработка Дорожной карты и Тактического плана реализации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011576" y="3658914"/>
            <a:ext cx="2300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Защита проекта перед   Заказчиком – директором ДЗ и Ф ЯО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Разработка целевого состояния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Определение основных показателей процесса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Старт выполнения мероприятий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03179" y="3647165"/>
            <a:ext cx="2232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Выполнение мероприятий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Мониторинг </a:t>
            </a:r>
            <a:r>
              <a:rPr lang="ru-RU" sz="1200" dirty="0"/>
              <a:t>хода </a:t>
            </a:r>
            <a:r>
              <a:rPr lang="ru-RU" sz="1200" dirty="0" smtClean="0"/>
              <a:t>реализации проекта       (</a:t>
            </a:r>
            <a:r>
              <a:rPr lang="ru-RU" sz="1200" dirty="0"/>
              <a:t>2 раза в месяц, дни  отчета – 2-  я и 4-я пятница </a:t>
            </a:r>
            <a:r>
              <a:rPr lang="ru-RU" sz="1200" dirty="0" smtClean="0"/>
              <a:t>месяца) по       </a:t>
            </a:r>
            <a:r>
              <a:rPr lang="en-US" sz="1200" dirty="0" smtClean="0"/>
              <a:t>E-mail</a:t>
            </a:r>
            <a:r>
              <a:rPr lang="ru-RU" sz="1200" dirty="0" smtClean="0"/>
              <a:t>: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8"/>
              </a:rPr>
              <a:t>a_kayerov@zdrav.yar.ru</a:t>
            </a:r>
            <a:endParaRPr lang="ru-RU" sz="1200" dirty="0"/>
          </a:p>
          <a:p>
            <a:pPr marL="228600" indent="-228600">
              <a:buFont typeface="+mj-lt"/>
              <a:buAutoNum type="arabicPeriod"/>
            </a:pPr>
            <a:endParaRPr lang="ru-RU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Стандартизация. Разработка СОК, СОП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Производственный  контроль по ключевым точкам.</a:t>
            </a:r>
            <a:endParaRPr lang="ru-RU" sz="1200" dirty="0" smtClean="0"/>
          </a:p>
          <a:p>
            <a:pPr marL="228600" indent="-228600">
              <a:buFont typeface="+mj-lt"/>
              <a:buAutoNum type="arabicPeriod"/>
            </a:pP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47318" y="3759972"/>
            <a:ext cx="19839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1. </a:t>
            </a:r>
            <a:r>
              <a:rPr lang="ru-RU" sz="1200" dirty="0" smtClean="0"/>
              <a:t>Продолжение производственного контроля по ключевым точкам</a:t>
            </a:r>
          </a:p>
          <a:p>
            <a:r>
              <a:rPr lang="ru-RU" sz="1200" dirty="0" smtClean="0"/>
              <a:t>2. Мониторинг  мероприятий по улучшению</a:t>
            </a:r>
          </a:p>
          <a:p>
            <a:r>
              <a:rPr lang="ru-RU" sz="1200" dirty="0" smtClean="0"/>
              <a:t>3. Корректировка мероприятий по улучшению</a:t>
            </a:r>
          </a:p>
          <a:p>
            <a:r>
              <a:rPr lang="ru-RU" sz="1200" dirty="0" smtClean="0"/>
              <a:t>4. Оперативные улучшения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425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B14072B-99CE-4788-94BD-60662F20BC55}">
  <we:reference id="wa104381155" version="1.1.0.0" store="ru-RU" storeType="OMEX"/>
  <we:alternateReferences>
    <we:reference id="WA104381155" version="1.1.0.0" store="WA10438115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843</Words>
  <Application>Microsoft Office PowerPoint</Application>
  <PresentationFormat>Широкоэкранный</PresentationFormat>
  <Paragraphs>177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ДЕЛИСЬ ОТКРЫТО, ПЕРЕНИМАЙ ГОРДО!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“Бережливое производство”  и пилотный проект “Бережливая поликлиника” – опыт внедрения производственной системы в здравоохранение.</dc:title>
  <dc:creator>Морарь И.Н.</dc:creator>
  <cp:lastModifiedBy>Евсеевич Н.А.</cp:lastModifiedBy>
  <cp:revision>58</cp:revision>
  <dcterms:created xsi:type="dcterms:W3CDTF">2018-01-30T08:59:52Z</dcterms:created>
  <dcterms:modified xsi:type="dcterms:W3CDTF">2018-02-07T10:43:52Z</dcterms:modified>
</cp:coreProperties>
</file>