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notesMasterIdLst>
    <p:notesMasterId r:id="rId44"/>
  </p:notesMasterIdLst>
  <p:sldIdLst>
    <p:sldId id="257" r:id="rId3"/>
    <p:sldId id="1576" r:id="rId4"/>
    <p:sldId id="1589" r:id="rId5"/>
    <p:sldId id="259" r:id="rId6"/>
    <p:sldId id="357" r:id="rId7"/>
    <p:sldId id="1511" r:id="rId8"/>
    <p:sldId id="1574" r:id="rId9"/>
    <p:sldId id="467" r:id="rId10"/>
    <p:sldId id="468" r:id="rId11"/>
    <p:sldId id="1585" r:id="rId12"/>
    <p:sldId id="445" r:id="rId13"/>
    <p:sldId id="1557" r:id="rId14"/>
    <p:sldId id="1487" r:id="rId15"/>
    <p:sldId id="1491" r:id="rId16"/>
    <p:sldId id="1582" r:id="rId17"/>
    <p:sldId id="1570" r:id="rId18"/>
    <p:sldId id="1580" r:id="rId19"/>
    <p:sldId id="1583" r:id="rId20"/>
    <p:sldId id="1584" r:id="rId21"/>
    <p:sldId id="1571" r:id="rId22"/>
    <p:sldId id="1569" r:id="rId23"/>
    <p:sldId id="1572" r:id="rId24"/>
    <p:sldId id="1581" r:id="rId25"/>
    <p:sldId id="1561" r:id="rId26"/>
    <p:sldId id="1588" r:id="rId27"/>
    <p:sldId id="1573" r:id="rId28"/>
    <p:sldId id="1563" r:id="rId29"/>
    <p:sldId id="296" r:id="rId30"/>
    <p:sldId id="325" r:id="rId31"/>
    <p:sldId id="1587" r:id="rId32"/>
    <p:sldId id="1578" r:id="rId33"/>
    <p:sldId id="331" r:id="rId34"/>
    <p:sldId id="330" r:id="rId35"/>
    <p:sldId id="332" r:id="rId36"/>
    <p:sldId id="333" r:id="rId37"/>
    <p:sldId id="334" r:id="rId38"/>
    <p:sldId id="1564" r:id="rId39"/>
    <p:sldId id="1498" r:id="rId40"/>
    <p:sldId id="1474" r:id="rId41"/>
    <p:sldId id="359" r:id="rId42"/>
    <p:sldId id="338" r:id="rId43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83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сеевич Н.А." initials="ЕН" lastIdx="1" clrIdx="0">
    <p:extLst>
      <p:ext uri="{19B8F6BF-5375-455C-9EA6-DF929625EA0E}">
        <p15:presenceInfo xmlns:p15="http://schemas.microsoft.com/office/powerpoint/2012/main" userId="S-1-5-21-2189354395-928307108-2047809974-26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99FF99"/>
    <a:srgbClr val="FF5050"/>
    <a:srgbClr val="0033CC"/>
    <a:srgbClr val="006699"/>
    <a:srgbClr val="003399"/>
    <a:srgbClr val="3333CC"/>
    <a:srgbClr val="9900FF"/>
    <a:srgbClr val="FF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80351" autoAdjust="0"/>
  </p:normalViewPr>
  <p:slideViewPr>
    <p:cSldViewPr snapToGrid="0">
      <p:cViewPr varScale="1">
        <p:scale>
          <a:sx n="58" d="100"/>
          <a:sy n="58" d="100"/>
        </p:scale>
        <p:origin x="552" y="72"/>
      </p:cViewPr>
      <p:guideLst>
        <p:guide orient="horz" pos="2160"/>
        <p:guide pos="3840"/>
        <p:guide orient="horz" pos="837"/>
      </p:guideLst>
    </p:cSldViewPr>
  </p:slideViewPr>
  <p:outlineViewPr>
    <p:cViewPr>
      <p:scale>
        <a:sx n="33" d="100"/>
        <a:sy n="33" d="100"/>
      </p:scale>
      <p:origin x="0" y="-3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\Downloads\&#1087;&#1086;&#1082;&#1072;&#1079;&#1072;&#1090;&#1077;&#1083;&#1080;%20&#1087;&#1086;%205&#108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vseevichna\AppData\Local\Temp\Rar$DIa5696.14682\&#1043;&#1088;&#1072;&#1092;&#1080;&#1082;%20&#1048;&#1052;&#1053;%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704282285569919E-2"/>
          <c:y val="2.9342632388021466E-2"/>
          <c:w val="0.84337193642352881"/>
          <c:h val="0.784373908925366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Лист1!$C$5</c:f>
              <c:strCache>
                <c:ptCount val="1"/>
                <c:pt idx="0">
                  <c:v>доля</c:v>
                </c:pt>
              </c:strCache>
            </c:strRef>
          </c:tx>
          <c:marker>
            <c:symbol val="none"/>
          </c:marker>
          <c:cat>
            <c:strRef>
              <c:f>Лист1!$A$6:$A$17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Лист1!$C$6:$C$17</c:f>
              <c:numCache>
                <c:formatCode>0%</c:formatCode>
                <c:ptCount val="12"/>
                <c:pt idx="0">
                  <c:v>0.25</c:v>
                </c:pt>
                <c:pt idx="1">
                  <c:v>0.484375</c:v>
                </c:pt>
                <c:pt idx="2">
                  <c:v>0.640625</c:v>
                </c:pt>
                <c:pt idx="3">
                  <c:v>0.6875</c:v>
                </c:pt>
                <c:pt idx="4">
                  <c:v>0.78125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FA-4166-BEAD-A53082E8E56E}"/>
            </c:ext>
          </c:extLst>
        </c:ser>
        <c:ser>
          <c:idx val="1"/>
          <c:order val="1"/>
          <c:tx>
            <c:strRef>
              <c:f>Лист1!$D$5</c:f>
              <c:strCache>
                <c:ptCount val="1"/>
                <c:pt idx="0">
                  <c:v>план</c:v>
                </c:pt>
              </c:strCache>
            </c:strRef>
          </c:tx>
          <c:marker>
            <c:symbol val="none"/>
          </c:marker>
          <c:cat>
            <c:strRef>
              <c:f>Лист1!$A$6:$A$17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Лист1!$D$6:$D$17</c:f>
              <c:numCache>
                <c:formatCode>0%</c:formatCode>
                <c:ptCount val="12"/>
                <c:pt idx="0">
                  <c:v>0.25</c:v>
                </c:pt>
                <c:pt idx="1">
                  <c:v>0.3</c:v>
                </c:pt>
                <c:pt idx="2">
                  <c:v>0.35</c:v>
                </c:pt>
                <c:pt idx="3">
                  <c:v>0.4</c:v>
                </c:pt>
                <c:pt idx="4">
                  <c:v>0.45</c:v>
                </c:pt>
                <c:pt idx="5">
                  <c:v>0.5</c:v>
                </c:pt>
                <c:pt idx="6">
                  <c:v>0.55000000000000004</c:v>
                </c:pt>
                <c:pt idx="7">
                  <c:v>0.6</c:v>
                </c:pt>
                <c:pt idx="8">
                  <c:v>0.65</c:v>
                </c:pt>
                <c:pt idx="9">
                  <c:v>0.7</c:v>
                </c:pt>
                <c:pt idx="10">
                  <c:v>0.75</c:v>
                </c:pt>
                <c:pt idx="11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FA-4166-BEAD-A53082E8E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2099968"/>
        <c:axId val="142101504"/>
      </c:lineChart>
      <c:catAx>
        <c:axId val="142099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2101504"/>
        <c:crosses val="autoZero"/>
        <c:auto val="1"/>
        <c:lblAlgn val="ctr"/>
        <c:lblOffset val="100"/>
        <c:noMultiLvlLbl val="0"/>
      </c:catAx>
      <c:valAx>
        <c:axId val="1421015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20999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4471290019228877"/>
          <c:y val="0.93635173867197963"/>
          <c:w val="0.74147121984083542"/>
          <c:h val="4.779097853793772E-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'ИМН Склад'!$B$2</c:f>
              <c:strCache>
                <c:ptCount val="1"/>
                <c:pt idx="0">
                  <c:v>Текущее состояние</c:v>
                </c:pt>
              </c:strCache>
            </c:strRef>
          </c:tx>
          <c:xVal>
            <c:numRef>
              <c:f>'ИМН Склад'!$A$3:$A$8</c:f>
              <c:numCache>
                <c:formatCode>m/d/yyyy</c:formatCode>
                <c:ptCount val="6"/>
                <c:pt idx="0">
                  <c:v>43507</c:v>
                </c:pt>
                <c:pt idx="1">
                  <c:v>43521</c:v>
                </c:pt>
                <c:pt idx="2">
                  <c:v>43535</c:v>
                </c:pt>
                <c:pt idx="3">
                  <c:v>43549</c:v>
                </c:pt>
                <c:pt idx="4">
                  <c:v>43563</c:v>
                </c:pt>
                <c:pt idx="5">
                  <c:v>43577</c:v>
                </c:pt>
              </c:numCache>
            </c:numRef>
          </c:xVal>
          <c:yVal>
            <c:numRef>
              <c:f>'ИМН Склад'!$B$3:$B$8</c:f>
              <c:numCache>
                <c:formatCode>General</c:formatCode>
                <c:ptCount val="6"/>
                <c:pt idx="0">
                  <c:v>180</c:v>
                </c:pt>
                <c:pt idx="1">
                  <c:v>120</c:v>
                </c:pt>
                <c:pt idx="2">
                  <c:v>90</c:v>
                </c:pt>
                <c:pt idx="3">
                  <c:v>30</c:v>
                </c:pt>
                <c:pt idx="4">
                  <c:v>30</c:v>
                </c:pt>
                <c:pt idx="5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3B9-4D16-8A1D-032EE0F41372}"/>
            </c:ext>
          </c:extLst>
        </c:ser>
        <c:ser>
          <c:idx val="1"/>
          <c:order val="1"/>
          <c:tx>
            <c:strRef>
              <c:f>'ИМН Склад'!$C$2</c:f>
              <c:strCache>
                <c:ptCount val="1"/>
                <c:pt idx="0">
                  <c:v>Целевое состояние</c:v>
                </c:pt>
              </c:strCache>
            </c:strRef>
          </c:tx>
          <c:xVal>
            <c:numRef>
              <c:f>'ИМН Склад'!$A$3:$A$8</c:f>
              <c:numCache>
                <c:formatCode>m/d/yyyy</c:formatCode>
                <c:ptCount val="6"/>
                <c:pt idx="0">
                  <c:v>43507</c:v>
                </c:pt>
                <c:pt idx="1">
                  <c:v>43521</c:v>
                </c:pt>
                <c:pt idx="2">
                  <c:v>43535</c:v>
                </c:pt>
                <c:pt idx="3">
                  <c:v>43549</c:v>
                </c:pt>
                <c:pt idx="4">
                  <c:v>43563</c:v>
                </c:pt>
                <c:pt idx="5">
                  <c:v>43577</c:v>
                </c:pt>
              </c:numCache>
            </c:numRef>
          </c:xVal>
          <c:yVal>
            <c:numRef>
              <c:f>'ИМН Склад'!$C$3:$C$8</c:f>
              <c:numCache>
                <c:formatCode>General</c:formatCode>
                <c:ptCount val="6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  <c:pt idx="4">
                  <c:v>30</c:v>
                </c:pt>
                <c:pt idx="5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3B9-4D16-8A1D-032EE0F413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698944"/>
        <c:axId val="82957056"/>
      </c:scatterChart>
      <c:valAx>
        <c:axId val="79698944"/>
        <c:scaling>
          <c:orientation val="minMax"/>
          <c:max val="43586"/>
          <c:min val="43507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2700000"/>
          <a:lstStyle/>
          <a:p>
            <a:pPr>
              <a:defRPr/>
            </a:pPr>
            <a:endParaRPr lang="ru-RU"/>
          </a:p>
        </c:txPr>
        <c:crossAx val="82957056"/>
        <c:crosses val="autoZero"/>
        <c:crossBetween val="midCat"/>
        <c:majorUnit val="14"/>
      </c:valAx>
      <c:valAx>
        <c:axId val="82957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9698944"/>
        <c:crosses val="autoZero"/>
        <c:crossBetween val="midCat"/>
        <c:majorUnit val="15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431216936891242E-2"/>
          <c:y val="2.4153409316711456E-2"/>
          <c:w val="0.91942990087544385"/>
          <c:h val="0.74667117002356609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запасы!$A$6</c:f>
              <c:strCache>
                <c:ptCount val="1"/>
                <c:pt idx="0">
                  <c:v>Запасы на складе</c:v>
                </c:pt>
              </c:strCache>
            </c:strRef>
          </c:tx>
          <c:invertIfNegative val="0"/>
          <c:cat>
            <c:strRef>
              <c:f>запасы!$B$5:$M$5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запасы!$B$6:$M$6</c:f>
              <c:numCache>
                <c:formatCode>#,##0</c:formatCode>
                <c:ptCount val="12"/>
                <c:pt idx="0">
                  <c:v>3339163.85</c:v>
                </c:pt>
                <c:pt idx="1">
                  <c:v>3204087.51</c:v>
                </c:pt>
                <c:pt idx="2">
                  <c:v>3486120.72</c:v>
                </c:pt>
                <c:pt idx="3">
                  <c:v>4138691</c:v>
                </c:pt>
                <c:pt idx="4">
                  <c:v>4070848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9A-4B5B-A000-4B10E5229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524928"/>
        <c:axId val="140526720"/>
      </c:barChart>
      <c:catAx>
        <c:axId val="140524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0526720"/>
        <c:crossesAt val="0"/>
        <c:auto val="1"/>
        <c:lblAlgn val="ctr"/>
        <c:lblOffset val="100"/>
        <c:noMultiLvlLbl val="0"/>
      </c:catAx>
      <c:valAx>
        <c:axId val="1405267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05249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81710649237535"/>
          <c:y val="2.4153409316711456E-2"/>
          <c:w val="0.79915898113092687"/>
          <c:h val="0.74667117002356609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'штрафы удержания'!$A$6</c:f>
              <c:strCache>
                <c:ptCount val="1"/>
                <c:pt idx="0">
                  <c:v>Снятия и штрафы (руб.)</c:v>
                </c:pt>
              </c:strCache>
            </c:strRef>
          </c:tx>
          <c:invertIfNegative val="0"/>
          <c:cat>
            <c:strRef>
              <c:f>'штрафы удержания'!$C$5:$N$5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'штрафы удержания'!$C$6:$N$6</c:f>
              <c:numCache>
                <c:formatCode>#,##0</c:formatCode>
                <c:ptCount val="12"/>
                <c:pt idx="0">
                  <c:v>0</c:v>
                </c:pt>
                <c:pt idx="1">
                  <c:v>55342</c:v>
                </c:pt>
                <c:pt idx="2">
                  <c:v>28804</c:v>
                </c:pt>
                <c:pt idx="3">
                  <c:v>11894</c:v>
                </c:pt>
                <c:pt idx="4">
                  <c:v>29654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1D-4CBD-B97B-E98826ECE5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747392"/>
        <c:axId val="146748928"/>
      </c:barChart>
      <c:catAx>
        <c:axId val="146747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6748928"/>
        <c:crosses val="autoZero"/>
        <c:auto val="1"/>
        <c:lblAlgn val="ctr"/>
        <c:lblOffset val="100"/>
        <c:noMultiLvlLbl val="0"/>
      </c:catAx>
      <c:valAx>
        <c:axId val="1467489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46747392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7.1364852809991082E-3"/>
          <c:y val="0.17575052071883537"/>
          <c:w val="7.3042020505688338E-2"/>
          <c:h val="0.6040545282575269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7458953182706"/>
          <c:y val="5.4827236384859965E-2"/>
          <c:w val="0.78148781090700015"/>
          <c:h val="0.70490377956497341"/>
        </c:manualLayout>
      </c:layout>
      <c:lineChart>
        <c:grouping val="standard"/>
        <c:varyColors val="0"/>
        <c:ser>
          <c:idx val="1"/>
          <c:order val="1"/>
          <c:tx>
            <c:strRef>
              <c:f>'штрафы удержания'!$A$8</c:f>
              <c:strCache>
                <c:ptCount val="1"/>
                <c:pt idx="0">
                  <c:v>сумма штрафов на 100 карт</c:v>
                </c:pt>
              </c:strCache>
            </c:strRef>
          </c:tx>
          <c:marker>
            <c:symbol val="none"/>
          </c:marker>
          <c:cat>
            <c:strRef>
              <c:f>'штрафы удержания'!$C$5:$N$5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'штрафы удержания'!$C$8:$N$8</c:f>
              <c:numCache>
                <c:formatCode>#,##0</c:formatCode>
                <c:ptCount val="12"/>
                <c:pt idx="0">
                  <c:v>0</c:v>
                </c:pt>
                <c:pt idx="1">
                  <c:v>11157.661290322581</c:v>
                </c:pt>
                <c:pt idx="2">
                  <c:v>13459.813084112151</c:v>
                </c:pt>
                <c:pt idx="3">
                  <c:v>198233.33333333331</c:v>
                </c:pt>
                <c:pt idx="4">
                  <c:v>11909.236947791165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8E-4376-9202-4D79AB14EC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766848"/>
        <c:axId val="146785024"/>
      </c:lineChart>
      <c:lineChart>
        <c:grouping val="standard"/>
        <c:varyColors val="0"/>
        <c:ser>
          <c:idx val="0"/>
          <c:order val="0"/>
          <c:tx>
            <c:strRef>
              <c:f>'штрафы удержания'!$A$7</c:f>
              <c:strCache>
                <c:ptCount val="1"/>
                <c:pt idx="0">
                  <c:v>количество штрафов на 100 карт</c:v>
                </c:pt>
              </c:strCache>
            </c:strRef>
          </c:tx>
          <c:marker>
            <c:symbol val="none"/>
          </c:marker>
          <c:cat>
            <c:strRef>
              <c:f>'штрафы удержания'!$C$5:$N$5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'штрафы удержания'!$C$7:$N$7</c:f>
              <c:numCache>
                <c:formatCode>#,##0</c:formatCode>
                <c:ptCount val="12"/>
                <c:pt idx="0">
                  <c:v>0</c:v>
                </c:pt>
                <c:pt idx="1">
                  <c:v>17.338709677419356</c:v>
                </c:pt>
                <c:pt idx="2">
                  <c:v>32.710280373831772</c:v>
                </c:pt>
                <c:pt idx="3">
                  <c:v>50</c:v>
                </c:pt>
                <c:pt idx="4">
                  <c:v>25.301204819277107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8E-4376-9202-4D79AB14EC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792448"/>
        <c:axId val="146786560"/>
      </c:lineChart>
      <c:catAx>
        <c:axId val="146766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6785024"/>
        <c:crosses val="autoZero"/>
        <c:auto val="1"/>
        <c:lblAlgn val="ctr"/>
        <c:lblOffset val="100"/>
        <c:noMultiLvlLbl val="0"/>
      </c:catAx>
      <c:valAx>
        <c:axId val="1467850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6766848"/>
        <c:crosses val="autoZero"/>
        <c:crossBetween val="between"/>
      </c:valAx>
      <c:valAx>
        <c:axId val="146786560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6792448"/>
        <c:crosses val="max"/>
        <c:crossBetween val="between"/>
      </c:valAx>
      <c:catAx>
        <c:axId val="146792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6786560"/>
        <c:crosses val="autoZero"/>
        <c:auto val="1"/>
        <c:lblAlgn val="ctr"/>
        <c:lblOffset val="100"/>
        <c:noMultiLvlLbl val="0"/>
      </c:catAx>
    </c:plotArea>
    <c:legend>
      <c:legendPos val="l"/>
      <c:layout>
        <c:manualLayout>
          <c:xMode val="edge"/>
          <c:yMode val="edge"/>
          <c:x val="7.1401250477648127E-3"/>
          <c:y val="8.6511239332886306E-2"/>
          <c:w val="0.10218708964192741"/>
          <c:h val="0.85115675664149326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971A71F3-2888-491E-82CF-B6D8B41FF15B}" type="datetimeFigureOut">
              <a:rPr lang="ru-RU" smtClean="0"/>
              <a:t>02.07.2019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A30867BF-0717-4EB2-AA1D-48B9FF8C9C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2845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867BF-0717-4EB2-AA1D-48B9FF8C9C71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236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67BF-0717-4EB2-AA1D-48B9FF8C9C71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693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67BF-0717-4EB2-AA1D-48B9FF8C9C71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662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67BF-0717-4EB2-AA1D-48B9FF8C9C71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393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67BF-0717-4EB2-AA1D-48B9FF8C9C71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457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67BF-0717-4EB2-AA1D-48B9FF8C9C71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130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67BF-0717-4EB2-AA1D-48B9FF8C9C71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461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04C0-80C7-4949-A78F-9B47C673B3C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242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04C0-80C7-4949-A78F-9B47C673B3C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653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04C0-80C7-4949-A78F-9B47C673B3C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634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04C0-80C7-4949-A78F-9B47C673B3C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4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67BF-0717-4EB2-AA1D-48B9FF8C9C71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34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04C0-80C7-4949-A78F-9B47C673B3C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034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904C0-80C7-4949-A78F-9B47C673B3C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433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67BF-0717-4EB2-AA1D-48B9FF8C9C71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6155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F2E120-E514-45C8-B563-8A67F664B42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683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67BF-0717-4EB2-AA1D-48B9FF8C9C71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9054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67BF-0717-4EB2-AA1D-48B9FF8C9C71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0305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67BF-0717-4EB2-AA1D-48B9FF8C9C71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0305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555D449-B875-4B8D-8E66-224D27E54C9A}" type="slidenum">
              <a:rPr lang="ru-RU" noProof="0" smtClean="0"/>
              <a:t>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871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867BF-0717-4EB2-AA1D-48B9FF8C9C71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4685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F24F2-8335-42AA-B473-3489531D8AA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472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F24F2-8335-42AA-B473-3489531D8AA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851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8F24F2-8335-42AA-B473-3489531D8AA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884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A52F-8959-4D3E-B5F5-3D036070C9A3}" type="datetime1">
              <a:rPr lang="ru-RU" smtClean="0"/>
              <a:t>02.07.2019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5519-23A6-4A14-A7A0-A9CC0CB4316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192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7519-47C8-49DC-917D-5248A442A9B5}" type="datetime1">
              <a:rPr lang="ru-RU" smtClean="0"/>
              <a:t>02.07.2019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5519-23A6-4A14-A7A0-A9CC0CB4316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012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CEB7-6A27-46E6-9C57-3F2630EC4D63}" type="datetime1">
              <a:rPr lang="ru-RU" smtClean="0"/>
              <a:t>02.07.2019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5519-23A6-4A14-A7A0-A9CC0CB4316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902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BF7A-FD28-4BAD-8490-CF54582EE0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09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73D-087F-4F9B-9607-3ED854C49A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7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ED94-9D99-4F7A-86DE-1B84B551E7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13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3ED6-767E-4DC2-9330-FDB95104B1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27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80FE-9B62-4B31-9879-24416A56A5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1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DA1F2-6BA3-45B7-8EA8-68558D24EA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22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B247-7A2F-4B4C-BAB9-B72C1670552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71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3F524-DD45-4046-B183-EBA6BF1E49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01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6B47-61A3-4B07-85A5-05F6E954F287}" type="datetime1">
              <a:rPr lang="ru-RU" smtClean="0"/>
              <a:t>02.07.2019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5519-23A6-4A14-A7A0-A9CC0CB4316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9109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05FC-D31E-4E77-9CC9-66DCC9CFC0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10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57A3-53D8-4320-9C93-615D6DFF5F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10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217A-2C23-467C-82A0-A9B36D4F51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16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5490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AB71-0A25-4017-BDCE-C02E276E2F18}" type="datetime1">
              <a:rPr lang="ru-RU" smtClean="0"/>
              <a:t>02.07.2019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5519-23A6-4A14-A7A0-A9CC0CB4316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74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9EE1-A30F-4790-9910-4281BB4E9900}" type="datetime1">
              <a:rPr lang="ru-RU" smtClean="0"/>
              <a:t>02.07.2019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5519-23A6-4A14-A7A0-A9CC0CB4316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6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4E46-CA05-4ABB-8367-00EBBFC4B6F5}" type="datetime1">
              <a:rPr lang="ru-RU" smtClean="0"/>
              <a:t>02.07.2019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5519-23A6-4A14-A7A0-A9CC0CB4316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87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BF6E-DF87-4E31-AE98-D8812007536E}" type="datetime1">
              <a:rPr lang="ru-RU" smtClean="0"/>
              <a:t>02.07.2019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5519-23A6-4A14-A7A0-A9CC0CB4316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347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27B49-ACC4-4FBD-942B-74A0EEACBE09}" type="datetime1">
              <a:rPr lang="ru-RU" smtClean="0"/>
              <a:t>02.07.2019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5519-23A6-4A14-A7A0-A9CC0CB4316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47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C40A-0CA4-47AA-BFB7-6C797A640D00}" type="datetime1">
              <a:rPr lang="ru-RU" smtClean="0"/>
              <a:t>02.07.2019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5519-23A6-4A14-A7A0-A9CC0CB4316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815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36C6-D103-4C7E-BB63-4E22EE93BC0A}" type="datetime1">
              <a:rPr lang="ru-RU" smtClean="0"/>
              <a:t>02.07.2019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5519-23A6-4A14-A7A0-A9CC0CB4316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44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76CBC-4D74-4B84-8765-E97781834415}" type="datetime1">
              <a:rPr lang="ru-RU" smtClean="0"/>
              <a:t>02.07.2019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F5519-23A6-4A14-A7A0-A9CC0CB4316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48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74866-0858-43A3-98D5-B9E8A7F44E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02.07.2019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4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image" Target="cid:image011.png@01D3F410.EEB9E290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9.jpeg"/><Relationship Id="rId7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4.png"/><Relationship Id="rId4" Type="http://schemas.openxmlformats.org/officeDocument/2006/relationships/image" Target="../media/image20.jpeg"/><Relationship Id="rId9" Type="http://schemas.openxmlformats.org/officeDocument/2006/relationships/image" Target="../media/image2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image" Target="../media/image6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.jpeg"/><Relationship Id="rId7" Type="http://schemas.openxmlformats.org/officeDocument/2006/relationships/image" Target="../media/image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image" Target="../media/image28.jpeg"/><Relationship Id="rId9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1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10" Type="http://schemas.openxmlformats.org/officeDocument/2006/relationships/image" Target="../media/image33.emf"/><Relationship Id="rId4" Type="http://schemas.openxmlformats.org/officeDocument/2006/relationships/image" Target="../media/image6.jpeg"/><Relationship Id="rId9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wmf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37.jpeg"/><Relationship Id="rId7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image" Target="../media/image4.png"/><Relationship Id="rId4" Type="http://schemas.openxmlformats.org/officeDocument/2006/relationships/image" Target="../media/image2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jpe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6.jpe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g"/><Relationship Id="rId5" Type="http://schemas.openxmlformats.org/officeDocument/2006/relationships/image" Target="../media/image4.png"/><Relationship Id="rId4" Type="http://schemas.openxmlformats.org/officeDocument/2006/relationships/image" Target="../media/image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wmf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55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.wmf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8.png"/><Relationship Id="rId7" Type="http://schemas.openxmlformats.org/officeDocument/2006/relationships/image" Target="../media/image2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2.png"/><Relationship Id="rId7" Type="http://schemas.openxmlformats.org/officeDocument/2006/relationships/image" Target="../media/image65.jp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g"/><Relationship Id="rId11" Type="http://schemas.openxmlformats.org/officeDocument/2006/relationships/image" Target="../media/image69.JPG"/><Relationship Id="rId5" Type="http://schemas.openxmlformats.org/officeDocument/2006/relationships/image" Target="../media/image2.wmf"/><Relationship Id="rId10" Type="http://schemas.openxmlformats.org/officeDocument/2006/relationships/image" Target="../media/image68.JPG"/><Relationship Id="rId4" Type="http://schemas.openxmlformats.org/officeDocument/2006/relationships/image" Target="../media/image63.png"/><Relationship Id="rId9" Type="http://schemas.openxmlformats.org/officeDocument/2006/relationships/image" Target="../media/image6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wmf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wmf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>
          <a:xfrm>
            <a:off x="0" y="0"/>
            <a:ext cx="12192000" cy="223838"/>
          </a:xfrm>
          <a:prstGeom prst="rect">
            <a:avLst/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11"/>
          <p:cNvSpPr/>
          <p:nvPr/>
        </p:nvSpPr>
        <p:spPr>
          <a:xfrm>
            <a:off x="0" y="274638"/>
            <a:ext cx="12192000" cy="84137"/>
          </a:xfrm>
          <a:prstGeom prst="rect">
            <a:avLst/>
          </a:prstGeom>
          <a:solidFill>
            <a:srgbClr val="BC300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6" name="Рисунок 10"/>
          <p:cNvPicPr>
            <a:picLocks noChangeAspect="1"/>
          </p:cNvPicPr>
          <p:nvPr/>
        </p:nvPicPr>
        <p:blipFill>
          <a:blip r:embed="rId3" cstate="print"/>
          <a:srcRect r="72893"/>
          <a:stretch>
            <a:fillRect/>
          </a:stretch>
        </p:blipFill>
        <p:spPr bwMode="auto">
          <a:xfrm>
            <a:off x="658648" y="851101"/>
            <a:ext cx="1820863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2"/>
          <p:cNvSpPr/>
          <p:nvPr/>
        </p:nvSpPr>
        <p:spPr>
          <a:xfrm>
            <a:off x="1" y="3608439"/>
            <a:ext cx="12191999" cy="32495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457200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002060"/>
                </a:solidFill>
              </a:rPr>
              <a:t>От «Бережливой поликлиники» к «Новой модели медицинской организации, оказывающей первичную медико-санитарную помощь».</a:t>
            </a:r>
          </a:p>
          <a:p>
            <a:pPr lvl="0" algn="ctr" defTabSz="457200"/>
            <a:r>
              <a:rPr lang="ru-RU" sz="2800" b="1" dirty="0">
                <a:solidFill>
                  <a:srgbClr val="002060"/>
                </a:solidFill>
              </a:rPr>
              <a:t> Непрерывное совершенствование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ru-RU" sz="22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Докладчик: Евсеевич Наталья Анатольевна, </a:t>
            </a:r>
          </a:p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РЦ ПМСП Ярославской области</a:t>
            </a:r>
          </a:p>
          <a:p>
            <a:pPr algn="ctr"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.2019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5519-23A6-4A14-A7A0-A9CC0CB43163}" type="slidenum">
              <a:rPr lang="ru-RU" smtClean="0"/>
              <a:t>1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74" y="851101"/>
            <a:ext cx="2836817" cy="19896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617" y="851101"/>
            <a:ext cx="1587162" cy="20048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508274" y="984069"/>
            <a:ext cx="2534195" cy="185665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Логотип субъекта</a:t>
            </a:r>
          </a:p>
        </p:txBody>
      </p:sp>
      <p:pic>
        <p:nvPicPr>
          <p:cNvPr id="11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8274" y="984069"/>
            <a:ext cx="2534195" cy="1872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5201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cid:image011.png@01D3F410.EEB9E290">
            <a:extLst>
              <a:ext uri="{FF2B5EF4-FFF2-40B4-BE49-F238E27FC236}">
                <a16:creationId xmlns:a16="http://schemas.microsoft.com/office/drawing/2014/main" id="{EB214678-67DD-41DE-A555-273A4D236D07}"/>
              </a:ext>
            </a:extLst>
          </p:cNvPr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 rot="20971895">
            <a:off x="2307955" y="1985718"/>
            <a:ext cx="5476385" cy="25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199237AE-5715-4D3C-BA62-36CF3CC0D4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росатом">
            <a:extLst>
              <a:ext uri="{FF2B5EF4-FFF2-40B4-BE49-F238E27FC236}">
                <a16:creationId xmlns:a16="http://schemas.microsoft.com/office/drawing/2014/main" id="{CEFF1A6E-9DF6-4A8D-9144-10D8BFA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E3E67-19AC-490A-8742-AE65AD43FB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7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562698D0-BDB5-4975-9786-06B55A3C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DA7D-290E-4FD7-8A10-BB69FEF93EF6}"/>
              </a:ext>
            </a:extLst>
          </p:cNvPr>
          <p:cNvSpPr txBox="1"/>
          <p:nvPr/>
        </p:nvSpPr>
        <p:spPr>
          <a:xfrm>
            <a:off x="3315349" y="-97438"/>
            <a:ext cx="8876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Критерий 1.1.</a:t>
            </a:r>
            <a:r>
              <a:rPr lang="ru-RU" dirty="0">
                <a:solidFill>
                  <a:srgbClr val="002060"/>
                </a:solidFill>
              </a:rPr>
              <a:t> Количество пересечений потоков при проведении диспансеризации, профилактических медицинских осмотров с иными потоками пациентов в поликлинике.  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89250F-1F83-4FA2-8646-527252B9AF56}"/>
              </a:ext>
            </a:extLst>
          </p:cNvPr>
          <p:cNvSpPr/>
          <p:nvPr/>
        </p:nvSpPr>
        <p:spPr>
          <a:xfrm>
            <a:off x="3941538" y="868593"/>
            <a:ext cx="8064000" cy="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7FFB80-B38E-406F-AD39-07B55738D2C5}"/>
              </a:ext>
            </a:extLst>
          </p:cNvPr>
          <p:cNvSpPr/>
          <p:nvPr/>
        </p:nvSpPr>
        <p:spPr>
          <a:xfrm>
            <a:off x="58785" y="1097279"/>
            <a:ext cx="2371006" cy="31855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На первом этаже отдельно выделенного блока организована работа отделения медицинской профилактики (кабинет ЭКГ, ФЛГ, кабинет для забора крови, смотровой кабинет).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9DCB135-4577-462C-843F-D3F847F40606}"/>
              </a:ext>
            </a:extLst>
          </p:cNvPr>
          <p:cNvSpPr/>
          <p:nvPr/>
        </p:nvSpPr>
        <p:spPr>
          <a:xfrm>
            <a:off x="143933" y="4398745"/>
            <a:ext cx="5448344" cy="23424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</a:rPr>
              <a:t>Во фронт-офисе организована работа администратора холла. </a:t>
            </a:r>
          </a:p>
          <a:p>
            <a:pPr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</a:rPr>
              <a:t>Потоки пациентов разделены по времени в расписании приема врачей-узких специалистов и диагностических исследований. </a:t>
            </a:r>
          </a:p>
          <a:p>
            <a:pPr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</a:rPr>
              <a:t>Разработаны маршрутные карты для пациентов с учетом пола и возраста.</a:t>
            </a:r>
          </a:p>
          <a:p>
            <a:pPr>
              <a:lnSpc>
                <a:spcPct val="90000"/>
              </a:lnSpc>
            </a:pPr>
            <a:r>
              <a:rPr lang="ru-RU" dirty="0">
                <a:solidFill>
                  <a:srgbClr val="002060"/>
                </a:solidFill>
              </a:rPr>
              <a:t>В КС РС ЕГИСЗ ЯО создан сервис «Диспансеризация», «Профилактический осмотр»</a:t>
            </a:r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7E94974-DB04-4E27-8B61-131DE29741A0}"/>
              </a:ext>
            </a:extLst>
          </p:cNvPr>
          <p:cNvSpPr/>
          <p:nvPr/>
        </p:nvSpPr>
        <p:spPr>
          <a:xfrm>
            <a:off x="7806088" y="1617044"/>
            <a:ext cx="4166334" cy="5240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Wingdings" pitchFamily="2" charset="2"/>
              <a:buChar char="Ø"/>
              <a:defRPr/>
            </a:pPr>
            <a:r>
              <a:rPr lang="ru-RU" sz="13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П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редварительную запись на проведение доврачебного осмотра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Анкетирование и составление заключения с автоматическим определением факторов риска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Назначение медицинских услуг по 1-му и 2-му этапу диспансеризации в соответствии со стандартом по возрасту и полу пациента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Печать форм: </a:t>
            </a:r>
          </a:p>
          <a:p>
            <a:pPr marL="180975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Согласие на диспансеризацию</a:t>
            </a:r>
          </a:p>
          <a:p>
            <a:pPr marL="180975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Отказ от диспансеризации</a:t>
            </a:r>
          </a:p>
          <a:p>
            <a:pPr marL="180975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Форма анкеты по</a:t>
            </a:r>
          </a:p>
          <a:p>
            <a:pPr marL="180975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диспансеризации </a:t>
            </a:r>
          </a:p>
          <a:p>
            <a:pPr marL="180975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Заполненная анкета и</a:t>
            </a:r>
          </a:p>
          <a:p>
            <a:pPr marL="180975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заключение </a:t>
            </a:r>
          </a:p>
          <a:p>
            <a:pPr marL="180975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Технологические карты этапов</a:t>
            </a:r>
          </a:p>
          <a:p>
            <a:pPr marL="180975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диспансеризации</a:t>
            </a:r>
          </a:p>
          <a:p>
            <a:pPr marL="180975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Паспорт здоровья </a:t>
            </a:r>
          </a:p>
          <a:p>
            <a:pPr marL="180975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Карта учета диспансеризации</a:t>
            </a:r>
          </a:p>
          <a:p>
            <a:pPr marL="180975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(Форма №131у)</a:t>
            </a:r>
          </a:p>
          <a:p>
            <a:pPr marL="180975" lvl="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Отчетная форма №131о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9DDE90F-1903-497F-ADA9-A443809E555E}"/>
              </a:ext>
            </a:extLst>
          </p:cNvPr>
          <p:cNvSpPr/>
          <p:nvPr/>
        </p:nvSpPr>
        <p:spPr>
          <a:xfrm>
            <a:off x="6795436" y="1010654"/>
            <a:ext cx="5592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Автоматизация процесса диспансеризации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 клинических сервисах РС ЕГИСЗ ЯО включает:</a:t>
            </a:r>
          </a:p>
          <a:p>
            <a:pPr algn="ctr">
              <a:defRPr/>
            </a:pPr>
            <a:endParaRPr lang="ru-RU" sz="16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5E07895-F079-499F-9590-646F10EBC66C}"/>
              </a:ext>
            </a:extLst>
          </p:cNvPr>
          <p:cNvSpPr/>
          <p:nvPr/>
        </p:nvSpPr>
        <p:spPr>
          <a:xfrm flipV="1">
            <a:off x="4771505" y="964933"/>
            <a:ext cx="7234033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507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2"/>
          <p:cNvSpPr txBox="1">
            <a:spLocks/>
          </p:cNvSpPr>
          <p:nvPr/>
        </p:nvSpPr>
        <p:spPr>
          <a:xfrm>
            <a:off x="1711614" y="1507408"/>
            <a:ext cx="7976684" cy="51720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ru-RU" dirty="0"/>
          </a:p>
        </p:txBody>
      </p:sp>
      <p:pic>
        <p:nvPicPr>
          <p:cNvPr id="11" name="Рисунок 10" descr="DSC_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011" y="1570907"/>
            <a:ext cx="3139760" cy="2718460"/>
          </a:xfrm>
          <a:prstGeom prst="rect">
            <a:avLst/>
          </a:prstGeom>
        </p:spPr>
      </p:pic>
      <p:pic>
        <p:nvPicPr>
          <p:cNvPr id="12" name="Рисунок 11" descr="DSC_0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4457" y="1570908"/>
            <a:ext cx="3543128" cy="2718459"/>
          </a:xfrm>
          <a:prstGeom prst="rect">
            <a:avLst/>
          </a:prstGeom>
        </p:spPr>
      </p:pic>
      <p:pic>
        <p:nvPicPr>
          <p:cNvPr id="13" name="Рисунок 12" descr="DSC_0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855" y="4505499"/>
            <a:ext cx="3229496" cy="2211176"/>
          </a:xfrm>
          <a:prstGeom prst="rect">
            <a:avLst/>
          </a:prstGeom>
        </p:spPr>
      </p:pic>
      <p:pic>
        <p:nvPicPr>
          <p:cNvPr id="14" name="Рисунок 13" descr="DSC_00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54456" y="4522124"/>
            <a:ext cx="3543127" cy="2211185"/>
          </a:xfrm>
          <a:prstGeom prst="rect">
            <a:avLst/>
          </a:prstGeom>
        </p:spPr>
      </p:pic>
      <p:pic>
        <p:nvPicPr>
          <p:cNvPr id="17" name="Рисунок 16" descr="DSC_01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0547" y="2925095"/>
            <a:ext cx="3984991" cy="25153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3582" y="113141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БЫЛО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43873" y="110088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СТАЛО</a:t>
            </a:r>
          </a:p>
        </p:txBody>
      </p:sp>
      <p:pic>
        <p:nvPicPr>
          <p:cNvPr id="21" name="Рисунок 10">
            <a:extLst>
              <a:ext uri="{FF2B5EF4-FFF2-40B4-BE49-F238E27FC236}">
                <a16:creationId xmlns:a16="http://schemas.microsoft.com/office/drawing/2014/main" id="{DDCA29F3-F2F6-4EA9-9EF5-0F8B675FAF7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Картинки по запросу росатом">
            <a:extLst>
              <a:ext uri="{FF2B5EF4-FFF2-40B4-BE49-F238E27FC236}">
                <a16:creationId xmlns:a16="http://schemas.microsoft.com/office/drawing/2014/main" id="{D06B5352-492A-4826-99BC-085D5E80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037EEB6-1519-4F17-A491-079BBD9EB6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24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3025E464-ACEE-42F5-BC67-E297DE310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94B5C80-6315-4A5F-9316-5B18031DD98D}"/>
              </a:ext>
            </a:extLst>
          </p:cNvPr>
          <p:cNvSpPr/>
          <p:nvPr/>
        </p:nvSpPr>
        <p:spPr>
          <a:xfrm>
            <a:off x="4355584" y="0"/>
            <a:ext cx="783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Критерий 1.1.</a:t>
            </a:r>
            <a:r>
              <a:rPr lang="ru-RU" dirty="0">
                <a:solidFill>
                  <a:srgbClr val="002060"/>
                </a:solidFill>
              </a:rPr>
              <a:t> Количество пересечений потоков при проведении диспансеризации, профилактических медицинских осмотров с иными потоками пациентов в поликлинике.  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E73370A-1F25-40B9-8D32-FE0DF0C0E8C7}"/>
              </a:ext>
            </a:extLst>
          </p:cNvPr>
          <p:cNvSpPr/>
          <p:nvPr/>
        </p:nvSpPr>
        <p:spPr>
          <a:xfrm flipV="1">
            <a:off x="4771505" y="964933"/>
            <a:ext cx="7234033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22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6ECE9D-835C-427B-B5AC-CA703904C0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72" y="4836968"/>
            <a:ext cx="2175804" cy="19203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404665"/>
              </p:ext>
            </p:extLst>
          </p:nvPr>
        </p:nvGraphicFramePr>
        <p:xfrm>
          <a:off x="143933" y="1183413"/>
          <a:ext cx="11926148" cy="3544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2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76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182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Наименование МО 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Показатель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Исходное состояние 17.12.2018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Текущее состояние 14.06.2019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Значение критерия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016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</a:rPr>
                        <a:t>ГБКУЗ ЯО «Центральная городская больница» взрослая поликлиника №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</a:rPr>
                        <a:t>ГАУЗ ЯО «Клиническая больница № 2» взрослая поликлиника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</a:rPr>
                        <a:t>ГАУЗ ЯО «Клиническая больница № 9» поликлиника №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</a:rPr>
                        <a:t>ГБУЗ ЯО «Клиническая больница № 10» детская поликлиника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rgbClr val="002060"/>
                          </a:solidFill>
                        </a:rPr>
                        <a:t>ГУЗ ЯО Детская поликлиника № 5</a:t>
                      </a:r>
                    </a:p>
                    <a:p>
                      <a:pPr algn="l"/>
                      <a:r>
                        <a:rPr lang="ru-RU" sz="1100" b="0" dirty="0">
                          <a:solidFill>
                            <a:srgbClr val="002060"/>
                          </a:solidFill>
                        </a:rPr>
                        <a:t>ГУЗ ЯО «Городская поликлиника № 3 им. Н. А. Семашко»</a:t>
                      </a:r>
                    </a:p>
                    <a:p>
                      <a:pPr algn="l"/>
                      <a:endParaRPr lang="ru-RU" sz="1100" b="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2.1Количество мест в зоне (зонах) комфортного</a:t>
                      </a:r>
                      <a:r>
                        <a:rPr lang="ru-RU" sz="1400" baseline="0" dirty="0">
                          <a:solidFill>
                            <a:srgbClr val="002060"/>
                          </a:solidFill>
                        </a:rPr>
                        <a:t> ожидания для пациентов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10 – 12 мест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15 – 20 мест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Не менее 1 места на 200 посещений плановой</a:t>
                      </a:r>
                      <a:r>
                        <a:rPr lang="ru-RU" sz="1400" baseline="0" dirty="0">
                          <a:solidFill>
                            <a:srgbClr val="002060"/>
                          </a:solidFill>
                        </a:rPr>
                        <a:t> мощности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671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2.2Организация системы навигации в медицинской организации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  30 – 120 сек.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24 – 29 сек.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Поиск информации не более 30 сек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814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2.3 Организация рабочих мест по системе 5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</a:rPr>
                        <a:t>S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22%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78%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Реализованы 3 и более шага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671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2.4Организация системы информирования в медицинской организации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16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18 пунктов 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информации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199237AE-5715-4D3C-BA62-36CF3CC0D4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росатом">
            <a:extLst>
              <a:ext uri="{FF2B5EF4-FFF2-40B4-BE49-F238E27FC236}">
                <a16:creationId xmlns:a16="http://schemas.microsoft.com/office/drawing/2014/main" id="{CEFF1A6E-9DF6-4A8D-9144-10D8BFA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E3E67-19AC-490A-8742-AE65AD43F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7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562698D0-BDB5-4975-9786-06B55A3C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DA7D-290E-4FD7-8A10-BB69FEF93EF6}"/>
              </a:ext>
            </a:extLst>
          </p:cNvPr>
          <p:cNvSpPr txBox="1"/>
          <p:nvPr/>
        </p:nvSpPr>
        <p:spPr>
          <a:xfrm>
            <a:off x="4158114" y="0"/>
            <a:ext cx="803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Качество пространства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89250F-1F83-4FA2-8646-527252B9AF56}"/>
              </a:ext>
            </a:extLst>
          </p:cNvPr>
          <p:cNvSpPr/>
          <p:nvPr/>
        </p:nvSpPr>
        <p:spPr>
          <a:xfrm>
            <a:off x="3917484" y="1030512"/>
            <a:ext cx="800981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2" descr="C:\Users\Ирина\Desktop\P_20170614_151933.jpg">
            <a:extLst>
              <a:ext uri="{FF2B5EF4-FFF2-40B4-BE49-F238E27FC236}">
                <a16:creationId xmlns:a16="http://schemas.microsoft.com/office/drawing/2014/main" id="{B4DFA385-3B1F-4AA5-A2FE-6F2D5B35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33" y="4835593"/>
            <a:ext cx="2175804" cy="19203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4139F7F-E515-4899-974A-A419825D1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6"/>
          <a:stretch/>
        </p:blipFill>
        <p:spPr bwMode="auto">
          <a:xfrm>
            <a:off x="9613164" y="4796126"/>
            <a:ext cx="2314134" cy="192037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026A81-B96D-4635-94A4-15F1AB1FEA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011" y="4807123"/>
            <a:ext cx="2594018" cy="192037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6D5014-4790-4F7E-BE8D-F8F2AA3C02BC}"/>
              </a:ext>
            </a:extLst>
          </p:cNvPr>
          <p:cNvSpPr txBox="1"/>
          <p:nvPr/>
        </p:nvSpPr>
        <p:spPr>
          <a:xfrm>
            <a:off x="143933" y="4988494"/>
            <a:ext cx="1723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002060"/>
                </a:solidFill>
              </a:rPr>
              <a:t>ГУЗ ЯО Детская поликлиника № 5</a:t>
            </a:r>
          </a:p>
        </p:txBody>
      </p:sp>
    </p:spTree>
    <p:extLst>
      <p:ext uri="{BB962C8B-B14F-4D97-AF65-F5344CB8AC3E}">
        <p14:creationId xmlns:p14="http://schemas.microsoft.com/office/powerpoint/2010/main" val="2082684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D6F632-841B-4D98-B850-DDA102C5B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30" y="1832121"/>
            <a:ext cx="4209144" cy="39485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6E1807-07C0-41DD-AB59-8487F19DA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22" y="4134449"/>
            <a:ext cx="4014650" cy="28484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2F07AD-B588-425C-B0F6-AFFBE2071543}" type="slidenum">
              <a:rPr lang="ru-RU"/>
              <a:pPr>
                <a:defRPr/>
              </a:pPr>
              <a:t>13</a:t>
            </a:fld>
            <a:endParaRPr lang="ru-RU"/>
          </a:p>
        </p:txBody>
      </p:sp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9786796" y="1077362"/>
            <a:ext cx="13942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стало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title"/>
          </p:nvPr>
        </p:nvSpPr>
        <p:spPr>
          <a:xfrm>
            <a:off x="3506708" y="44258"/>
            <a:ext cx="9325372" cy="854067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b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ru-RU" sz="19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Фронт-офис – Регистратура</a:t>
            </a:r>
            <a:b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ГА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 ЯО «Клиническая больница № 9» 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поликлиника № 1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282441" y="876328"/>
            <a:ext cx="784911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5" name="Рисунок 10"/>
          <p:cNvPicPr>
            <a:picLocks noChangeAspect="1"/>
          </p:cNvPicPr>
          <p:nvPr/>
        </p:nvPicPr>
        <p:blipFill>
          <a:blip r:embed="rId5" cstate="print"/>
          <a:srcRect r="72893"/>
          <a:stretch>
            <a:fillRect/>
          </a:stretch>
        </p:blipFill>
        <p:spPr bwMode="auto">
          <a:xfrm>
            <a:off x="143933" y="44258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9520" y="78354"/>
            <a:ext cx="574982" cy="728312"/>
          </a:xfrm>
          <a:prstGeom prst="rect">
            <a:avLst/>
          </a:prstGeom>
          <a:noFill/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11" y="95177"/>
            <a:ext cx="945704" cy="663276"/>
          </a:xfrm>
          <a:prstGeom prst="rect">
            <a:avLst/>
          </a:prstGeom>
        </p:spPr>
      </p:pic>
      <p:pic>
        <p:nvPicPr>
          <p:cNvPr id="38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884" y="78354"/>
            <a:ext cx="883824" cy="65287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96073" y="922047"/>
            <a:ext cx="404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Справочно-информационная зона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426" y="1334178"/>
            <a:ext cx="4581976" cy="28484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/>
          <p:cNvSpPr txBox="1"/>
          <p:nvPr/>
        </p:nvSpPr>
        <p:spPr>
          <a:xfrm>
            <a:off x="5450186" y="1832121"/>
            <a:ext cx="164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4698749" y="3047557"/>
            <a:ext cx="3268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5407914" y="1498687"/>
            <a:ext cx="2068133" cy="1190314"/>
          </a:xfrm>
          <a:prstGeom prst="wedgeRoundRectCallout">
            <a:avLst>
              <a:gd name="adj1" fmla="val 222851"/>
              <a:gd name="adj2" fmla="val 86300"/>
              <a:gd name="adj3" fmla="val 16667"/>
            </a:avLst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6600"/>
                </a:solidFill>
              </a:rPr>
              <a:t>Монитор электронной очереди пациентов в регистратуру</a:t>
            </a:r>
            <a:endParaRPr lang="ru-RU" sz="1600" dirty="0">
              <a:solidFill>
                <a:srgbClr val="006600"/>
              </a:solidFill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5484825" y="3241964"/>
            <a:ext cx="1959086" cy="1071318"/>
          </a:xfrm>
          <a:prstGeom prst="wedgeRoundRectCallout">
            <a:avLst>
              <a:gd name="adj1" fmla="val -113462"/>
              <a:gd name="adj2" fmla="val 7964"/>
              <a:gd name="adj3" fmla="val 16667"/>
            </a:avLst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6600"/>
                </a:solidFill>
              </a:rPr>
              <a:t>Электронное табло расписания врачей</a:t>
            </a:r>
            <a:endParaRPr lang="ru-RU" sz="1600" dirty="0">
              <a:solidFill>
                <a:srgbClr val="006600"/>
              </a:solidFill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5484825" y="5104015"/>
            <a:ext cx="1991222" cy="1252340"/>
          </a:xfrm>
          <a:prstGeom prst="wedgeRoundRectCallout">
            <a:avLst>
              <a:gd name="adj1" fmla="val -153558"/>
              <a:gd name="adj2" fmla="val -28800"/>
              <a:gd name="adj3" fmla="val 16667"/>
            </a:avLst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6600"/>
                </a:solidFill>
              </a:rPr>
              <a:t>Комфортный зал ожидания для пациентов</a:t>
            </a:r>
            <a:endParaRPr 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89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2F07AD-B588-425C-B0F6-AFFBE2071543}" type="slidenum">
              <a:rPr lang="ru-RU"/>
              <a:pPr>
                <a:defRPr/>
              </a:pPr>
              <a:t>14</a:t>
            </a:fld>
            <a:endParaRPr lang="ru-RU"/>
          </a:p>
        </p:txBody>
      </p:sp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9388443" y="1166928"/>
            <a:ext cx="16205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434"/>
                </a:solidFill>
                <a:latin typeface="Times New Roman" pitchFamily="18" charset="0"/>
                <a:cs typeface="Times New Roman" pitchFamily="18" charset="0"/>
              </a:rPr>
              <a:t>стало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title"/>
          </p:nvPr>
        </p:nvSpPr>
        <p:spPr>
          <a:xfrm>
            <a:off x="3506708" y="105573"/>
            <a:ext cx="8990091" cy="65287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b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Навигация</a:t>
            </a:r>
            <a:b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ГБКУЗ ЯО «Центральная городская больница» 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взрослая поликлиника № 2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flipV="1">
            <a:off x="3857026" y="915560"/>
            <a:ext cx="8184333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5" name="Рисунок 10"/>
          <p:cNvPicPr>
            <a:picLocks noChangeAspect="1"/>
          </p:cNvPicPr>
          <p:nvPr/>
        </p:nvPicPr>
        <p:blipFill>
          <a:blip r:embed="rId3" cstate="print"/>
          <a:srcRect r="72893"/>
          <a:stretch>
            <a:fillRect/>
          </a:stretch>
        </p:blipFill>
        <p:spPr bwMode="auto">
          <a:xfrm>
            <a:off x="143933" y="44258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9520" y="78354"/>
            <a:ext cx="574982" cy="728312"/>
          </a:xfrm>
          <a:prstGeom prst="rect">
            <a:avLst/>
          </a:prstGeom>
          <a:noFill/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11" y="95177"/>
            <a:ext cx="945704" cy="663276"/>
          </a:xfrm>
          <a:prstGeom prst="rect">
            <a:avLst/>
          </a:prstGeom>
        </p:spPr>
      </p:pic>
      <p:pic>
        <p:nvPicPr>
          <p:cNvPr id="38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884" y="78354"/>
            <a:ext cx="883824" cy="65287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447071" y="1290038"/>
            <a:ext cx="1144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61" y="1417320"/>
            <a:ext cx="3867519" cy="24167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r="122" b="9176"/>
          <a:stretch/>
        </p:blipFill>
        <p:spPr>
          <a:xfrm>
            <a:off x="1023559" y="3891820"/>
            <a:ext cx="2378030" cy="28878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9163" y="1313572"/>
            <a:ext cx="4385185" cy="54193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6765" y="2148840"/>
            <a:ext cx="2340076" cy="42987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070969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2F07AD-B588-425C-B0F6-AFFBE2071543}" type="slidenum">
              <a:rPr lang="ru-RU"/>
              <a:pPr>
                <a:defRPr/>
              </a:pPr>
              <a:t>15</a:t>
            </a:fld>
            <a:endParaRPr lang="ru-RU"/>
          </a:p>
        </p:txBody>
      </p:sp>
      <p:sp>
        <p:nvSpPr>
          <p:cNvPr id="33" name="Заголовок 1"/>
          <p:cNvSpPr>
            <a:spLocks noGrp="1"/>
          </p:cNvSpPr>
          <p:nvPr>
            <p:ph type="title"/>
          </p:nvPr>
        </p:nvSpPr>
        <p:spPr>
          <a:xfrm>
            <a:off x="3506708" y="105573"/>
            <a:ext cx="8990091" cy="65287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b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рабочих мест по системе 5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b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ГУЗ ЯО «Городская поликлиника № 3 им. Н. А. Семашко» 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flipV="1">
            <a:off x="3909586" y="717153"/>
            <a:ext cx="8184333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5" name="Рисунок 10"/>
          <p:cNvPicPr>
            <a:picLocks noChangeAspect="1"/>
          </p:cNvPicPr>
          <p:nvPr/>
        </p:nvPicPr>
        <p:blipFill>
          <a:blip r:embed="rId3" cstate="print"/>
          <a:srcRect r="72893"/>
          <a:stretch>
            <a:fillRect/>
          </a:stretch>
        </p:blipFill>
        <p:spPr bwMode="auto">
          <a:xfrm>
            <a:off x="143933" y="44258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9520" y="78354"/>
            <a:ext cx="574982" cy="728312"/>
          </a:xfrm>
          <a:prstGeom prst="rect">
            <a:avLst/>
          </a:prstGeom>
          <a:noFill/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11" y="95177"/>
            <a:ext cx="945704" cy="663276"/>
          </a:xfrm>
          <a:prstGeom prst="rect">
            <a:avLst/>
          </a:prstGeom>
        </p:spPr>
      </p:pic>
      <p:pic>
        <p:nvPicPr>
          <p:cNvPr id="38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884" y="78354"/>
            <a:ext cx="883824" cy="652879"/>
          </a:xfrm>
          <a:prstGeom prst="rect">
            <a:avLst/>
          </a:prstGeom>
          <a:noFill/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AF387CA-D0BB-4F5A-AB47-7E860FCE6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152079"/>
              </p:ext>
            </p:extLst>
          </p:nvPr>
        </p:nvGraphicFramePr>
        <p:xfrm>
          <a:off x="457200" y="961279"/>
          <a:ext cx="11353804" cy="50482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0986">
                  <a:extLst>
                    <a:ext uri="{9D8B030D-6E8A-4147-A177-3AD203B41FA5}">
                      <a16:colId xmlns:a16="http://schemas.microsoft.com/office/drawing/2014/main" val="1713176005"/>
                    </a:ext>
                  </a:extLst>
                </a:gridCol>
                <a:gridCol w="810986">
                  <a:extLst>
                    <a:ext uri="{9D8B030D-6E8A-4147-A177-3AD203B41FA5}">
                      <a16:colId xmlns:a16="http://schemas.microsoft.com/office/drawing/2014/main" val="2675121742"/>
                    </a:ext>
                  </a:extLst>
                </a:gridCol>
                <a:gridCol w="810986">
                  <a:extLst>
                    <a:ext uri="{9D8B030D-6E8A-4147-A177-3AD203B41FA5}">
                      <a16:colId xmlns:a16="http://schemas.microsoft.com/office/drawing/2014/main" val="1531579576"/>
                    </a:ext>
                  </a:extLst>
                </a:gridCol>
                <a:gridCol w="810986">
                  <a:extLst>
                    <a:ext uri="{9D8B030D-6E8A-4147-A177-3AD203B41FA5}">
                      <a16:colId xmlns:a16="http://schemas.microsoft.com/office/drawing/2014/main" val="1460018822"/>
                    </a:ext>
                  </a:extLst>
                </a:gridCol>
                <a:gridCol w="810986">
                  <a:extLst>
                    <a:ext uri="{9D8B030D-6E8A-4147-A177-3AD203B41FA5}">
                      <a16:colId xmlns:a16="http://schemas.microsoft.com/office/drawing/2014/main" val="1338979718"/>
                    </a:ext>
                  </a:extLst>
                </a:gridCol>
                <a:gridCol w="810986">
                  <a:extLst>
                    <a:ext uri="{9D8B030D-6E8A-4147-A177-3AD203B41FA5}">
                      <a16:colId xmlns:a16="http://schemas.microsoft.com/office/drawing/2014/main" val="878958631"/>
                    </a:ext>
                  </a:extLst>
                </a:gridCol>
                <a:gridCol w="810986">
                  <a:extLst>
                    <a:ext uri="{9D8B030D-6E8A-4147-A177-3AD203B41FA5}">
                      <a16:colId xmlns:a16="http://schemas.microsoft.com/office/drawing/2014/main" val="2355112135"/>
                    </a:ext>
                  </a:extLst>
                </a:gridCol>
                <a:gridCol w="810986">
                  <a:extLst>
                    <a:ext uri="{9D8B030D-6E8A-4147-A177-3AD203B41FA5}">
                      <a16:colId xmlns:a16="http://schemas.microsoft.com/office/drawing/2014/main" val="4164889426"/>
                    </a:ext>
                  </a:extLst>
                </a:gridCol>
                <a:gridCol w="810986">
                  <a:extLst>
                    <a:ext uri="{9D8B030D-6E8A-4147-A177-3AD203B41FA5}">
                      <a16:colId xmlns:a16="http://schemas.microsoft.com/office/drawing/2014/main" val="166154025"/>
                    </a:ext>
                  </a:extLst>
                </a:gridCol>
                <a:gridCol w="810986">
                  <a:extLst>
                    <a:ext uri="{9D8B030D-6E8A-4147-A177-3AD203B41FA5}">
                      <a16:colId xmlns:a16="http://schemas.microsoft.com/office/drawing/2014/main" val="1951406792"/>
                    </a:ext>
                  </a:extLst>
                </a:gridCol>
                <a:gridCol w="810986">
                  <a:extLst>
                    <a:ext uri="{9D8B030D-6E8A-4147-A177-3AD203B41FA5}">
                      <a16:colId xmlns:a16="http://schemas.microsoft.com/office/drawing/2014/main" val="3338609109"/>
                    </a:ext>
                  </a:extLst>
                </a:gridCol>
                <a:gridCol w="810986">
                  <a:extLst>
                    <a:ext uri="{9D8B030D-6E8A-4147-A177-3AD203B41FA5}">
                      <a16:colId xmlns:a16="http://schemas.microsoft.com/office/drawing/2014/main" val="3397284001"/>
                    </a:ext>
                  </a:extLst>
                </a:gridCol>
                <a:gridCol w="810986">
                  <a:extLst>
                    <a:ext uri="{9D8B030D-6E8A-4147-A177-3AD203B41FA5}">
                      <a16:colId xmlns:a16="http://schemas.microsoft.com/office/drawing/2014/main" val="1592636860"/>
                    </a:ext>
                  </a:extLst>
                </a:gridCol>
                <a:gridCol w="810986">
                  <a:extLst>
                    <a:ext uri="{9D8B030D-6E8A-4147-A177-3AD203B41FA5}">
                      <a16:colId xmlns:a16="http://schemas.microsoft.com/office/drawing/2014/main" val="58548876"/>
                    </a:ext>
                  </a:extLst>
                </a:gridCol>
              </a:tblGrid>
              <a:tr h="293635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Доля рабочих мест оборудованных по системе 5с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981872"/>
                  </a:ext>
                </a:extLst>
              </a:tr>
              <a:tr h="203748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14746152"/>
                  </a:ext>
                </a:extLst>
              </a:tr>
              <a:tr h="43405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Рабочих мест всего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64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6013032"/>
                  </a:ext>
                </a:extLst>
              </a:tr>
              <a:tr h="2037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оборудовано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23845764"/>
                  </a:ext>
                </a:extLst>
              </a:tr>
              <a:tr h="203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месяц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кол-во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доля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план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86719380"/>
                  </a:ext>
                </a:extLst>
              </a:tr>
              <a:tr h="304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Январь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25%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25%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60905668"/>
                  </a:ext>
                </a:extLst>
              </a:tr>
              <a:tr h="304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Февраль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31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48%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30%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66961523"/>
                  </a:ext>
                </a:extLst>
              </a:tr>
              <a:tr h="304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Март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41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64%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35%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38747383"/>
                  </a:ext>
                </a:extLst>
              </a:tr>
              <a:tr h="304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Апрель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44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69%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40%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7898607"/>
                  </a:ext>
                </a:extLst>
              </a:tr>
              <a:tr h="304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Май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78%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45%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56662051"/>
                  </a:ext>
                </a:extLst>
              </a:tr>
              <a:tr h="304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Июнь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50%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64680191"/>
                  </a:ext>
                </a:extLst>
              </a:tr>
              <a:tr h="304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Июль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55%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22526697"/>
                  </a:ext>
                </a:extLst>
              </a:tr>
              <a:tr h="304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Август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60%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63949919"/>
                  </a:ext>
                </a:extLst>
              </a:tr>
              <a:tr h="304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Сентябрь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65%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59570348"/>
                  </a:ext>
                </a:extLst>
              </a:tr>
              <a:tr h="304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Октябрь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70%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04475435"/>
                  </a:ext>
                </a:extLst>
              </a:tr>
              <a:tr h="304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Ноябрь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75%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23749001"/>
                  </a:ext>
                </a:extLst>
              </a:tr>
              <a:tr h="3041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Декабрь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80%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43065317"/>
                  </a:ext>
                </a:extLst>
              </a:tr>
            </a:tbl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7562511"/>
              </p:ext>
            </p:extLst>
          </p:nvPr>
        </p:nvGraphicFramePr>
        <p:xfrm>
          <a:off x="3963452" y="1220237"/>
          <a:ext cx="7116692" cy="4920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316821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581115"/>
              </p:ext>
            </p:extLst>
          </p:nvPr>
        </p:nvGraphicFramePr>
        <p:xfrm>
          <a:off x="143933" y="1006766"/>
          <a:ext cx="11916522" cy="2229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4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5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693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926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Наименование МО 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Показатель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Исходное состояние 07.02.2018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Текущее состояние 14.06.2019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Значение критерия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7084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ГБКУЗ ЯО «Центральная городская больница» взрослая поликлиника</a:t>
                      </a:r>
                      <a:r>
                        <a:rPr lang="ru-RU" sz="1200" b="0" baseline="0" dirty="0">
                          <a:solidFill>
                            <a:srgbClr val="002060"/>
                          </a:solidFill>
                        </a:rPr>
                        <a:t> №</a:t>
                      </a:r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 2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ГАУЗ ЯО «Клиническая больница № 2» взрослая поликлиника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ЯО «Городская поликлиника № 3 им. Н. А. Семашко»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3.1 Процесс снабжения медикаментами, изделиями медицинского назначения и прочими материалами от склада поставщика до медицинской организации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60-180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30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Уровень запасов на складе медицинской организации не превышает четверти объема годовой закупки. 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Планируемая экономическая эффективность  322 тыс. рублей в год. По состоянию на 01.06.19 – экономическая эффективность 70 тыс. руб. 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199237AE-5715-4D3C-BA62-36CF3CC0D4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росатом">
            <a:extLst>
              <a:ext uri="{FF2B5EF4-FFF2-40B4-BE49-F238E27FC236}">
                <a16:creationId xmlns:a16="http://schemas.microsoft.com/office/drawing/2014/main" id="{CEFF1A6E-9DF6-4A8D-9144-10D8BFA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E3E67-19AC-490A-8742-AE65AD43F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7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562698D0-BDB5-4975-9786-06B55A3C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DA7D-290E-4FD7-8A10-BB69FEF93EF6}"/>
              </a:ext>
            </a:extLst>
          </p:cNvPr>
          <p:cNvSpPr txBox="1"/>
          <p:nvPr/>
        </p:nvSpPr>
        <p:spPr>
          <a:xfrm>
            <a:off x="4158114" y="0"/>
            <a:ext cx="803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Управление запасами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89250F-1F83-4FA2-8646-527252B9AF56}"/>
              </a:ext>
            </a:extLst>
          </p:cNvPr>
          <p:cNvSpPr/>
          <p:nvPr/>
        </p:nvSpPr>
        <p:spPr>
          <a:xfrm>
            <a:off x="3917483" y="885164"/>
            <a:ext cx="8142971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4071428-99D1-496D-A69A-B719006AEC3C}"/>
              </a:ext>
            </a:extLst>
          </p:cNvPr>
          <p:cNvSpPr/>
          <p:nvPr/>
        </p:nvSpPr>
        <p:spPr>
          <a:xfrm>
            <a:off x="143934" y="3319771"/>
            <a:ext cx="5192838" cy="329320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Выявленные  проблемы:</a:t>
            </a:r>
          </a:p>
          <a:p>
            <a:r>
              <a:rPr lang="ru-RU" sz="1600" dirty="0">
                <a:solidFill>
                  <a:srgbClr val="002060"/>
                </a:solidFill>
              </a:rPr>
              <a:t>1. Большой объем запасов расходных материалов (РМ) и изделий медицинского назначения (ИМН)  от 60 до 180 дней. </a:t>
            </a:r>
          </a:p>
          <a:p>
            <a:r>
              <a:rPr lang="ru-RU" sz="1600" dirty="0">
                <a:solidFill>
                  <a:srgbClr val="002060"/>
                </a:solidFill>
              </a:rPr>
              <a:t>2. Большие временные затраты на поиск необходимых расходных материалов и медицинских изделий до 30 минут. Расходные материалы и медицинские изделия хранятся в разных помещениях.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3. Длительное время ожидания медицинской сестрой при получении расходных материалов со склада до 45 минут.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4 Большие финансовые затраты на закупку РМ и ИМН от 1 329 380 руб. в год до 1 096 380 руб. в год.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72B872D-EC6E-41A1-9B10-5EB038011F83}"/>
              </a:ext>
            </a:extLst>
          </p:cNvPr>
          <p:cNvSpPr/>
          <p:nvPr/>
        </p:nvSpPr>
        <p:spPr>
          <a:xfrm>
            <a:off x="5719156" y="3319770"/>
            <a:ext cx="6341297" cy="3293209"/>
          </a:xfrm>
          <a:prstGeom prst="rect">
            <a:avLst/>
          </a:prstGeom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Реализованные мероприятия:</a:t>
            </a:r>
          </a:p>
          <a:p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1.Выделено помещение под склад для хранения расходных материалов и медицинских изделий с построением внутренней логистики. </a:t>
            </a:r>
          </a:p>
          <a:p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2.Рабочее место главной медицинской сестры организовано по системе 5С.</a:t>
            </a:r>
          </a:p>
          <a:p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3. Проведено обучение главной медицинской сестры системе работы в программе «1С АПТЕКА». В итоге мы получили сокращение времени на подбор необходимого медицинского изделия до 1 минуты и рациональное использование площадей. Процесс стандартизирован.</a:t>
            </a:r>
          </a:p>
          <a:p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4. За счет внедрения процедуры электронной предварительной заявки сократилось время ожидания медицинской сестрой при получении расходных материалов со склада до 2 минут.</a:t>
            </a:r>
          </a:p>
        </p:txBody>
      </p:sp>
    </p:spTree>
    <p:extLst>
      <p:ext uri="{BB962C8B-B14F-4D97-AF65-F5344CB8AC3E}">
        <p14:creationId xmlns:p14="http://schemas.microsoft.com/office/powerpoint/2010/main" val="2003501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534848"/>
              </p:ext>
            </p:extLst>
          </p:nvPr>
        </p:nvGraphicFramePr>
        <p:xfrm>
          <a:off x="1" y="998054"/>
          <a:ext cx="12191999" cy="2725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3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1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4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565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696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Наименование МО 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Показатель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Исходное состояние 17.12.2018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Текущее состояние 14.06.2019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Значение критерия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9458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ГБКУЗ ЯО «Центральная городская больница» взрослая поликлиника</a:t>
                      </a:r>
                      <a:r>
                        <a:rPr lang="ru-RU" sz="1200" b="0" baseline="0" dirty="0">
                          <a:solidFill>
                            <a:srgbClr val="002060"/>
                          </a:solidFill>
                        </a:rPr>
                        <a:t> №</a:t>
                      </a:r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 2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ГАУЗ ЯО «Клиническая больница № 2» взрослая поликлиника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ЯО «Городская поликлиника № 3 им. Н. А. Семашко»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3.2 Процесс снабжения медикаментами, изделиями медицинского назначения и прочими материалами и их расходования в медицинской организации осуществляется по принципу «точно вовремя»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10-21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Уровень запасов не превышает недельную норму расходования (для кабинетов врачебного приема, процедурных, перевязочных, кабинетов забора биоматериала). За исключением определенного перечня медикаментов, требующих специальных условий учета и хранения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199237AE-5715-4D3C-BA62-36CF3CC0D4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росатом">
            <a:extLst>
              <a:ext uri="{FF2B5EF4-FFF2-40B4-BE49-F238E27FC236}">
                <a16:creationId xmlns:a16="http://schemas.microsoft.com/office/drawing/2014/main" id="{CEFF1A6E-9DF6-4A8D-9144-10D8BFA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E3E67-19AC-490A-8742-AE65AD43F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7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562698D0-BDB5-4975-9786-06B55A3C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DA7D-290E-4FD7-8A10-BB69FEF93EF6}"/>
              </a:ext>
            </a:extLst>
          </p:cNvPr>
          <p:cNvSpPr txBox="1"/>
          <p:nvPr/>
        </p:nvSpPr>
        <p:spPr>
          <a:xfrm>
            <a:off x="4158114" y="0"/>
            <a:ext cx="803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Управление запасами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89250F-1F83-4FA2-8646-527252B9AF56}"/>
              </a:ext>
            </a:extLst>
          </p:cNvPr>
          <p:cNvSpPr/>
          <p:nvPr/>
        </p:nvSpPr>
        <p:spPr>
          <a:xfrm>
            <a:off x="3917483" y="885164"/>
            <a:ext cx="8142971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AEF36D-905B-4B48-94CB-F5C3625175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1932" b="7941"/>
          <a:stretch/>
        </p:blipFill>
        <p:spPr>
          <a:xfrm>
            <a:off x="8537607" y="4156926"/>
            <a:ext cx="3522847" cy="2596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ADBEB6-D8F4-4EAB-B44C-9DD18CF91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7" y="4191633"/>
            <a:ext cx="3517992" cy="254955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14CD79C-A5F9-428B-A372-942F018B5679}"/>
              </a:ext>
            </a:extLst>
          </p:cNvPr>
          <p:cNvSpPr/>
          <p:nvPr/>
        </p:nvSpPr>
        <p:spPr>
          <a:xfrm>
            <a:off x="1391289" y="3722690"/>
            <a:ext cx="1235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6F64F33-7472-42D2-B520-D2E84C7D829C}"/>
              </a:ext>
            </a:extLst>
          </p:cNvPr>
          <p:cNvSpPr/>
          <p:nvPr/>
        </p:nvSpPr>
        <p:spPr>
          <a:xfrm rot="10800000" flipV="1">
            <a:off x="9698365" y="3755453"/>
            <a:ext cx="1235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C8C925A-E63D-4E28-91DE-79AB8210FBD4}"/>
              </a:ext>
            </a:extLst>
          </p:cNvPr>
          <p:cNvSpPr/>
          <p:nvPr/>
        </p:nvSpPr>
        <p:spPr>
          <a:xfrm>
            <a:off x="3787580" y="3735447"/>
            <a:ext cx="4750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6600"/>
                </a:solidFill>
              </a:rPr>
              <a:t>Склад  расходных материалов </a:t>
            </a:r>
          </a:p>
          <a:p>
            <a:pPr algn="ctr"/>
            <a:r>
              <a:rPr lang="ru-RU" sz="1600" b="1" dirty="0">
                <a:solidFill>
                  <a:srgbClr val="006600"/>
                </a:solidFill>
              </a:rPr>
              <a:t>ГБКУЗ ЯО «ЦГБ» взрослая поликлиника № 2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C699FCB-3E58-4C81-A3D0-957E1D799EBA}"/>
              </a:ext>
            </a:extLst>
          </p:cNvPr>
          <p:cNvSpPr/>
          <p:nvPr/>
        </p:nvSpPr>
        <p:spPr>
          <a:xfrm>
            <a:off x="3787580" y="4331733"/>
            <a:ext cx="4575025" cy="24215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Проблемы при внедрении. </a:t>
            </a:r>
          </a:p>
          <a:p>
            <a:r>
              <a:rPr lang="ru-RU" dirty="0">
                <a:solidFill>
                  <a:srgbClr val="002060"/>
                </a:solidFill>
              </a:rPr>
              <a:t>1.Нарушение сроков поставки расходных материалов и медицинских изделий, предусмотренных контрактными обязательствами.</a:t>
            </a:r>
          </a:p>
          <a:p>
            <a:r>
              <a:rPr lang="ru-RU" dirty="0">
                <a:solidFill>
                  <a:srgbClr val="002060"/>
                </a:solidFill>
              </a:rPr>
              <a:t>2.Поставка расходных материалов ненадлежащего качества в нарушение контрактных обязательств.</a:t>
            </a:r>
          </a:p>
        </p:txBody>
      </p:sp>
    </p:spTree>
    <p:extLst>
      <p:ext uri="{BB962C8B-B14F-4D97-AF65-F5344CB8AC3E}">
        <p14:creationId xmlns:p14="http://schemas.microsoft.com/office/powerpoint/2010/main" val="3916771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730940"/>
              </p:ext>
            </p:extLst>
          </p:nvPr>
        </p:nvGraphicFramePr>
        <p:xfrm>
          <a:off x="487680" y="876651"/>
          <a:ext cx="11062636" cy="42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2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66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Мониторинг объемов запасов, в днях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199237AE-5715-4D3C-BA62-36CF3CC0D4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росатом">
            <a:extLst>
              <a:ext uri="{FF2B5EF4-FFF2-40B4-BE49-F238E27FC236}">
                <a16:creationId xmlns:a16="http://schemas.microsoft.com/office/drawing/2014/main" id="{CEFF1A6E-9DF6-4A8D-9144-10D8BFA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E3E67-19AC-490A-8742-AE65AD43F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7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562698D0-BDB5-4975-9786-06B55A3C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DA7D-290E-4FD7-8A10-BB69FEF93EF6}"/>
              </a:ext>
            </a:extLst>
          </p:cNvPr>
          <p:cNvSpPr txBox="1"/>
          <p:nvPr/>
        </p:nvSpPr>
        <p:spPr>
          <a:xfrm>
            <a:off x="4158114" y="0"/>
            <a:ext cx="803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Управление запасами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89250F-1F83-4FA2-8646-527252B9AF56}"/>
              </a:ext>
            </a:extLst>
          </p:cNvPr>
          <p:cNvSpPr/>
          <p:nvPr/>
        </p:nvSpPr>
        <p:spPr>
          <a:xfrm>
            <a:off x="3917483" y="885164"/>
            <a:ext cx="8142971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1E1943C-6992-48AF-BBD9-0AF703142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492777"/>
              </p:ext>
            </p:extLst>
          </p:nvPr>
        </p:nvGraphicFramePr>
        <p:xfrm>
          <a:off x="487681" y="1303291"/>
          <a:ext cx="11284021" cy="53921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5030">
                  <a:extLst>
                    <a:ext uri="{9D8B030D-6E8A-4147-A177-3AD203B41FA5}">
                      <a16:colId xmlns:a16="http://schemas.microsoft.com/office/drawing/2014/main" val="3479634940"/>
                    </a:ext>
                  </a:extLst>
                </a:gridCol>
                <a:gridCol w="960023">
                  <a:extLst>
                    <a:ext uri="{9D8B030D-6E8A-4147-A177-3AD203B41FA5}">
                      <a16:colId xmlns:a16="http://schemas.microsoft.com/office/drawing/2014/main" val="388229018"/>
                    </a:ext>
                  </a:extLst>
                </a:gridCol>
                <a:gridCol w="978775">
                  <a:extLst>
                    <a:ext uri="{9D8B030D-6E8A-4147-A177-3AD203B41FA5}">
                      <a16:colId xmlns:a16="http://schemas.microsoft.com/office/drawing/2014/main" val="3401547117"/>
                    </a:ext>
                  </a:extLst>
                </a:gridCol>
                <a:gridCol w="720017">
                  <a:extLst>
                    <a:ext uri="{9D8B030D-6E8A-4147-A177-3AD203B41FA5}">
                      <a16:colId xmlns:a16="http://schemas.microsoft.com/office/drawing/2014/main" val="3071985500"/>
                    </a:ext>
                  </a:extLst>
                </a:gridCol>
                <a:gridCol w="720017">
                  <a:extLst>
                    <a:ext uri="{9D8B030D-6E8A-4147-A177-3AD203B41FA5}">
                      <a16:colId xmlns:a16="http://schemas.microsoft.com/office/drawing/2014/main" val="2090382195"/>
                    </a:ext>
                  </a:extLst>
                </a:gridCol>
                <a:gridCol w="720017">
                  <a:extLst>
                    <a:ext uri="{9D8B030D-6E8A-4147-A177-3AD203B41FA5}">
                      <a16:colId xmlns:a16="http://schemas.microsoft.com/office/drawing/2014/main" val="2528038171"/>
                    </a:ext>
                  </a:extLst>
                </a:gridCol>
                <a:gridCol w="720017">
                  <a:extLst>
                    <a:ext uri="{9D8B030D-6E8A-4147-A177-3AD203B41FA5}">
                      <a16:colId xmlns:a16="http://schemas.microsoft.com/office/drawing/2014/main" val="2084111333"/>
                    </a:ext>
                  </a:extLst>
                </a:gridCol>
                <a:gridCol w="720017">
                  <a:extLst>
                    <a:ext uri="{9D8B030D-6E8A-4147-A177-3AD203B41FA5}">
                      <a16:colId xmlns:a16="http://schemas.microsoft.com/office/drawing/2014/main" val="3305766642"/>
                    </a:ext>
                  </a:extLst>
                </a:gridCol>
                <a:gridCol w="720017">
                  <a:extLst>
                    <a:ext uri="{9D8B030D-6E8A-4147-A177-3AD203B41FA5}">
                      <a16:colId xmlns:a16="http://schemas.microsoft.com/office/drawing/2014/main" val="1715177025"/>
                    </a:ext>
                  </a:extLst>
                </a:gridCol>
                <a:gridCol w="720017">
                  <a:extLst>
                    <a:ext uri="{9D8B030D-6E8A-4147-A177-3AD203B41FA5}">
                      <a16:colId xmlns:a16="http://schemas.microsoft.com/office/drawing/2014/main" val="3249156355"/>
                    </a:ext>
                  </a:extLst>
                </a:gridCol>
                <a:gridCol w="720017">
                  <a:extLst>
                    <a:ext uri="{9D8B030D-6E8A-4147-A177-3AD203B41FA5}">
                      <a16:colId xmlns:a16="http://schemas.microsoft.com/office/drawing/2014/main" val="2489214509"/>
                    </a:ext>
                  </a:extLst>
                </a:gridCol>
                <a:gridCol w="960023">
                  <a:extLst>
                    <a:ext uri="{9D8B030D-6E8A-4147-A177-3AD203B41FA5}">
                      <a16:colId xmlns:a16="http://schemas.microsoft.com/office/drawing/2014/main" val="3202650833"/>
                    </a:ext>
                  </a:extLst>
                </a:gridCol>
                <a:gridCol w="720017">
                  <a:extLst>
                    <a:ext uri="{9D8B030D-6E8A-4147-A177-3AD203B41FA5}">
                      <a16:colId xmlns:a16="http://schemas.microsoft.com/office/drawing/2014/main" val="1037226544"/>
                    </a:ext>
                  </a:extLst>
                </a:gridCol>
                <a:gridCol w="720017">
                  <a:extLst>
                    <a:ext uri="{9D8B030D-6E8A-4147-A177-3AD203B41FA5}">
                      <a16:colId xmlns:a16="http://schemas.microsoft.com/office/drawing/2014/main" val="2645315544"/>
                    </a:ext>
                  </a:extLst>
                </a:gridCol>
              </a:tblGrid>
              <a:tr h="1603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Показатель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Снижение максимального объёма запасов расходных материалов и изделий медицинского назначения, дней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84482007"/>
                  </a:ext>
                </a:extLst>
              </a:tr>
              <a:tr h="5658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Дата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Текущее состояние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Целевое состояние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81450248"/>
                  </a:ext>
                </a:extLst>
              </a:tr>
              <a:tr h="269429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rgbClr val="002060"/>
                          </a:solidFill>
                          <a:effectLst/>
                        </a:rPr>
                        <a:t>11.02.2019</a:t>
                      </a:r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rgbClr val="002060"/>
                          </a:solidFill>
                          <a:effectLst/>
                        </a:rPr>
                        <a:t>180</a:t>
                      </a:r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30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58474284"/>
                  </a:ext>
                </a:extLst>
              </a:tr>
              <a:tr h="269429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rgbClr val="002060"/>
                          </a:solidFill>
                          <a:effectLst/>
                        </a:rPr>
                        <a:t>25.02.2019</a:t>
                      </a:r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rgbClr val="002060"/>
                          </a:solidFill>
                          <a:effectLst/>
                        </a:rPr>
                        <a:t>120</a:t>
                      </a:r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30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01242059"/>
                  </a:ext>
                </a:extLst>
              </a:tr>
              <a:tr h="269429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rgbClr val="002060"/>
                          </a:solidFill>
                          <a:effectLst/>
                        </a:rPr>
                        <a:t>11.03.2019</a:t>
                      </a:r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rgbClr val="002060"/>
                          </a:solidFill>
                          <a:effectLst/>
                        </a:rPr>
                        <a:t>90</a:t>
                      </a:r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30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90501069"/>
                  </a:ext>
                </a:extLst>
              </a:tr>
              <a:tr h="269429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rgbClr val="002060"/>
                          </a:solidFill>
                          <a:effectLst/>
                        </a:rPr>
                        <a:t>25.03.2019</a:t>
                      </a:r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rgbClr val="002060"/>
                          </a:solidFill>
                          <a:effectLst/>
                        </a:rPr>
                        <a:t>30</a:t>
                      </a:r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30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0805536"/>
                  </a:ext>
                </a:extLst>
              </a:tr>
              <a:tr h="269429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rgbClr val="002060"/>
                          </a:solidFill>
                          <a:effectLst/>
                        </a:rPr>
                        <a:t>08.04.2019</a:t>
                      </a:r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rgbClr val="002060"/>
                          </a:solidFill>
                          <a:effectLst/>
                        </a:rPr>
                        <a:t>30</a:t>
                      </a:r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30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53602825"/>
                  </a:ext>
                </a:extLst>
              </a:tr>
              <a:tr h="269429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rgbClr val="002060"/>
                          </a:solidFill>
                          <a:effectLst/>
                        </a:rPr>
                        <a:t>22.04.2019</a:t>
                      </a:r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rgbClr val="002060"/>
                          </a:solidFill>
                          <a:effectLst/>
                        </a:rPr>
                        <a:t>30</a:t>
                      </a:r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30</a:t>
                      </a:r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62311379"/>
                  </a:ext>
                </a:extLst>
              </a:tr>
              <a:tr h="259551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7351076"/>
                  </a:ext>
                </a:extLst>
              </a:tr>
              <a:tr h="2694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45512757"/>
                  </a:ext>
                </a:extLst>
              </a:tr>
              <a:tr h="2694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23470243"/>
                  </a:ext>
                </a:extLst>
              </a:tr>
              <a:tr h="2694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19499845"/>
                  </a:ext>
                </a:extLst>
              </a:tr>
              <a:tr h="2694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6344959"/>
                  </a:ext>
                </a:extLst>
              </a:tr>
              <a:tr h="2694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87061562"/>
                  </a:ext>
                </a:extLst>
              </a:tr>
            </a:tbl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2687411"/>
              </p:ext>
            </p:extLst>
          </p:nvPr>
        </p:nvGraphicFramePr>
        <p:xfrm>
          <a:off x="4004110" y="1455468"/>
          <a:ext cx="7276698" cy="4955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37603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962958"/>
              </p:ext>
            </p:extLst>
          </p:nvPr>
        </p:nvGraphicFramePr>
        <p:xfrm>
          <a:off x="487680" y="742369"/>
          <a:ext cx="11033760" cy="418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33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81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Мониторинг объемов запасов, мес./руб.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199237AE-5715-4D3C-BA62-36CF3CC0D4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росатом">
            <a:extLst>
              <a:ext uri="{FF2B5EF4-FFF2-40B4-BE49-F238E27FC236}">
                <a16:creationId xmlns:a16="http://schemas.microsoft.com/office/drawing/2014/main" id="{CEFF1A6E-9DF6-4A8D-9144-10D8BFA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E3E67-19AC-490A-8742-AE65AD43F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7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562698D0-BDB5-4975-9786-06B55A3C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DA7D-290E-4FD7-8A10-BB69FEF93EF6}"/>
              </a:ext>
            </a:extLst>
          </p:cNvPr>
          <p:cNvSpPr txBox="1"/>
          <p:nvPr/>
        </p:nvSpPr>
        <p:spPr>
          <a:xfrm>
            <a:off x="4158114" y="0"/>
            <a:ext cx="803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Управление запасами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89250F-1F83-4FA2-8646-527252B9AF56}"/>
              </a:ext>
            </a:extLst>
          </p:cNvPr>
          <p:cNvSpPr/>
          <p:nvPr/>
        </p:nvSpPr>
        <p:spPr>
          <a:xfrm>
            <a:off x="3917483" y="885164"/>
            <a:ext cx="8142971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C8C925A-E63D-4E28-91DE-79AB8210FBD4}"/>
              </a:ext>
            </a:extLst>
          </p:cNvPr>
          <p:cNvSpPr/>
          <p:nvPr/>
        </p:nvSpPr>
        <p:spPr>
          <a:xfrm>
            <a:off x="3657600" y="5267513"/>
            <a:ext cx="4880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6600"/>
                </a:solidFill>
              </a:rPr>
              <a:t>2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143928" y="1925930"/>
          <a:ext cx="11916526" cy="4932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452E6AD3-7101-4CF1-975D-1C88FF34F3F5}"/>
              </a:ext>
            </a:extLst>
          </p:cNvPr>
          <p:cNvGraphicFramePr>
            <a:graphicFrameLocks noGrp="1"/>
          </p:cNvGraphicFramePr>
          <p:nvPr/>
        </p:nvGraphicFramePr>
        <p:xfrm>
          <a:off x="143934" y="1184964"/>
          <a:ext cx="11916525" cy="659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3569">
                  <a:extLst>
                    <a:ext uri="{9D8B030D-6E8A-4147-A177-3AD203B41FA5}">
                      <a16:colId xmlns:a16="http://schemas.microsoft.com/office/drawing/2014/main" val="381058557"/>
                    </a:ext>
                  </a:extLst>
                </a:gridCol>
                <a:gridCol w="924413">
                  <a:extLst>
                    <a:ext uri="{9D8B030D-6E8A-4147-A177-3AD203B41FA5}">
                      <a16:colId xmlns:a16="http://schemas.microsoft.com/office/drawing/2014/main" val="3657051077"/>
                    </a:ext>
                  </a:extLst>
                </a:gridCol>
                <a:gridCol w="924413">
                  <a:extLst>
                    <a:ext uri="{9D8B030D-6E8A-4147-A177-3AD203B41FA5}">
                      <a16:colId xmlns:a16="http://schemas.microsoft.com/office/drawing/2014/main" val="1118942526"/>
                    </a:ext>
                  </a:extLst>
                </a:gridCol>
                <a:gridCol w="924413">
                  <a:extLst>
                    <a:ext uri="{9D8B030D-6E8A-4147-A177-3AD203B41FA5}">
                      <a16:colId xmlns:a16="http://schemas.microsoft.com/office/drawing/2014/main" val="3339754325"/>
                    </a:ext>
                  </a:extLst>
                </a:gridCol>
                <a:gridCol w="924413">
                  <a:extLst>
                    <a:ext uri="{9D8B030D-6E8A-4147-A177-3AD203B41FA5}">
                      <a16:colId xmlns:a16="http://schemas.microsoft.com/office/drawing/2014/main" val="2089875744"/>
                    </a:ext>
                  </a:extLst>
                </a:gridCol>
                <a:gridCol w="924413">
                  <a:extLst>
                    <a:ext uri="{9D8B030D-6E8A-4147-A177-3AD203B41FA5}">
                      <a16:colId xmlns:a16="http://schemas.microsoft.com/office/drawing/2014/main" val="2982279629"/>
                    </a:ext>
                  </a:extLst>
                </a:gridCol>
                <a:gridCol w="924413">
                  <a:extLst>
                    <a:ext uri="{9D8B030D-6E8A-4147-A177-3AD203B41FA5}">
                      <a16:colId xmlns:a16="http://schemas.microsoft.com/office/drawing/2014/main" val="4074874033"/>
                    </a:ext>
                  </a:extLst>
                </a:gridCol>
                <a:gridCol w="924413">
                  <a:extLst>
                    <a:ext uri="{9D8B030D-6E8A-4147-A177-3AD203B41FA5}">
                      <a16:colId xmlns:a16="http://schemas.microsoft.com/office/drawing/2014/main" val="4089308054"/>
                    </a:ext>
                  </a:extLst>
                </a:gridCol>
                <a:gridCol w="924413">
                  <a:extLst>
                    <a:ext uri="{9D8B030D-6E8A-4147-A177-3AD203B41FA5}">
                      <a16:colId xmlns:a16="http://schemas.microsoft.com/office/drawing/2014/main" val="4025750654"/>
                    </a:ext>
                  </a:extLst>
                </a:gridCol>
                <a:gridCol w="924413">
                  <a:extLst>
                    <a:ext uri="{9D8B030D-6E8A-4147-A177-3AD203B41FA5}">
                      <a16:colId xmlns:a16="http://schemas.microsoft.com/office/drawing/2014/main" val="4026342522"/>
                    </a:ext>
                  </a:extLst>
                </a:gridCol>
                <a:gridCol w="924413">
                  <a:extLst>
                    <a:ext uri="{9D8B030D-6E8A-4147-A177-3AD203B41FA5}">
                      <a16:colId xmlns:a16="http://schemas.microsoft.com/office/drawing/2014/main" val="1422341813"/>
                    </a:ext>
                  </a:extLst>
                </a:gridCol>
                <a:gridCol w="924413">
                  <a:extLst>
                    <a:ext uri="{9D8B030D-6E8A-4147-A177-3AD203B41FA5}">
                      <a16:colId xmlns:a16="http://schemas.microsoft.com/office/drawing/2014/main" val="3219216189"/>
                    </a:ext>
                  </a:extLst>
                </a:gridCol>
                <a:gridCol w="924413">
                  <a:extLst>
                    <a:ext uri="{9D8B030D-6E8A-4147-A177-3AD203B41FA5}">
                      <a16:colId xmlns:a16="http://schemas.microsoft.com/office/drawing/2014/main" val="3774764232"/>
                    </a:ext>
                  </a:extLst>
                </a:gridCol>
              </a:tblGrid>
              <a:tr h="13409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январь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февраль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март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апрель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май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июнь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июль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август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сентябрь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октябрь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ноябрь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декабрь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3722453"/>
                  </a:ext>
                </a:extLst>
              </a:tr>
              <a:tr h="2840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Запасы на складе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3 339 164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3 204 088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3 486 121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4 138 691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4 070 848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8614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010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lastnikovaoa\Pictures\ДляЯГМУ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4" y="629025"/>
            <a:ext cx="11393487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68842" y="-10121"/>
            <a:ext cx="8749363" cy="663911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внедрения принципов и инструментов бережливого производства в деятельность медицинских организациях Ярославской области 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3808148" y="652493"/>
            <a:ext cx="801918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9" name="Рисунок 10"/>
          <p:cNvPicPr>
            <a:picLocks noChangeAspect="1"/>
          </p:cNvPicPr>
          <p:nvPr/>
        </p:nvPicPr>
        <p:blipFill>
          <a:blip r:embed="rId4" cstate="print"/>
          <a:srcRect r="72893"/>
          <a:stretch>
            <a:fillRect/>
          </a:stretch>
        </p:blipFill>
        <p:spPr bwMode="auto">
          <a:xfrm>
            <a:off x="144709" y="44258"/>
            <a:ext cx="633696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6995" y="79092"/>
            <a:ext cx="574908" cy="728312"/>
          </a:xfrm>
          <a:prstGeom prst="rect">
            <a:avLst/>
          </a:prstGeom>
          <a:noFill/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89" y="79092"/>
            <a:ext cx="945581" cy="663276"/>
          </a:xfrm>
          <a:prstGeom prst="rect">
            <a:avLst/>
          </a:prstGeom>
        </p:spPr>
      </p:pic>
      <p:pic>
        <p:nvPicPr>
          <p:cNvPr id="94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217" y="79095"/>
            <a:ext cx="883709" cy="652879"/>
          </a:xfrm>
          <a:prstGeom prst="rect">
            <a:avLst/>
          </a:prstGeom>
          <a:noFill/>
        </p:spPr>
      </p:pic>
      <p:pic>
        <p:nvPicPr>
          <p:cNvPr id="95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696" y="79095"/>
            <a:ext cx="883709" cy="652879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8534" y="3565466"/>
            <a:ext cx="1905683" cy="53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spc="-100" dirty="0"/>
              <a:t>Пилотный проект «Бережливая поликлиника»</a:t>
            </a:r>
          </a:p>
          <a:p>
            <a:pPr algn="ctr">
              <a:lnSpc>
                <a:spcPct val="80000"/>
              </a:lnSpc>
            </a:pPr>
            <a:r>
              <a:rPr lang="ru-RU" sz="1200" b="1" spc="-100" dirty="0">
                <a:solidFill>
                  <a:srgbClr val="C00000"/>
                </a:solidFill>
              </a:rPr>
              <a:t>ноябрь  2016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5307" y="3347801"/>
            <a:ext cx="190568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spc="-100" dirty="0"/>
              <a:t>Тиражирование  </a:t>
            </a:r>
          </a:p>
          <a:p>
            <a:pPr algn="ctr">
              <a:lnSpc>
                <a:spcPct val="80000"/>
              </a:lnSpc>
            </a:pPr>
            <a:r>
              <a:rPr lang="ru-RU" sz="1200" b="1" spc="-100" dirty="0"/>
              <a:t>пилотного проекта «Бережливая поликлиника»</a:t>
            </a:r>
          </a:p>
          <a:p>
            <a:pPr algn="ctr">
              <a:lnSpc>
                <a:spcPct val="80000"/>
              </a:lnSpc>
            </a:pPr>
            <a:r>
              <a:rPr lang="ru-RU" sz="1200" b="1" spc="-100" dirty="0">
                <a:solidFill>
                  <a:srgbClr val="C00000"/>
                </a:solidFill>
              </a:rPr>
              <a:t>январь  2017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17217" y="3126438"/>
            <a:ext cx="190568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spc="-100" dirty="0">
                <a:latin typeface="+mj-lt"/>
                <a:cs typeface="Arial" panose="020B0604020202020204" pitchFamily="34" charset="0"/>
              </a:rPr>
              <a:t>Приоритетный проект «Создание  новой модели медицинской организации, оказывающей первичную медико-санитарную помощь»</a:t>
            </a:r>
          </a:p>
          <a:p>
            <a:pPr algn="ctr">
              <a:lnSpc>
                <a:spcPct val="80000"/>
              </a:lnSpc>
            </a:pPr>
            <a:r>
              <a:rPr lang="ru-RU" sz="1200" b="1" spc="-1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96076" y="2375691"/>
            <a:ext cx="1905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spc="-100" dirty="0">
                <a:latin typeface="+mj-lt"/>
                <a:cs typeface="Arial" panose="020B0604020202020204" pitchFamily="34" charset="0"/>
              </a:rPr>
              <a:t>Федеральный проект «Развитие системы оказания первичной медико-санитарной помощи» в части создания и тиражирования  новой модели медицинской организации, оказывающей первичную медико-санитарную помощь</a:t>
            </a:r>
          </a:p>
          <a:p>
            <a:pPr algn="ctr">
              <a:lnSpc>
                <a:spcPct val="80000"/>
              </a:lnSpc>
            </a:pPr>
            <a:r>
              <a:rPr lang="ru-RU" sz="1200" b="1" spc="-1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24393" y="1700808"/>
            <a:ext cx="1905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spc="-100" dirty="0">
                <a:latin typeface="+mj-lt"/>
                <a:cs typeface="Arial" panose="020B0604020202020204" pitchFamily="34" charset="0"/>
              </a:rPr>
              <a:t>Федеральный проект «Развитие системы оказания первичной медико-санитарной помощи» в части создания и тиражирования  новой модели медицинской организации, оказывающей первичную медико-санитарную помощь</a:t>
            </a:r>
          </a:p>
          <a:p>
            <a:pPr algn="ctr">
              <a:lnSpc>
                <a:spcPct val="80000"/>
              </a:lnSpc>
            </a:pPr>
            <a:r>
              <a:rPr lang="ru-RU" sz="1200" b="1" spc="-1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2020 - 2024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058" y="2544325"/>
            <a:ext cx="210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  <a:r>
              <a:rPr lang="ru-RU" sz="22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поликлиники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48785" y="2434040"/>
            <a:ext cx="198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17 поликлиник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53614" y="2230888"/>
            <a:ext cx="181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35 поликлиник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62339" y="1546888"/>
            <a:ext cx="2112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80 поликлиник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35887" y="849384"/>
            <a:ext cx="2112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86 поликлиник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77433" y="4806039"/>
            <a:ext cx="1980000" cy="396000"/>
          </a:xfrm>
          <a:prstGeom prst="rect">
            <a:avLst/>
          </a:prstGeom>
          <a:solidFill>
            <a:srgbClr val="FFFF66"/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Стандартизация  процессов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952000" y="4410000"/>
            <a:ext cx="1980000" cy="39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потоками пациентов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57433" y="5207975"/>
            <a:ext cx="1980000" cy="432000"/>
          </a:xfrm>
          <a:prstGeom prst="rect">
            <a:avLst/>
          </a:prstGeom>
          <a:solidFill>
            <a:srgbClr val="FFCC00"/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 пространства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37433" y="4811975"/>
            <a:ext cx="2160000" cy="39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системы  управления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932000" y="5634000"/>
            <a:ext cx="2160000" cy="396000"/>
          </a:xfrm>
          <a:prstGeom prst="rect">
            <a:avLst/>
          </a:prstGeom>
          <a:solidFill>
            <a:srgbClr val="339933"/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 медицинской помощи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081248" y="5207975"/>
            <a:ext cx="2160000" cy="432000"/>
          </a:xfrm>
          <a:prstGeom prst="rect">
            <a:avLst/>
          </a:prstGeom>
          <a:solidFill>
            <a:srgbClr val="9999FF"/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использования  оборудования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241248" y="4811975"/>
            <a:ext cx="1980000" cy="39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Вовлеченность персонала в улучшения  процессов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241248" y="5639975"/>
            <a:ext cx="1980000" cy="396000"/>
          </a:xfrm>
          <a:prstGeom prst="rect">
            <a:avLst/>
          </a:prstGeom>
          <a:solidFill>
            <a:srgbClr val="CCFF66"/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 медицинской  помощи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081248" y="6036910"/>
            <a:ext cx="216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 запасами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4138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870131"/>
              </p:ext>
            </p:extLst>
          </p:nvPr>
        </p:nvGraphicFramePr>
        <p:xfrm>
          <a:off x="143932" y="1130531"/>
          <a:ext cx="11884779" cy="4804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6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6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54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1316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Наименование МО 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Показатель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Исходное состояние 17.12.2018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Текущее состояние 14.06.2019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Значение критерия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7291">
                <a:tc rowSpan="4"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ГБКУЗ ЯО «Центральная городская больница» взрослая поликлиника № 2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«Детская поликлиника № 3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ЯО Детская поликлиника № 5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ЯО «Городская поликлиника № 3 им. Н. А. Семашко»</a:t>
                      </a:r>
                    </a:p>
                    <a:p>
                      <a:pPr algn="ctr"/>
                      <a:endParaRPr lang="ru-RU" sz="1200" b="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4.1 Соответствие текущей деятельности медицинской организации стандартизированной работе улучшенных процессов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100%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100%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100% (доля соответствия текущей деятельности разработанным стандартам улучшенных процессов)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292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4.2 Актуализация стандартов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0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50%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Не менее 1 раза в год, не менее 50% от всех стандартов из п 4.1 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1171"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4.3  Время добавления ценности на приеме пациентов врачом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25%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50%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Не менее 50% от общего времени приема 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223"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4.4  Выравнивание нагрузки отдельных сотрудников в процессе приема в одном рабочем помещении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82/20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70/30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Колебания нагрузки между отдельными сотрудниками, осуществляющими прием в одном рабочем помещении не более 30% 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199237AE-5715-4D3C-BA62-36CF3CC0D4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росатом">
            <a:extLst>
              <a:ext uri="{FF2B5EF4-FFF2-40B4-BE49-F238E27FC236}">
                <a16:creationId xmlns:a16="http://schemas.microsoft.com/office/drawing/2014/main" id="{CEFF1A6E-9DF6-4A8D-9144-10D8BFA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E3E67-19AC-490A-8742-AE65AD43F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7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562698D0-BDB5-4975-9786-06B55A3C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DA7D-290E-4FD7-8A10-BB69FEF93EF6}"/>
              </a:ext>
            </a:extLst>
          </p:cNvPr>
          <p:cNvSpPr txBox="1"/>
          <p:nvPr/>
        </p:nvSpPr>
        <p:spPr>
          <a:xfrm>
            <a:off x="4158114" y="0"/>
            <a:ext cx="803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Стандартизация процессов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89250F-1F83-4FA2-8646-527252B9AF56}"/>
              </a:ext>
            </a:extLst>
          </p:cNvPr>
          <p:cNvSpPr/>
          <p:nvPr/>
        </p:nvSpPr>
        <p:spPr>
          <a:xfrm>
            <a:off x="3880908" y="923330"/>
            <a:ext cx="801848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6D0D92-5338-4CBC-8F6D-E0C70B798F0A}"/>
              </a:ext>
            </a:extLst>
          </p:cNvPr>
          <p:cNvSpPr/>
          <p:nvPr/>
        </p:nvSpPr>
        <p:spPr>
          <a:xfrm>
            <a:off x="415635" y="6096152"/>
            <a:ext cx="8877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ГОСТ Р 56908— 2016 Бережливое производство. Стандартизация работы. 2017 год </a:t>
            </a:r>
          </a:p>
        </p:txBody>
      </p:sp>
    </p:spTree>
    <p:extLst>
      <p:ext uri="{BB962C8B-B14F-4D97-AF65-F5344CB8AC3E}">
        <p14:creationId xmlns:p14="http://schemas.microsoft.com/office/powerpoint/2010/main" val="3836901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62">
            <a:off x="9288869" y="1493330"/>
            <a:ext cx="2588250" cy="317948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77" name="TextBox 276"/>
          <p:cNvSpPr txBox="1"/>
          <p:nvPr/>
        </p:nvSpPr>
        <p:spPr>
          <a:xfrm>
            <a:off x="3540408" y="116633"/>
            <a:ext cx="8346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Разработанные стандарты по итогам реализации проекта в ГУЗ ЯО «Городская поликлиника № 3 им. Н. А. Семашко» г. Рыбинск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98564" y="1268760"/>
            <a:ext cx="1887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процесса забора крови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934" y="5276365"/>
            <a:ext cx="2817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производительности оборудования КДЛ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564" y="2907352"/>
            <a:ext cx="2528143" cy="3729806"/>
          </a:xfrm>
          <a:prstGeom prst="rect">
            <a:avLst/>
          </a:prstGeom>
          <a:ln>
            <a:solidFill>
              <a:srgbClr val="0066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4" y="1323010"/>
            <a:ext cx="2817832" cy="370619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6" descr="Картинки по запросу росатом">
            <a:extLst>
              <a:ext uri="{FF2B5EF4-FFF2-40B4-BE49-F238E27FC236}">
                <a16:creationId xmlns:a16="http://schemas.microsoft.com/office/drawing/2014/main" id="{6A0C190C-D779-46CA-880F-A41F09F2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9520" y="78354"/>
            <a:ext cx="574982" cy="728312"/>
          </a:xfrm>
          <a:prstGeom prst="rect">
            <a:avLst/>
          </a:prstGeom>
          <a:noFill/>
        </p:spPr>
      </p:pic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A44B44BD-6EF1-41E5-99BC-71CCE9C1386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r="72893"/>
          <a:stretch>
            <a:fillRect/>
          </a:stretch>
        </p:blipFill>
        <p:spPr bwMode="auto">
          <a:xfrm>
            <a:off x="143933" y="44258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DB7BD0F0-D192-492A-B172-B90D1CB85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847" y="77277"/>
            <a:ext cx="883824" cy="652879"/>
          </a:xfrm>
          <a:prstGeom prst="rect">
            <a:avLst/>
          </a:prstGeom>
          <a:noFill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9B2E21-5609-437E-87F7-9643F06CA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06" y="77277"/>
            <a:ext cx="945704" cy="663276"/>
          </a:xfrm>
          <a:prstGeom prst="rect">
            <a:avLst/>
          </a:prstGeom>
        </p:spPr>
      </p:pic>
      <p:cxnSp>
        <p:nvCxnSpPr>
          <p:cNvPr id="16" name="Прямая соединительная линия 9"/>
          <p:cNvCxnSpPr>
            <a:cxnSpLocks/>
          </p:cNvCxnSpPr>
          <p:nvPr/>
        </p:nvCxnSpPr>
        <p:spPr>
          <a:xfrm>
            <a:off x="4010025" y="876300"/>
            <a:ext cx="7991475" cy="28575"/>
          </a:xfrm>
          <a:prstGeom prst="line">
            <a:avLst/>
          </a:prstGeom>
          <a:ln w="190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D3C91A1-3202-4E5D-8705-32AC1FDF79A2}"/>
              </a:ext>
            </a:extLst>
          </p:cNvPr>
          <p:cNvSpPr/>
          <p:nvPr/>
        </p:nvSpPr>
        <p:spPr>
          <a:xfrm>
            <a:off x="3194271" y="1164244"/>
            <a:ext cx="4364768" cy="5457712"/>
          </a:xfrm>
          <a:prstGeom prst="round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Этапы стандартизации: 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1.Выбор процесса. 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2. Анализ текущей деятельности с проведением хронометража и картирования процесса. 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3.Выявление потерь 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4.Разработка СОК,СОП, алгоритмов. 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5.Составление чек-листов. 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6.Проведение аудита по чек-листам.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7.Анализ текущей деятельности с проведением хронометража и картирования по чек-листам. 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8.Обновление стандарта при выявлении несоответствия  или недостатков предыдущего стандарта.</a:t>
            </a:r>
          </a:p>
          <a:p>
            <a:pPr>
              <a:lnSpc>
                <a:spcPct val="90000"/>
              </a:lnSpc>
            </a:pP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33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058512"/>
              </p:ext>
            </p:extLst>
          </p:nvPr>
        </p:nvGraphicFramePr>
        <p:xfrm>
          <a:off x="143933" y="1183413"/>
          <a:ext cx="11783365" cy="2628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3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9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6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6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685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009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Наименование МО 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Показатель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Исходное состояние 17.12.2018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Текущее состояние 14.06.2019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Значение критерия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9076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ЯО «Городская поликлиника № 3 им. Н. А. Семашко»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5.1 Количество и сумма штрафов/удержаний/ снятий, взысканных страховыми медицинскими организациями по результатам медико-экономического контроля, экспертизы качества медицинской помощи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11/5 772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16/9 075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Планомерное снижение показателей не менее чем на 5% ежегодно по сравнению с предыдущим годом. Каждый показатель исчисляется количеством/суммой штрафов (удержаний, снятий) на 100 запрошенных СМО медицинских карт ежемесячно (приложение 5)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199237AE-5715-4D3C-BA62-36CF3CC0D4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росатом">
            <a:extLst>
              <a:ext uri="{FF2B5EF4-FFF2-40B4-BE49-F238E27FC236}">
                <a16:creationId xmlns:a16="http://schemas.microsoft.com/office/drawing/2014/main" id="{CEFF1A6E-9DF6-4A8D-9144-10D8BFA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E3E67-19AC-490A-8742-AE65AD43F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7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562698D0-BDB5-4975-9786-06B55A3C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DA7D-290E-4FD7-8A10-BB69FEF93EF6}"/>
              </a:ext>
            </a:extLst>
          </p:cNvPr>
          <p:cNvSpPr txBox="1"/>
          <p:nvPr/>
        </p:nvSpPr>
        <p:spPr>
          <a:xfrm>
            <a:off x="4158114" y="0"/>
            <a:ext cx="803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Качество медицинской помощи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89250F-1F83-4FA2-8646-527252B9AF56}"/>
              </a:ext>
            </a:extLst>
          </p:cNvPr>
          <p:cNvSpPr/>
          <p:nvPr/>
        </p:nvSpPr>
        <p:spPr>
          <a:xfrm>
            <a:off x="3917484" y="1030512"/>
            <a:ext cx="800981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F198E85F-B764-4873-BAA4-D1D09D015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154652"/>
              </p:ext>
            </p:extLst>
          </p:nvPr>
        </p:nvGraphicFramePr>
        <p:xfrm>
          <a:off x="143933" y="3811802"/>
          <a:ext cx="11164150" cy="30018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5070">
                  <a:extLst>
                    <a:ext uri="{9D8B030D-6E8A-4147-A177-3AD203B41FA5}">
                      <a16:colId xmlns:a16="http://schemas.microsoft.com/office/drawing/2014/main" val="1998434169"/>
                    </a:ext>
                  </a:extLst>
                </a:gridCol>
                <a:gridCol w="749160">
                  <a:extLst>
                    <a:ext uri="{9D8B030D-6E8A-4147-A177-3AD203B41FA5}">
                      <a16:colId xmlns:a16="http://schemas.microsoft.com/office/drawing/2014/main" val="645538756"/>
                    </a:ext>
                  </a:extLst>
                </a:gridCol>
                <a:gridCol w="749160">
                  <a:extLst>
                    <a:ext uri="{9D8B030D-6E8A-4147-A177-3AD203B41FA5}">
                      <a16:colId xmlns:a16="http://schemas.microsoft.com/office/drawing/2014/main" val="3380768986"/>
                    </a:ext>
                  </a:extLst>
                </a:gridCol>
                <a:gridCol w="749160">
                  <a:extLst>
                    <a:ext uri="{9D8B030D-6E8A-4147-A177-3AD203B41FA5}">
                      <a16:colId xmlns:a16="http://schemas.microsoft.com/office/drawing/2014/main" val="3006188003"/>
                    </a:ext>
                  </a:extLst>
                </a:gridCol>
                <a:gridCol w="749160">
                  <a:extLst>
                    <a:ext uri="{9D8B030D-6E8A-4147-A177-3AD203B41FA5}">
                      <a16:colId xmlns:a16="http://schemas.microsoft.com/office/drawing/2014/main" val="398796063"/>
                    </a:ext>
                  </a:extLst>
                </a:gridCol>
                <a:gridCol w="749160">
                  <a:extLst>
                    <a:ext uri="{9D8B030D-6E8A-4147-A177-3AD203B41FA5}">
                      <a16:colId xmlns:a16="http://schemas.microsoft.com/office/drawing/2014/main" val="2745054780"/>
                    </a:ext>
                  </a:extLst>
                </a:gridCol>
                <a:gridCol w="749160">
                  <a:extLst>
                    <a:ext uri="{9D8B030D-6E8A-4147-A177-3AD203B41FA5}">
                      <a16:colId xmlns:a16="http://schemas.microsoft.com/office/drawing/2014/main" val="1382801124"/>
                    </a:ext>
                  </a:extLst>
                </a:gridCol>
                <a:gridCol w="749160">
                  <a:extLst>
                    <a:ext uri="{9D8B030D-6E8A-4147-A177-3AD203B41FA5}">
                      <a16:colId xmlns:a16="http://schemas.microsoft.com/office/drawing/2014/main" val="2932198417"/>
                    </a:ext>
                  </a:extLst>
                </a:gridCol>
                <a:gridCol w="749160">
                  <a:extLst>
                    <a:ext uri="{9D8B030D-6E8A-4147-A177-3AD203B41FA5}">
                      <a16:colId xmlns:a16="http://schemas.microsoft.com/office/drawing/2014/main" val="2660277853"/>
                    </a:ext>
                  </a:extLst>
                </a:gridCol>
                <a:gridCol w="749160">
                  <a:extLst>
                    <a:ext uri="{9D8B030D-6E8A-4147-A177-3AD203B41FA5}">
                      <a16:colId xmlns:a16="http://schemas.microsoft.com/office/drawing/2014/main" val="4162960789"/>
                    </a:ext>
                  </a:extLst>
                </a:gridCol>
                <a:gridCol w="749160">
                  <a:extLst>
                    <a:ext uri="{9D8B030D-6E8A-4147-A177-3AD203B41FA5}">
                      <a16:colId xmlns:a16="http://schemas.microsoft.com/office/drawing/2014/main" val="1673226814"/>
                    </a:ext>
                  </a:extLst>
                </a:gridCol>
                <a:gridCol w="749160">
                  <a:extLst>
                    <a:ext uri="{9D8B030D-6E8A-4147-A177-3AD203B41FA5}">
                      <a16:colId xmlns:a16="http://schemas.microsoft.com/office/drawing/2014/main" val="3455276392"/>
                    </a:ext>
                  </a:extLst>
                </a:gridCol>
                <a:gridCol w="749160">
                  <a:extLst>
                    <a:ext uri="{9D8B030D-6E8A-4147-A177-3AD203B41FA5}">
                      <a16:colId xmlns:a16="http://schemas.microsoft.com/office/drawing/2014/main" val="2852977482"/>
                    </a:ext>
                  </a:extLst>
                </a:gridCol>
                <a:gridCol w="749160">
                  <a:extLst>
                    <a:ext uri="{9D8B030D-6E8A-4147-A177-3AD203B41FA5}">
                      <a16:colId xmlns:a16="http://schemas.microsoft.com/office/drawing/2014/main" val="2516827167"/>
                    </a:ext>
                  </a:extLst>
                </a:gridCol>
              </a:tblGrid>
              <a:tr h="21109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2019 год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январь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февраль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март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апрель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май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июнь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июль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август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сентябрь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октябрь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ноябрь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декабрь</a:t>
                      </a:r>
                      <a:endParaRPr lang="ru-RU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6524118"/>
                  </a:ext>
                </a:extLst>
              </a:tr>
              <a:tr h="4471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Снятия и штрафы (руб.)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125 694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55 342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28 804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11 894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29 654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6319510"/>
                  </a:ext>
                </a:extLst>
              </a:tr>
              <a:tr h="6288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количество штрафов на 100 карт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33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25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2896957"/>
                  </a:ext>
                </a:extLst>
              </a:tr>
              <a:tr h="6288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сумма штрафов на 100 карт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9 075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11 158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13 460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198 233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11 909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2502497"/>
                  </a:ext>
                </a:extLst>
              </a:tr>
              <a:tr h="4223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проверено карт (шт.)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1 385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420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496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214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249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6164876"/>
                  </a:ext>
                </a:extLst>
              </a:tr>
              <a:tr h="6288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карт со штрафами (шт.)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222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86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solidFill>
                            <a:srgbClr val="002060"/>
                          </a:solidFill>
                          <a:effectLst/>
                        </a:rPr>
                        <a:t>70</a:t>
                      </a:r>
                      <a:endParaRPr lang="ru-RU" sz="14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63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654436"/>
                  </a:ext>
                </a:extLst>
              </a:tr>
            </a:tbl>
          </a:graphicData>
        </a:graphic>
      </p:graphicFrame>
      <p:pic>
        <p:nvPicPr>
          <p:cNvPr id="9" name="Picture 2" descr="http://www.kmis.ru/site.nsf/106b026c5d461d0bc32573b2004b631c/b9d1959022ccd830c325775000266336/Body/9.2CDE?OpenElement&amp;FieldElemFormat=jpg">
            <a:extLst>
              <a:ext uri="{FF2B5EF4-FFF2-40B4-BE49-F238E27FC236}">
                <a16:creationId xmlns:a16="http://schemas.microsoft.com/office/drawing/2014/main" id="{0EAED2B3-AC18-4C36-9528-62FBE3DED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76510" y="4430386"/>
            <a:ext cx="2450788" cy="23832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8275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862"/>
              </p:ext>
            </p:extLst>
          </p:nvPr>
        </p:nvGraphicFramePr>
        <p:xfrm>
          <a:off x="240631" y="1277751"/>
          <a:ext cx="11686666" cy="444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6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4369"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199237AE-5715-4D3C-BA62-36CF3CC0D4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росатом">
            <a:extLst>
              <a:ext uri="{FF2B5EF4-FFF2-40B4-BE49-F238E27FC236}">
                <a16:creationId xmlns:a16="http://schemas.microsoft.com/office/drawing/2014/main" id="{CEFF1A6E-9DF6-4A8D-9144-10D8BFA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E3E67-19AC-490A-8742-AE65AD43F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7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562698D0-BDB5-4975-9786-06B55A3C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DA7D-290E-4FD7-8A10-BB69FEF93EF6}"/>
              </a:ext>
            </a:extLst>
          </p:cNvPr>
          <p:cNvSpPr txBox="1"/>
          <p:nvPr/>
        </p:nvSpPr>
        <p:spPr>
          <a:xfrm>
            <a:off x="4158114" y="0"/>
            <a:ext cx="803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Качество медицинской помощи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89250F-1F83-4FA2-8646-527252B9AF56}"/>
              </a:ext>
            </a:extLst>
          </p:cNvPr>
          <p:cNvSpPr/>
          <p:nvPr/>
        </p:nvSpPr>
        <p:spPr>
          <a:xfrm>
            <a:off x="3893410" y="923329"/>
            <a:ext cx="8033886" cy="650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134780"/>
              </p:ext>
            </p:extLst>
          </p:nvPr>
        </p:nvGraphicFramePr>
        <p:xfrm>
          <a:off x="143933" y="4328160"/>
          <a:ext cx="11783363" cy="2413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010311"/>
              </p:ext>
            </p:extLst>
          </p:nvPr>
        </p:nvGraphicFramePr>
        <p:xfrm>
          <a:off x="143933" y="1541641"/>
          <a:ext cx="11807436" cy="2588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EBCD91B9-F262-4197-872C-9D056F962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303288"/>
              </p:ext>
            </p:extLst>
          </p:nvPr>
        </p:nvGraphicFramePr>
        <p:xfrm>
          <a:off x="264702" y="1031623"/>
          <a:ext cx="11134818" cy="4270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34818">
                  <a:extLst>
                    <a:ext uri="{9D8B030D-6E8A-4147-A177-3AD203B41FA5}">
                      <a16:colId xmlns:a16="http://schemas.microsoft.com/office/drawing/2014/main" val="937380471"/>
                    </a:ext>
                  </a:extLst>
                </a:gridCol>
              </a:tblGrid>
              <a:tr h="4270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Количество и сумма штрафов/удержаний/снятий взысканных СМО на 100 амбулаторных карт 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0663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8266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778243"/>
              </p:ext>
            </p:extLst>
          </p:nvPr>
        </p:nvGraphicFramePr>
        <p:xfrm>
          <a:off x="102809" y="1277751"/>
          <a:ext cx="11925904" cy="3266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7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7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1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1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67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835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Наименование МО 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Показатель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Исходное состояние 17.12.2018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Текущее состояние 14.06.2019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Значение критерия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172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ЯО «Городская поликлиника № 3 им. Н. А. Семашко»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6.1 Обеспечение амбулаторного приема плановых пациентов врачами строго по времени и по предварительной записи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70%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90%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Не менее 90% - доля посещений </a:t>
                      </a:r>
                    </a:p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по установленному времени;  </a:t>
                      </a:r>
                    </a:p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Не менее 90 % - доля посещений </a:t>
                      </a:r>
                    </a:p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по предварительной записи.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089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6.2 Обеспечение удаленной записи на прием в медицинские организации 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50%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80%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Доля записей, произведенных без посещения поликлиники,</a:t>
                      </a:r>
                      <a:r>
                        <a:rPr lang="ru-RU" sz="1400" baseline="0" dirty="0">
                          <a:solidFill>
                            <a:srgbClr val="002060"/>
                          </a:solidFill>
                        </a:rPr>
                        <a:t> составляет не менее 50 %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781">
                <a:tc v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6.3  Обеспечение выполнения профилактического осмотра и/или первого этапа диспансеризации взрослого населения за минимальное количество посещений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Не более 3 (трех) посещений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199237AE-5715-4D3C-BA62-36CF3CC0D4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росатом">
            <a:extLst>
              <a:ext uri="{FF2B5EF4-FFF2-40B4-BE49-F238E27FC236}">
                <a16:creationId xmlns:a16="http://schemas.microsoft.com/office/drawing/2014/main" id="{CEFF1A6E-9DF6-4A8D-9144-10D8BFA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E3E67-19AC-490A-8742-AE65AD43F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7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562698D0-BDB5-4975-9786-06B55A3C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DA7D-290E-4FD7-8A10-BB69FEF93EF6}"/>
              </a:ext>
            </a:extLst>
          </p:cNvPr>
          <p:cNvSpPr txBox="1"/>
          <p:nvPr/>
        </p:nvSpPr>
        <p:spPr>
          <a:xfrm>
            <a:off x="4158114" y="0"/>
            <a:ext cx="803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Доступность медицинской помощи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89250F-1F83-4FA2-8646-527252B9AF56}"/>
              </a:ext>
            </a:extLst>
          </p:cNvPr>
          <p:cNvSpPr/>
          <p:nvPr/>
        </p:nvSpPr>
        <p:spPr>
          <a:xfrm>
            <a:off x="3917484" y="1030512"/>
            <a:ext cx="800981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5" descr="I:\Презентации\Новая папка\СШ иЭМК\2.png">
            <a:extLst>
              <a:ext uri="{FF2B5EF4-FFF2-40B4-BE49-F238E27FC236}">
                <a16:creationId xmlns:a16="http://schemas.microsoft.com/office/drawing/2014/main" id="{0A96EB2B-158E-4B21-9749-4D528B1A3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28059" y="4632420"/>
            <a:ext cx="5300654" cy="1892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3" descr="image003">
            <a:extLst>
              <a:ext uri="{FF2B5EF4-FFF2-40B4-BE49-F238E27FC236}">
                <a16:creationId xmlns:a16="http://schemas.microsoft.com/office/drawing/2014/main" id="{31415AEB-E6C6-467B-A5C4-20D6C7853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040" y="4634054"/>
            <a:ext cx="4482653" cy="1892390"/>
          </a:xfrm>
          <a:prstGeom prst="rect">
            <a:avLst/>
          </a:prstGeom>
          <a:ln w="635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F8B347-4865-4715-8CFC-38891652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r="21685" b="44026"/>
          <a:stretch>
            <a:fillRect/>
          </a:stretch>
        </p:blipFill>
        <p:spPr bwMode="auto">
          <a:xfrm>
            <a:off x="2930041" y="5297402"/>
            <a:ext cx="6331917" cy="1443790"/>
          </a:xfrm>
          <a:prstGeom prst="rect">
            <a:avLst/>
          </a:prstGeom>
          <a:ln w="635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397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Picture 21" descr="C:\Users\slastnikovaoa\Pictures\графи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182" y="3824748"/>
            <a:ext cx="4688613" cy="293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9"/>
          <p:cNvCxnSpPr/>
          <p:nvPr/>
        </p:nvCxnSpPr>
        <p:spPr>
          <a:xfrm>
            <a:off x="4057026" y="896942"/>
            <a:ext cx="7724775" cy="1629"/>
          </a:xfrm>
          <a:prstGeom prst="line">
            <a:avLst/>
          </a:prstGeom>
          <a:ln w="3810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15" name="Рисунок 10"/>
          <p:cNvPicPr>
            <a:picLocks noChangeAspect="1"/>
          </p:cNvPicPr>
          <p:nvPr/>
        </p:nvPicPr>
        <p:blipFill>
          <a:blip r:embed="rId5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755" y="79092"/>
            <a:ext cx="883824" cy="652879"/>
          </a:xfrm>
          <a:prstGeom prst="rect">
            <a:avLst/>
          </a:prstGeom>
          <a:noFill/>
        </p:spPr>
      </p:pic>
      <p:pic>
        <p:nvPicPr>
          <p:cNvPr id="16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711" y="79092"/>
            <a:ext cx="574982" cy="72831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677081" y="0"/>
            <a:ext cx="843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Доступность медицинской помощи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53" y="942891"/>
            <a:ext cx="663735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Автоматизированный мониторинг предоставления услуги электронной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записи на прием к врачу с учетом норматива сроков ожидания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354196"/>
            <a:ext cx="69844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Мониторинг на примере ГАУЗ ЯО "Клиническая больница № 9", Поликлиника № 5 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8827" y="1727721"/>
          <a:ext cx="7275870" cy="4527931"/>
        </p:xfrm>
        <a:graphic>
          <a:graphicData uri="http://schemas.openxmlformats.org/drawingml/2006/table">
            <a:tbl>
              <a:tblPr firstRow="1" bandRow="1"/>
              <a:tblGrid>
                <a:gridCol w="806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1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99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92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99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8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892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07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88766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err="1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Специаль-ность</a:t>
                      </a:r>
                      <a:endParaRPr lang="ru-RU" sz="900" b="1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Коли-</a:t>
                      </a:r>
                      <a:r>
                        <a:rPr lang="ru-RU" sz="900" b="1" dirty="0" err="1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чество</a:t>
                      </a:r>
                      <a:r>
                        <a:rPr lang="ru-RU" sz="9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специалистов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Приемных дней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Открыто явок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Свободно явок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В среднем явок по специальности в день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В среднем явок на </a:t>
                      </a:r>
                      <a:r>
                        <a:rPr lang="ru-RU" sz="900" b="1" dirty="0" err="1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специа</a:t>
                      </a:r>
                      <a:r>
                        <a:rPr lang="ru-RU" sz="9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-листа в день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Максимальная дата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900" b="1" dirty="0" err="1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Количест</a:t>
                      </a:r>
                      <a:r>
                        <a:rPr lang="ru-RU" sz="9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-во дней,</a:t>
                      </a:r>
                      <a:r>
                        <a:rPr lang="ru-RU" sz="900" b="1" baseline="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на которое не выложено </a:t>
                      </a:r>
                      <a:r>
                        <a:rPr lang="ru-RU" sz="900" b="1" baseline="0" dirty="0" err="1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расписа-ние</a:t>
                      </a:r>
                      <a:r>
                        <a:rPr lang="ru-RU" sz="900" b="1" baseline="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(норматив 30 дней)</a:t>
                      </a:r>
                      <a:endParaRPr lang="ru-RU" sz="900" b="1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Первая доступ-</a:t>
                      </a:r>
                      <a:r>
                        <a:rPr lang="ru-RU" sz="900" b="1" dirty="0" err="1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ная</a:t>
                      </a:r>
                      <a:r>
                        <a:rPr lang="ru-RU" sz="9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дата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Рабочих дней ожидания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Норматив срока ожидания приема врача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327">
                <a:tc>
                  <a:txBody>
                    <a:bodyPr/>
                    <a:lstStyle/>
                    <a:p>
                      <a:r>
                        <a:rPr lang="ru-RU" sz="1100" b="1" dirty="0"/>
                        <a:t>КБ № 9 </a:t>
                      </a:r>
                      <a:r>
                        <a:rPr lang="ru-RU" sz="1050" b="1" spc="0" baseline="0" dirty="0" err="1">
                          <a:latin typeface="Arial Narrow" panose="020B0606020202030204" pitchFamily="34" charset="0"/>
                        </a:rPr>
                        <a:t>поликли-ника</a:t>
                      </a:r>
                      <a:r>
                        <a:rPr lang="ru-RU" sz="1050" b="1" spc="0" baseline="0" dirty="0">
                          <a:latin typeface="Arial Narrow" panose="020B0606020202030204" pitchFamily="34" charset="0"/>
                        </a:rPr>
                        <a:t> №5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12.07.19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18.06.19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50" u="sng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Неврология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21.06.19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нет свободных явок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свободных явок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50" u="sng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Онкология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12.07.19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21.06.19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50" u="sng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Оториноларингология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11.07.19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03.07.19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50" u="sng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Офтальмо-логия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12.07.19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04.07.19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50" u="sng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Терапия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12.07.19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18.06.19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50" u="sng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Хирургия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12.07.19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18.06.19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50" u="sng" dirty="0" err="1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Эндокрино</a:t>
                      </a:r>
                      <a:r>
                        <a:rPr lang="ru-RU" sz="1050" u="sng" dirty="0">
                          <a:solidFill>
                            <a:srgbClr val="0000FF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-логия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12.07.19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18.06.19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068" name="Picture 20" descr="C:\Users\slastnikovaoa\Pictures\график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182" y="962556"/>
            <a:ext cx="4686158" cy="278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67933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201174"/>
              </p:ext>
            </p:extLst>
          </p:nvPr>
        </p:nvGraphicFramePr>
        <p:xfrm>
          <a:off x="240631" y="1277751"/>
          <a:ext cx="11686666" cy="2462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4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6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35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835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Наименование МО 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Показатель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Исходное состояние 17.12.2018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Текущее состояние 14.06.2019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Значение критерия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17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ЯО «Городская поликлиника № 3 им. Н. А. Семашко»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7.1 Вовлеченность руководителей медицинских организаций и их заместителей во внедрение бережливых технологий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Не менее 1 проекта по улучшению в год у каждого руководителя МО и его заместителей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781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7.2 Работа системы подачи и реализации предложений по улучшению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0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50%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Доля реализованных улучшений от принятых предложений составляет не менее 30%, с увеличением на 5% ежегодно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199237AE-5715-4D3C-BA62-36CF3CC0D4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росатом">
            <a:extLst>
              <a:ext uri="{FF2B5EF4-FFF2-40B4-BE49-F238E27FC236}">
                <a16:creationId xmlns:a16="http://schemas.microsoft.com/office/drawing/2014/main" id="{CEFF1A6E-9DF6-4A8D-9144-10D8BFA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E3E67-19AC-490A-8742-AE65AD43F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7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562698D0-BDB5-4975-9786-06B55A3C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DA7D-290E-4FD7-8A10-BB69FEF93EF6}"/>
              </a:ext>
            </a:extLst>
          </p:cNvPr>
          <p:cNvSpPr txBox="1"/>
          <p:nvPr/>
        </p:nvSpPr>
        <p:spPr>
          <a:xfrm>
            <a:off x="4158114" y="0"/>
            <a:ext cx="803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Вовлеченность персонала в улучшения процессов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89250F-1F83-4FA2-8646-527252B9AF56}"/>
              </a:ext>
            </a:extLst>
          </p:cNvPr>
          <p:cNvSpPr/>
          <p:nvPr/>
        </p:nvSpPr>
        <p:spPr>
          <a:xfrm>
            <a:off x="3917484" y="1030512"/>
            <a:ext cx="800981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09339B-2202-421E-8F42-F8622F9EC1A7}"/>
              </a:ext>
            </a:extLst>
          </p:cNvPr>
          <p:cNvSpPr txBox="1"/>
          <p:nvPr/>
        </p:nvSpPr>
        <p:spPr>
          <a:xfrm>
            <a:off x="216131" y="3941300"/>
            <a:ext cx="5234251" cy="265900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Проекты 2018 года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1.Сокращение времени ожидания забора крови.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Повышение производительности оборудования КДЛ.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Сокращение времени ожидания приема врача-терапевта. Организация работы кабинета неотложной меди-цинской помощи.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E43D60-D4CE-4B31-A8D3-0E90D75A8585}"/>
              </a:ext>
            </a:extLst>
          </p:cNvPr>
          <p:cNvSpPr txBox="1"/>
          <p:nvPr/>
        </p:nvSpPr>
        <p:spPr>
          <a:xfrm>
            <a:off x="5802285" y="3941300"/>
            <a:ext cx="5960222" cy="2645984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Проекты 2019 года</a:t>
            </a:r>
          </a:p>
          <a:p>
            <a:r>
              <a:rPr lang="ru-RU" dirty="0">
                <a:solidFill>
                  <a:srgbClr val="002060"/>
                </a:solidFill>
              </a:rPr>
              <a:t>1. Поставка расходных материалов и изделий медицинского назначения «точно вовремя».</a:t>
            </a:r>
          </a:p>
          <a:p>
            <a:r>
              <a:rPr lang="ru-RU" dirty="0">
                <a:solidFill>
                  <a:srgbClr val="002060"/>
                </a:solidFill>
              </a:rPr>
              <a:t>2.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Сокращение времени выписки рецепта на льготный лекарственный препарат.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Улучшение процесса уборки помещений поликлиники (инсорсинг).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Сокращение времени ожидания ЭКГ-исследований.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Сокращение времени ожидания ФЛГ-исследований.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18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48763"/>
              </p:ext>
            </p:extLst>
          </p:nvPr>
        </p:nvGraphicFramePr>
        <p:xfrm>
          <a:off x="240631" y="1346663"/>
          <a:ext cx="11686666" cy="3172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0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6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738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4899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Наименование МО 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Показатель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Исходное состояние 17.12.2018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Текущее состояние 14.06.2019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Значение критерия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3178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«Детская поликлиника № 3»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ЯО «Городская поликлиника № 3 им. Н. А. Семашко»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ЯО «Городская больница № 1» поликлиника</a:t>
                      </a:r>
                      <a:r>
                        <a:rPr lang="ru-RU" sz="1200" b="0" baseline="0" dirty="0">
                          <a:solidFill>
                            <a:srgbClr val="002060"/>
                          </a:solidFill>
                        </a:rPr>
                        <a:t> № 2</a:t>
                      </a:r>
                      <a:endParaRPr lang="ru-RU" sz="1200" b="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Визуальное управление процессами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0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Не менее 5 процессов (в соответствии с блоками системы SQDCM) управляются через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</a:rPr>
                        <a:t>инфоцентр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199237AE-5715-4D3C-BA62-36CF3CC0D4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росатом">
            <a:extLst>
              <a:ext uri="{FF2B5EF4-FFF2-40B4-BE49-F238E27FC236}">
                <a16:creationId xmlns:a16="http://schemas.microsoft.com/office/drawing/2014/main" id="{CEFF1A6E-9DF6-4A8D-9144-10D8BFA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E3E67-19AC-490A-8742-AE65AD43F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7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562698D0-BDB5-4975-9786-06B55A3C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DA7D-290E-4FD7-8A10-BB69FEF93EF6}"/>
              </a:ext>
            </a:extLst>
          </p:cNvPr>
          <p:cNvSpPr txBox="1"/>
          <p:nvPr/>
        </p:nvSpPr>
        <p:spPr>
          <a:xfrm>
            <a:off x="4158114" y="0"/>
            <a:ext cx="803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Формирование системы управления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89250F-1F83-4FA2-8646-527252B9AF56}"/>
              </a:ext>
            </a:extLst>
          </p:cNvPr>
          <p:cNvSpPr/>
          <p:nvPr/>
        </p:nvSpPr>
        <p:spPr>
          <a:xfrm>
            <a:off x="3917484" y="1030512"/>
            <a:ext cx="800981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D08F4D-3352-4740-87ED-A329CF132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67" y="3429000"/>
            <a:ext cx="3065930" cy="3429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AA3330E-DE7F-4E08-B8F0-48ECC966E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31" y="4503372"/>
            <a:ext cx="8387980" cy="25956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3D6A2A-3358-468F-81F9-E2395E583E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38" y="3554936"/>
            <a:ext cx="3197629" cy="317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09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1"/>
          <p:cNvSpPr txBox="1">
            <a:spLocks/>
          </p:cNvSpPr>
          <p:nvPr/>
        </p:nvSpPr>
        <p:spPr>
          <a:xfrm>
            <a:off x="2110317" y="1509185"/>
            <a:ext cx="7973483" cy="90381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latin typeface="Arial" pitchFamily="34"/>
              </a:rPr>
              <a:t>8.1 Визуальное управление процессами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6551" y="1132627"/>
            <a:ext cx="11521016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67" b="1" dirty="0">
                <a:solidFill>
                  <a:srgbClr val="F13E45"/>
                </a:solidFill>
                <a:latin typeface="Arial Black" panose="020B0A04020102020204" pitchFamily="34" charset="0"/>
              </a:rPr>
              <a:t>Критерий № 8  Формирование системы управления 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36551" y="2470547"/>
          <a:ext cx="3833829" cy="1130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3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8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Целевое значение:</a:t>
                      </a:r>
                    </a:p>
                  </a:txBody>
                  <a:tcPr marL="121920" marR="121920" marT="60960" marB="60960"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300" dirty="0">
                          <a:latin typeface="Arial" pitchFamily="34"/>
                        </a:rPr>
                        <a:t>Не менее 5 процессов (в соответствии с блоками системы SQDCM) управляются через инфоцентр</a:t>
                      </a:r>
                    </a:p>
                  </a:txBody>
                  <a:tcPr marL="121920" marR="121920" marT="60960" marB="60960"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504266" y="2470547"/>
          <a:ext cx="6712375" cy="1130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8699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300" b="1" kern="1200" dirty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Источники информации:</a:t>
                      </a:r>
                    </a:p>
                  </a:txBody>
                  <a:tcPr marL="121920" marR="121920" marT="60960" marB="60960"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lvl="0" indent="0" algn="l">
                        <a:buNone/>
                      </a:pPr>
                      <a:r>
                        <a:rPr lang="ru-RU" sz="1300" dirty="0">
                          <a:latin typeface="Arial" pitchFamily="34"/>
                        </a:rPr>
                        <a:t>Перечень показателей, представленный графиками, диаграммами и пр. элементами визуализации, отражающих динамику того или иного показателя, данные МИС;  руководитель медицинской организации и его заместители  </a:t>
                      </a:r>
                    </a:p>
                  </a:txBody>
                  <a:tcPr marL="121920" marR="121920" marT="60960" marB="60960"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4339713" y="2470944"/>
            <a:ext cx="0" cy="3845189"/>
          </a:xfrm>
          <a:prstGeom prst="line">
            <a:avLst/>
          </a:prstGeom>
          <a:noFill/>
          <a:ln w="19050" cap="flat">
            <a:solidFill>
              <a:schemeClr val="tx1">
                <a:lumMod val="50000"/>
                <a:lumOff val="50000"/>
              </a:schemeClr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36551" y="3966715"/>
          <a:ext cx="3833829" cy="2146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3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8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Примечание:</a:t>
                      </a:r>
                    </a:p>
                  </a:txBody>
                  <a:tcPr marL="121920" marR="121920" marT="60960" marB="60960"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752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300" dirty="0"/>
                        <a:t>Отображаются показатели текущей деятельности медицинской организации, необходимые для принятия руководителем медицинской организации (заместителями руководителя) управленческих решений в отношении безопасности, качества, достижения плановых показателей, финансовых затрат, корпоративной культуры (SQDCM)</a:t>
                      </a:r>
                    </a:p>
                  </a:txBody>
                  <a:tcPr marL="121920" marR="121920" marT="60960" marB="60960"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3823855" y="742368"/>
            <a:ext cx="7758545" cy="96574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</a:t>
            </a:r>
            <a:b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/>
          <a:stretch/>
        </p:blipFill>
        <p:spPr>
          <a:xfrm>
            <a:off x="5155141" y="3751723"/>
            <a:ext cx="4710220" cy="253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EE59AF13-9C96-40CD-BA38-0036AC26B9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Картинки по запросу росатом">
            <a:extLst>
              <a:ext uri="{FF2B5EF4-FFF2-40B4-BE49-F238E27FC236}">
                <a16:creationId xmlns:a16="http://schemas.microsoft.com/office/drawing/2014/main" id="{4F01524E-0650-40CC-BF72-1CD7D735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87F978-FEDD-4068-B5B3-73C3003746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743725" cy="663276"/>
          </a:xfrm>
          <a:prstGeom prst="rect">
            <a:avLst/>
          </a:prstGeom>
        </p:spPr>
      </p:pic>
      <p:pic>
        <p:nvPicPr>
          <p:cNvPr id="14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2739A97C-BE30-4E80-99F6-65E033B9F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743725" cy="652879"/>
          </a:xfrm>
          <a:prstGeom prst="rect">
            <a:avLst/>
          </a:prstGeom>
          <a:noFill/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90EE95B-E3B2-49E6-88BB-F8F580A9A609}"/>
              </a:ext>
            </a:extLst>
          </p:cNvPr>
          <p:cNvSpPr/>
          <p:nvPr/>
        </p:nvSpPr>
        <p:spPr>
          <a:xfrm>
            <a:off x="3917484" y="1030512"/>
            <a:ext cx="800981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814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03197" y="1"/>
            <a:ext cx="8366883" cy="645382"/>
          </a:xfrm>
        </p:spPr>
        <p:txBody>
          <a:bodyPr/>
          <a:lstStyle/>
          <a:p>
            <a:r>
              <a:rPr lang="ru-RU" sz="2133" b="1" dirty="0">
                <a:solidFill>
                  <a:srgbClr val="002060"/>
                </a:solidFill>
                <a:latin typeface="Arial" pitchFamily="34"/>
              </a:rPr>
              <a:t>Визуальное управление процессами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437" y="838941"/>
            <a:ext cx="116406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SzPct val="150000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над созданием механизма управления процессами– </a:t>
            </a:r>
            <a:r>
              <a:rPr lang="ru-RU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Инфоцентра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SzPct val="150000"/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Clr>
                <a:srgbClr val="C00000"/>
              </a:buClr>
              <a:buSzPct val="150000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Это </a:t>
            </a:r>
            <a:r>
              <a:rPr lang="ru-RU" sz="2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инструмент агрегации и визуализации информации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оперативного управления и мониторинга производственных и управленческих процессов. Позволяет </a:t>
            </a:r>
            <a:r>
              <a:rPr lang="ru-RU" sz="2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выявлять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на различных уровнях управления </a:t>
            </a:r>
            <a:r>
              <a:rPr lang="ru-RU" sz="2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проблемы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обеспечивать эффективную </a:t>
            </a:r>
            <a:r>
              <a:rPr lang="ru-RU" sz="2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коммуникацию между участниками процессов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их оперативному урегулированию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36" y="3532087"/>
            <a:ext cx="5259272" cy="3218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219" y="3532086"/>
            <a:ext cx="4893480" cy="3218967"/>
          </a:xfrm>
          <a:prstGeom prst="rect">
            <a:avLst/>
          </a:prstGeom>
        </p:spPr>
      </p:pic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9FD13153-366F-46C5-8A04-1910E6868AC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368849-7141-4F1C-84AB-6D840B0EDB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74" y="79092"/>
            <a:ext cx="945704" cy="663276"/>
          </a:xfrm>
          <a:prstGeom prst="rect">
            <a:avLst/>
          </a:prstGeom>
        </p:spPr>
      </p:pic>
      <p:pic>
        <p:nvPicPr>
          <p:cNvPr id="9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EFA98E8B-EAEB-4663-9B7E-4C5D517E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743725" cy="652879"/>
          </a:xfrm>
          <a:prstGeom prst="rect">
            <a:avLst/>
          </a:prstGeom>
          <a:noFill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294B5D2-6F5A-447F-991C-EAB53535E835}"/>
              </a:ext>
            </a:extLst>
          </p:cNvPr>
          <p:cNvSpPr/>
          <p:nvPr/>
        </p:nvSpPr>
        <p:spPr>
          <a:xfrm>
            <a:off x="3940232" y="714638"/>
            <a:ext cx="7963593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8354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51208" y="1769"/>
            <a:ext cx="9009245" cy="663911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отдельных проектов – к единой новой модели медицинской организации, оказывающей первичную медико-санитарную помощь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70163" y="750589"/>
            <a:ext cx="7931217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9" name="Рисунок 10"/>
          <p:cNvPicPr>
            <a:picLocks noChangeAspect="1"/>
          </p:cNvPicPr>
          <p:nvPr/>
        </p:nvPicPr>
        <p:blipFill>
          <a:blip r:embed="rId3" cstate="print"/>
          <a:srcRect r="72893"/>
          <a:stretch>
            <a:fillRect/>
          </a:stretch>
        </p:blipFill>
        <p:spPr bwMode="auto">
          <a:xfrm>
            <a:off x="31484" y="73007"/>
            <a:ext cx="574908" cy="51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527" y="73746"/>
            <a:ext cx="574908" cy="676843"/>
          </a:xfrm>
          <a:prstGeom prst="rect">
            <a:avLst/>
          </a:prstGeom>
          <a:noFill/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92" y="68934"/>
            <a:ext cx="710454" cy="652879"/>
          </a:xfrm>
          <a:prstGeom prst="rect">
            <a:avLst/>
          </a:prstGeom>
        </p:spPr>
      </p:pic>
      <p:pic>
        <p:nvPicPr>
          <p:cNvPr id="95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282" y="37666"/>
            <a:ext cx="883709" cy="652879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000" y="1332000"/>
            <a:ext cx="2825681" cy="98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Направление № 1: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Повышение 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качества оказания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медицинских услуг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4000" y="2916000"/>
            <a:ext cx="2914580" cy="1205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Направление № 2: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Повышение 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эффективности,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снижение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себестоимости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4000" y="4572000"/>
            <a:ext cx="2914580" cy="98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Направление № 3:</a:t>
            </a:r>
          </a:p>
          <a:p>
            <a:pPr>
              <a:lnSpc>
                <a:spcPct val="8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Повышение производительности оборудования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6527" y="6277457"/>
            <a:ext cx="1796765" cy="319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2019 год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05184" y="1105496"/>
            <a:ext cx="2184346" cy="4530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регистратуры медицинской организации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604515" y="1573496"/>
            <a:ext cx="2169361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2060"/>
                </a:solidFill>
                <a:latin typeface="CentSchbkCyrill BT" panose="02040603050705020303" pitchFamily="18" charset="-52"/>
              </a:rPr>
              <a:t>Лечебно-диагностический прием на дому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764800" y="1105496"/>
            <a:ext cx="1870088" cy="46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100" b="1" dirty="0">
                <a:solidFill>
                  <a:srgbClr val="002060"/>
                </a:solidFill>
              </a:rPr>
              <a:t>Лечебно-диагностический прием врача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629768" y="1573496"/>
            <a:ext cx="2430685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2060"/>
                </a:solidFill>
                <a:latin typeface="CentSchbkCyrill BT" panose="02040603050705020303" pitchFamily="18" charset="-52"/>
              </a:rPr>
              <a:t>Профилактический прием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442017" y="3807933"/>
            <a:ext cx="2147513" cy="80340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200" dirty="0">
              <a:solidFill>
                <a:schemeClr val="tx1"/>
              </a:solidFill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Транспорт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Выстраивание логистики служебного  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автотранспорта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773875" y="2293496"/>
            <a:ext cx="1872000" cy="57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Лекарственное обеспечение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589530" y="2873762"/>
            <a:ext cx="2160000" cy="93417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Управление ресурсами в медицинской организации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9634889" y="2863461"/>
            <a:ext cx="2430685" cy="93417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1200" dirty="0">
              <a:solidFill>
                <a:schemeClr val="tx1"/>
              </a:solidFill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endParaRPr lang="ru-RU" sz="1200" dirty="0">
              <a:solidFill>
                <a:schemeClr val="tx1"/>
              </a:solidFill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Снабжение медицинской организации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 Поставка расходных 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материалов для нужд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поликлиники «точно вовремя»</a:t>
            </a:r>
          </a:p>
          <a:p>
            <a:pPr algn="ctr">
              <a:lnSpc>
                <a:spcPct val="80000"/>
              </a:lnSpc>
            </a:pPr>
            <a:endParaRPr lang="ru-RU" sz="1200" dirty="0">
              <a:solidFill>
                <a:schemeClr val="tx1"/>
              </a:solidFill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endParaRPr lang="ru-RU" sz="1200" dirty="0">
              <a:solidFill>
                <a:schemeClr val="tx1"/>
              </a:solidFill>
              <a:latin typeface="CentSchbkCyrill BT" panose="02040603050705020303" pitchFamily="18" charset="-52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405184" y="2297762"/>
            <a:ext cx="2184346" cy="57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Вакцинация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589530" y="4614275"/>
            <a:ext cx="2160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Техническое обслуживание оборудования 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КДЛ, УЗИ, рентген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749530" y="3806460"/>
            <a:ext cx="1872000" cy="792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Санитарное содержание</a:t>
            </a:r>
          </a:p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Оптимизация  процесса уборки  помещений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05184" y="6166657"/>
            <a:ext cx="8649360" cy="540917"/>
          </a:xfrm>
          <a:prstGeom prst="rect">
            <a:avLst/>
          </a:prstGeom>
          <a:solidFill>
            <a:srgbClr val="FFCCCC"/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Внедрение Критериев новой модели медицинской организации, оказывающей первичную медико-санитарную помощь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5036" y="998198"/>
            <a:ext cx="1796765" cy="319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2018 год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405184" y="5441459"/>
            <a:ext cx="8655269" cy="380987"/>
          </a:xfrm>
          <a:prstGeom prst="rect">
            <a:avLst/>
          </a:prstGeom>
          <a:solidFill>
            <a:srgbClr val="FFCCFF"/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srgbClr val="00206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Стандартизация  улучшенных 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4183530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4709" y="789133"/>
          <a:ext cx="12001255" cy="59067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9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9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9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6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30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46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902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994665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74" marR="6274" marT="627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ожидания забора крови </a:t>
                      </a:r>
                    </a:p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"</a:t>
                      </a:r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Диагностичес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-кие исследования"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производительности работы оборудования клинико-диагностической лаборатории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техническое обслуживание оборудования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ожидания приема врача-терапевта. Организация работы кабинета неотложной меди-</a:t>
                      </a:r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цинской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помощи        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"Лечебно-диагностический прием врача"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Поставка расходных материалов и изделий медицинского назначения "точно вовремя". </a:t>
                      </a:r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Канбан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"Снабжение медицинской организации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выписки рецепта на льготный лекарственный препарат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"Лекарствен-</a:t>
                      </a:r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ное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обеспечение"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Оптимизация процесса уборки помещений поликлиники  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"Санитарное содержание"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ожидания ЭКГ-исследований 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техническое обслуживание оборудования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ожидания ФЛГ-исследований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техническое обслуживание оборудования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13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Потоки пациентов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пересечений потоков при проведении диспансеризации, профилактических медицинских осмотров с иными потоками пациентов в поликлинике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пересечений потоков пациентов при предоставлении платных медицинских услуг и медицинской помощи в рамках территориальной программы государственных гарантий на соответствующий календарный год и плановый период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7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Последовательность действий пациента в потоке процесса оказания ему медицинской помощи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413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Качество пространства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7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мест в зоне (зонах) комфортного ожидания для пациентов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76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системы навигации в медицинской организации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6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рабочих мест по системе 5С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7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системы информирования в медицинской организации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413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Управление запасами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7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снабжения медикаментами, изделиями медицинского назначения и прочими материалами от склада поставщика до медицинской организации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53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снабжения медикаментами, изделиями медицинского назначения и прочими материалами и их расходования в медицинской организации осуществляется по принципу «точно вовремя»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4" marR="6274" marT="6274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4061425" y="646331"/>
            <a:ext cx="7985866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9" name="Рисунок 10"/>
          <p:cNvPicPr>
            <a:picLocks noChangeAspect="1"/>
          </p:cNvPicPr>
          <p:nvPr/>
        </p:nvPicPr>
        <p:blipFill>
          <a:blip r:embed="rId2" cstate="print"/>
          <a:srcRect r="72893"/>
          <a:stretch>
            <a:fillRect/>
          </a:stretch>
        </p:blipFill>
        <p:spPr bwMode="auto">
          <a:xfrm>
            <a:off x="144709" y="44258"/>
            <a:ext cx="633696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995" y="79092"/>
            <a:ext cx="574908" cy="728312"/>
          </a:xfrm>
          <a:prstGeom prst="rect">
            <a:avLst/>
          </a:prstGeom>
          <a:noFill/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89" y="79092"/>
            <a:ext cx="945581" cy="663276"/>
          </a:xfrm>
          <a:prstGeom prst="rect">
            <a:avLst/>
          </a:prstGeom>
        </p:spPr>
      </p:pic>
      <p:pic>
        <p:nvPicPr>
          <p:cNvPr id="94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217" y="79095"/>
            <a:ext cx="883709" cy="652879"/>
          </a:xfrm>
          <a:prstGeom prst="rect">
            <a:avLst/>
          </a:prstGeom>
          <a:noFill/>
        </p:spPr>
      </p:pic>
      <p:pic>
        <p:nvPicPr>
          <p:cNvPr id="95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696" y="79095"/>
            <a:ext cx="883709" cy="652879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479AEB-A8FE-48D5-9205-0713875EF7EA}"/>
              </a:ext>
            </a:extLst>
          </p:cNvPr>
          <p:cNvSpPr/>
          <p:nvPr/>
        </p:nvSpPr>
        <p:spPr>
          <a:xfrm>
            <a:off x="3447927" y="0"/>
            <a:ext cx="8927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отдельных проектов – к единой новой модели медицинской организации, оказывающей первичную медико-санитарную помощь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549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360029"/>
              </p:ext>
            </p:extLst>
          </p:nvPr>
        </p:nvGraphicFramePr>
        <p:xfrm>
          <a:off x="68827" y="773024"/>
          <a:ext cx="12015562" cy="60037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4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35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91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57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0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57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401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744034">
                <a:tc>
                  <a:txBody>
                    <a:bodyPr/>
                    <a:lstStyle/>
                    <a:p>
                      <a:pPr algn="l" fontAlgn="b"/>
                      <a:r>
                        <a:rPr lang="ru-RU" sz="400" u="none" strike="noStrike" dirty="0">
                          <a:effectLst/>
                        </a:rPr>
                        <a:t> </a:t>
                      </a:r>
                      <a:endParaRPr lang="ru-RU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3" marR="3653" marT="3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" u="none" strike="noStrike" dirty="0">
                          <a:effectLst/>
                        </a:rPr>
                        <a:t> </a:t>
                      </a:r>
                      <a:endParaRPr lang="ru-RU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3" marR="3653" marT="365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ожидания забора крови </a:t>
                      </a:r>
                    </a:p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"</a:t>
                      </a:r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Диагностичес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-кие исследования"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производительности работы оборудования клинико-диагностической лаборатории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«Техническое обслуживание оборудования»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ожидания приема врача-терапевта. Организация работы кабинета неотложной меди</a:t>
                      </a:r>
                      <a:r>
                        <a:rPr lang="en-US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цинской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помощи         </a:t>
                      </a:r>
                      <a:r>
                        <a:rPr lang="ru-RU" sz="1050" b="1" u="none" strike="noStrike" spc="-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"Лечебно-диагностический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врача"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Поставка расходных материалов и изделий медицинского назначения "точно вовремя". </a:t>
                      </a:r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Канбан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"Снабжение медицинской организации"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выписки рецепта на льготный лекарственный препарат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"Лекарствен-</a:t>
                      </a:r>
                      <a:r>
                        <a:rPr lang="ru-RU" sz="105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ное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обеспечение"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Оптимизация процесса уборки помещений поликлиники  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"Санитарное содержание"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ожидания ЭКГ-исследований 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техническое обслуживание оборудования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времени ожидания ФЛГ-исследований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 техническое обслуживание оборудования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571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Стандартизация процессов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 текущей деятельности медицинской организации разработанным стандартам улучшенных процессов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1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Обновление стандартов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 возможное время добавления ценности на приеме пациентов врачом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Выравнивание нагрузки отдельных сотрудников в процессе приема в одном рабочем помещении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571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Качество медицинской помощи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 сумма штрафов/удержаний/снятий, взысканных страховыми медицинскими организациями по результатам медико-экономического контроля, экспертизы качества медицинской помощи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571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Доступность медицинской помощи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амбулаторного приема плановых пациентов врачами строго по времени и по предварительной записи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удаленной записи на прием в медицинские организации (через Интернет,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-центр)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выполнения профилактического осмотра и/или диспан-серизации взрослого населения за минимальное количество посещений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3571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Вовлеченность персонала в улучшения процессов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Вовлеченность руководителей медицинских организаций и их заместителей во внедрение бережливых технологий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системы подачи и реализации предложений по улучшению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3571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Формирование системы управления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81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Визуальное управление процессами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3571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Эффективность использования оборудования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Производственная нагрузка оборудования (далее – ПН)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" marR="3653" marT="3653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 flipV="1">
            <a:off x="3811119" y="643921"/>
            <a:ext cx="801918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9" name="Рисунок 10"/>
          <p:cNvPicPr>
            <a:picLocks noChangeAspect="1"/>
          </p:cNvPicPr>
          <p:nvPr/>
        </p:nvPicPr>
        <p:blipFill>
          <a:blip r:embed="rId2" cstate="print"/>
          <a:srcRect r="72893"/>
          <a:stretch>
            <a:fillRect/>
          </a:stretch>
        </p:blipFill>
        <p:spPr bwMode="auto">
          <a:xfrm>
            <a:off x="144709" y="44258"/>
            <a:ext cx="633696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995" y="79092"/>
            <a:ext cx="533268" cy="728312"/>
          </a:xfrm>
          <a:prstGeom prst="rect">
            <a:avLst/>
          </a:prstGeom>
          <a:noFill/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89" y="79092"/>
            <a:ext cx="945581" cy="663276"/>
          </a:xfrm>
          <a:prstGeom prst="rect">
            <a:avLst/>
          </a:prstGeom>
        </p:spPr>
      </p:pic>
      <p:pic>
        <p:nvPicPr>
          <p:cNvPr id="94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217" y="79095"/>
            <a:ext cx="883709" cy="652879"/>
          </a:xfrm>
          <a:prstGeom prst="rect">
            <a:avLst/>
          </a:prstGeom>
          <a:noFill/>
        </p:spPr>
      </p:pic>
      <p:pic>
        <p:nvPicPr>
          <p:cNvPr id="95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696" y="79095"/>
            <a:ext cx="883709" cy="652879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83DDB7-904F-4E3E-B7D8-5AC2810F048B}"/>
              </a:ext>
            </a:extLst>
          </p:cNvPr>
          <p:cNvSpPr/>
          <p:nvPr/>
        </p:nvSpPr>
        <p:spPr>
          <a:xfrm>
            <a:off x="3447926" y="44258"/>
            <a:ext cx="8789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отдельных проектов – к единой новой модели медицинской организации, оказывающей первичную медико-санитарную помощь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23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133" dirty="0">
                <a:latin typeface="Arial" pitchFamily="34"/>
              </a:rPr>
              <a:t>Визуальное управление процессами       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432436"/>
              </p:ext>
            </p:extLst>
          </p:nvPr>
        </p:nvGraphicFramePr>
        <p:xfrm>
          <a:off x="258970" y="274639"/>
          <a:ext cx="11711357" cy="6308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Документ" r:id="rId4" imgW="9496781" imgH="6236133" progId="Word.Document.12">
                  <p:embed/>
                </p:oleObj>
              </mc:Choice>
              <mc:Fallback>
                <p:oleObj name="Документ" r:id="rId4" imgW="9496781" imgH="6236133" progId="Word.Documen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8970" y="274639"/>
                        <a:ext cx="11711357" cy="6308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6423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133" dirty="0">
                <a:latin typeface="Arial" pitchFamily="34"/>
              </a:rPr>
              <a:t>Визуальное управление процессами       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609601" y="838941"/>
          <a:ext cx="10442713" cy="6645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Документ" r:id="rId4" imgW="9443505" imgH="5260760" progId="Word.Document.12">
                  <p:embed/>
                </p:oleObj>
              </mc:Choice>
              <mc:Fallback>
                <p:oleObj name="Документ" r:id="rId4" imgW="9443505" imgH="5260760" progId="Word.Documen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1" y="838941"/>
                        <a:ext cx="10442713" cy="6645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8836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133" dirty="0">
                <a:latin typeface="Arial" pitchFamily="34"/>
              </a:rPr>
              <a:t>Визуальное управление процессами       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552451" y="1744133"/>
          <a:ext cx="11631795" cy="4493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Документ" r:id="rId4" imgW="10043809" imgH="3879319" progId="Word.Document.12">
                  <p:embed/>
                </p:oleObj>
              </mc:Choice>
              <mc:Fallback>
                <p:oleObj name="Документ" r:id="rId4" imgW="10043809" imgH="3879319" progId="Word.Documen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2451" y="1744133"/>
                        <a:ext cx="11631795" cy="4493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6591" y="1051661"/>
            <a:ext cx="3612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Исполнение заказа</a:t>
            </a:r>
          </a:p>
        </p:txBody>
      </p:sp>
    </p:spTree>
    <p:extLst>
      <p:ext uri="{BB962C8B-B14F-4D97-AF65-F5344CB8AC3E}">
        <p14:creationId xmlns:p14="http://schemas.microsoft.com/office/powerpoint/2010/main" val="405801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133" dirty="0">
                <a:latin typeface="Arial" pitchFamily="34"/>
              </a:rPr>
              <a:t>Визуальное управление процессами      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730136"/>
              </p:ext>
            </p:extLst>
          </p:nvPr>
        </p:nvGraphicFramePr>
        <p:xfrm>
          <a:off x="0" y="415636"/>
          <a:ext cx="12192000" cy="722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Документ" r:id="rId4" imgW="9455416" imgH="5886149" progId="Word.Document.12">
                  <p:embed/>
                </p:oleObj>
              </mc:Choice>
              <mc:Fallback>
                <p:oleObj name="Документ" r:id="rId4" imgW="9455416" imgH="5886149" progId="Word.Document.12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415636"/>
                        <a:ext cx="12192000" cy="7228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9219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76204" y="0"/>
            <a:ext cx="8212974" cy="598516"/>
          </a:xfrm>
        </p:spPr>
        <p:txBody>
          <a:bodyPr/>
          <a:lstStyle/>
          <a:p>
            <a:r>
              <a:rPr lang="ru-RU" sz="2133" b="1" dirty="0">
                <a:solidFill>
                  <a:srgbClr val="002060"/>
                </a:solidFill>
                <a:latin typeface="Arial" pitchFamily="34"/>
              </a:rPr>
              <a:t>Визуальное управление процессами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1" y="993597"/>
            <a:ext cx="4430996" cy="29908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r="1319" b="16876"/>
          <a:stretch/>
        </p:blipFill>
        <p:spPr>
          <a:xfrm>
            <a:off x="5841890" y="913312"/>
            <a:ext cx="6018681" cy="29916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32" b="19047"/>
          <a:stretch/>
        </p:blipFill>
        <p:spPr>
          <a:xfrm>
            <a:off x="3887303" y="3769928"/>
            <a:ext cx="6923796" cy="3088073"/>
          </a:xfrm>
          <a:prstGeom prst="rect">
            <a:avLst/>
          </a:prstGeom>
        </p:spPr>
      </p:pic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FBF0B079-9884-4328-B9E1-4EE0883275D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r="72893"/>
          <a:stretch>
            <a:fillRect/>
          </a:stretch>
        </p:blipFill>
        <p:spPr bwMode="auto">
          <a:xfrm>
            <a:off x="144709" y="44258"/>
            <a:ext cx="633696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Картинки по запросу росатом">
            <a:extLst>
              <a:ext uri="{FF2B5EF4-FFF2-40B4-BE49-F238E27FC236}">
                <a16:creationId xmlns:a16="http://schemas.microsoft.com/office/drawing/2014/main" id="{190F740F-3EE6-4439-BA91-6ABD585DC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6995" y="79092"/>
            <a:ext cx="533268" cy="728312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42B04D-EE45-463F-930E-A6879996F8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10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D466EF94-1723-44D7-AAC9-FBE6E27B0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309" y="103035"/>
            <a:ext cx="883824" cy="652879"/>
          </a:xfrm>
          <a:prstGeom prst="rect">
            <a:avLst/>
          </a:prstGeom>
          <a:noFill/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61D9A7F-333E-43F8-BDCE-5BEC93222F09}"/>
              </a:ext>
            </a:extLst>
          </p:cNvPr>
          <p:cNvSpPr/>
          <p:nvPr/>
        </p:nvSpPr>
        <p:spPr>
          <a:xfrm>
            <a:off x="3887304" y="689640"/>
            <a:ext cx="7973268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2240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582951"/>
              </p:ext>
            </p:extLst>
          </p:nvPr>
        </p:nvGraphicFramePr>
        <p:xfrm>
          <a:off x="240631" y="1277751"/>
          <a:ext cx="11686666" cy="1864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8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6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738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835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Наименование МО 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Показатель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Исходное состояние 17.12.2018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Текущее состояние 14.06.2019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Значение критерия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172"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ЯО «Городская поликлиника № 3 им. Н. А. Семашко»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ГБУЗ ЯО «Ростовская ЦРБ» поликлиника для взрослых</a:t>
                      </a:r>
                    </a:p>
                    <a:p>
                      <a:pPr algn="l"/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</a:t>
                      </a:r>
                      <a:r>
                        <a:rPr lang="ru-RU" sz="1200" b="0" baseline="0" dirty="0">
                          <a:solidFill>
                            <a:srgbClr val="002060"/>
                          </a:solidFill>
                        </a:rPr>
                        <a:t> Пречистенская ЦРБ поликлиника</a:t>
                      </a:r>
                      <a:endParaRPr lang="ru-RU" sz="1200" b="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Производственная нагрузка оборудования (далее – ПН)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84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91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Коэффициент:  не менее 80% в отношении оборудования, используемого в диагностических целях, </a:t>
                      </a:r>
                    </a:p>
                    <a:p>
                      <a:pPr algn="l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кроме оборудования КДЛ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199237AE-5715-4D3C-BA62-36CF3CC0D4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росатом">
            <a:extLst>
              <a:ext uri="{FF2B5EF4-FFF2-40B4-BE49-F238E27FC236}">
                <a16:creationId xmlns:a16="http://schemas.microsoft.com/office/drawing/2014/main" id="{CEFF1A6E-9DF6-4A8D-9144-10D8BFA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E3E67-19AC-490A-8742-AE65AD43F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7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562698D0-BDB5-4975-9786-06B55A3C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DA7D-290E-4FD7-8A10-BB69FEF93EF6}"/>
              </a:ext>
            </a:extLst>
          </p:cNvPr>
          <p:cNvSpPr txBox="1"/>
          <p:nvPr/>
        </p:nvSpPr>
        <p:spPr>
          <a:xfrm>
            <a:off x="4158114" y="0"/>
            <a:ext cx="803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Эффективность использования оборудования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89250F-1F83-4FA2-8646-527252B9AF56}"/>
              </a:ext>
            </a:extLst>
          </p:cNvPr>
          <p:cNvSpPr/>
          <p:nvPr/>
        </p:nvSpPr>
        <p:spPr>
          <a:xfrm>
            <a:off x="3917484" y="1030512"/>
            <a:ext cx="800981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F877B263-A9C7-489C-BB09-E8798423B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501068"/>
              </p:ext>
            </p:extLst>
          </p:nvPr>
        </p:nvGraphicFramePr>
        <p:xfrm>
          <a:off x="240631" y="3141928"/>
          <a:ext cx="9163142" cy="35992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9656">
                  <a:extLst>
                    <a:ext uri="{9D8B030D-6E8A-4147-A177-3AD203B41FA5}">
                      <a16:colId xmlns:a16="http://schemas.microsoft.com/office/drawing/2014/main" val="4031168037"/>
                    </a:ext>
                  </a:extLst>
                </a:gridCol>
                <a:gridCol w="579947">
                  <a:extLst>
                    <a:ext uri="{9D8B030D-6E8A-4147-A177-3AD203B41FA5}">
                      <a16:colId xmlns:a16="http://schemas.microsoft.com/office/drawing/2014/main" val="1598051933"/>
                    </a:ext>
                  </a:extLst>
                </a:gridCol>
                <a:gridCol w="662796">
                  <a:extLst>
                    <a:ext uri="{9D8B030D-6E8A-4147-A177-3AD203B41FA5}">
                      <a16:colId xmlns:a16="http://schemas.microsoft.com/office/drawing/2014/main" val="775762232"/>
                    </a:ext>
                  </a:extLst>
                </a:gridCol>
                <a:gridCol w="882344">
                  <a:extLst>
                    <a:ext uri="{9D8B030D-6E8A-4147-A177-3AD203B41FA5}">
                      <a16:colId xmlns:a16="http://schemas.microsoft.com/office/drawing/2014/main" val="3766569840"/>
                    </a:ext>
                  </a:extLst>
                </a:gridCol>
                <a:gridCol w="629656">
                  <a:extLst>
                    <a:ext uri="{9D8B030D-6E8A-4147-A177-3AD203B41FA5}">
                      <a16:colId xmlns:a16="http://schemas.microsoft.com/office/drawing/2014/main" val="3620383337"/>
                    </a:ext>
                  </a:extLst>
                </a:gridCol>
                <a:gridCol w="621370">
                  <a:extLst>
                    <a:ext uri="{9D8B030D-6E8A-4147-A177-3AD203B41FA5}">
                      <a16:colId xmlns:a16="http://schemas.microsoft.com/office/drawing/2014/main" val="1784461317"/>
                    </a:ext>
                  </a:extLst>
                </a:gridCol>
                <a:gridCol w="596516">
                  <a:extLst>
                    <a:ext uri="{9D8B030D-6E8A-4147-A177-3AD203B41FA5}">
                      <a16:colId xmlns:a16="http://schemas.microsoft.com/office/drawing/2014/main" val="577070641"/>
                    </a:ext>
                  </a:extLst>
                </a:gridCol>
                <a:gridCol w="584086">
                  <a:extLst>
                    <a:ext uri="{9D8B030D-6E8A-4147-A177-3AD203B41FA5}">
                      <a16:colId xmlns:a16="http://schemas.microsoft.com/office/drawing/2014/main" val="2107848166"/>
                    </a:ext>
                  </a:extLst>
                </a:gridCol>
                <a:gridCol w="559234">
                  <a:extLst>
                    <a:ext uri="{9D8B030D-6E8A-4147-A177-3AD203B41FA5}">
                      <a16:colId xmlns:a16="http://schemas.microsoft.com/office/drawing/2014/main" val="2399634849"/>
                    </a:ext>
                  </a:extLst>
                </a:gridCol>
                <a:gridCol w="778785">
                  <a:extLst>
                    <a:ext uri="{9D8B030D-6E8A-4147-A177-3AD203B41FA5}">
                      <a16:colId xmlns:a16="http://schemas.microsoft.com/office/drawing/2014/main" val="975912767"/>
                    </a:ext>
                  </a:extLst>
                </a:gridCol>
                <a:gridCol w="782927">
                  <a:extLst>
                    <a:ext uri="{9D8B030D-6E8A-4147-A177-3AD203B41FA5}">
                      <a16:colId xmlns:a16="http://schemas.microsoft.com/office/drawing/2014/main" val="3683007530"/>
                    </a:ext>
                  </a:extLst>
                </a:gridCol>
                <a:gridCol w="745645">
                  <a:extLst>
                    <a:ext uri="{9D8B030D-6E8A-4147-A177-3AD203B41FA5}">
                      <a16:colId xmlns:a16="http://schemas.microsoft.com/office/drawing/2014/main" val="3014305971"/>
                    </a:ext>
                  </a:extLst>
                </a:gridCol>
                <a:gridCol w="1110180">
                  <a:extLst>
                    <a:ext uri="{9D8B030D-6E8A-4147-A177-3AD203B41FA5}">
                      <a16:colId xmlns:a16="http://schemas.microsoft.com/office/drawing/2014/main" val="1947900595"/>
                    </a:ext>
                  </a:extLst>
                </a:gridCol>
              </a:tblGrid>
              <a:tr h="211839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Лист Расчета Производственной нагрузки оборудования КДЛ (ПН)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245135"/>
                  </a:ext>
                </a:extLst>
              </a:tr>
              <a:tr h="68166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Кабинет: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Оборудование: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Плановая мощность: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Месяц: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Расчеты произвел: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3421098"/>
                  </a:ext>
                </a:extLst>
              </a:tr>
              <a:tr h="24145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КДЛ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Биохимический анализатор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111 проб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июнь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3089759"/>
                  </a:ext>
                </a:extLst>
              </a:tr>
              <a:tr h="3460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Рабочие дни месяца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Количество пациентов, чел.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Общее время работы, (Тобщ.),  мин.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Сумма времени, затраченного на проведения исследований пациентов (Тфакт), мин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Время плановых простоев (Тпп), мин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Время простоев (Тп), мин.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Производственная нагрузка оборудования, 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2133934"/>
                  </a:ext>
                </a:extLst>
              </a:tr>
              <a:tr h="6919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технологические перерывы, мин</a:t>
                      </a:r>
                      <a:endParaRPr lang="ru-RU" sz="1000" b="0" i="0" u="none" strike="noStrike">
                        <a:solidFill>
                          <a:srgbClr val="80808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плановое техническое обслуживание, мин,</a:t>
                      </a:r>
                      <a:endParaRPr lang="ru-RU" sz="1000" b="0" i="0" u="none" strike="noStrike">
                        <a:solidFill>
                          <a:srgbClr val="80808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обеденные перерывы, мин</a:t>
                      </a:r>
                      <a:endParaRPr lang="ru-RU" sz="1000" b="0" i="0" u="none" strike="noStrike">
                        <a:solidFill>
                          <a:srgbClr val="80808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поломка</a:t>
                      </a:r>
                      <a:endParaRPr lang="ru-RU" sz="1000" b="0" i="0" u="none" strike="noStrike">
                        <a:solidFill>
                          <a:srgbClr val="80808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первоначальный запуск оборудования</a:t>
                      </a:r>
                      <a:endParaRPr lang="ru-RU" sz="1000" b="0" i="0" u="none" strike="noStrike">
                        <a:solidFill>
                          <a:srgbClr val="80808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переналадки и регулировки</a:t>
                      </a:r>
                      <a:endParaRPr lang="ru-RU" sz="1000" b="0" i="0" u="none" strike="noStrike">
                        <a:solidFill>
                          <a:srgbClr val="80808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кратковременная остановка без отказа оборудования</a:t>
                      </a:r>
                      <a:endParaRPr lang="ru-RU" sz="1000" b="0" i="0" u="none" strike="noStrike">
                        <a:solidFill>
                          <a:srgbClr val="80808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071749"/>
                  </a:ext>
                </a:extLst>
              </a:tr>
              <a:tr h="178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3058349"/>
                  </a:ext>
                </a:extLst>
              </a:tr>
              <a:tr h="178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веселова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0272756"/>
                  </a:ext>
                </a:extLst>
              </a:tr>
              <a:tr h="178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веселова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840132"/>
                  </a:ext>
                </a:extLst>
              </a:tr>
              <a:tr h="178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веселова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7267121"/>
                  </a:ext>
                </a:extLst>
              </a:tr>
              <a:tr h="178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веселова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9354112"/>
                  </a:ext>
                </a:extLst>
              </a:tr>
              <a:tr h="178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веселова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1313315"/>
                  </a:ext>
                </a:extLst>
              </a:tr>
              <a:tr h="178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веселова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7469605"/>
                  </a:ext>
                </a:extLst>
              </a:tr>
              <a:tr h="178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err="1">
                          <a:effectLst/>
                        </a:rPr>
                        <a:t>веселова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227605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3F05A31-DE5F-4D74-8F41-FB5A44A818EA}"/>
              </a:ext>
            </a:extLst>
          </p:cNvPr>
          <p:cNvSpPr txBox="1"/>
          <p:nvPr/>
        </p:nvSpPr>
        <p:spPr>
          <a:xfrm>
            <a:off x="9403774" y="3324800"/>
            <a:ext cx="2547596" cy="3416320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Внедрена СОП технического обслуживания биохимического анализатора.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Разработан и внедрен Регламент технического обслуживания отделения функциональной диагностики.</a:t>
            </a:r>
          </a:p>
        </p:txBody>
      </p:sp>
    </p:spTree>
    <p:extLst>
      <p:ext uri="{BB962C8B-B14F-4D97-AF65-F5344CB8AC3E}">
        <p14:creationId xmlns:p14="http://schemas.microsoft.com/office/powerpoint/2010/main" val="3814983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7579" y="79093"/>
            <a:ext cx="896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и инструменты бережливого производства, применяемые при реализации проектов по улучшению в медицинских организациях Ярославской области</a:t>
            </a:r>
          </a:p>
        </p:txBody>
      </p:sp>
      <p:cxnSp>
        <p:nvCxnSpPr>
          <p:cNvPr id="14" name="Прямая соединительная линия 9"/>
          <p:cNvCxnSpPr/>
          <p:nvPr/>
        </p:nvCxnSpPr>
        <p:spPr>
          <a:xfrm>
            <a:off x="4066193" y="1017959"/>
            <a:ext cx="7724775" cy="1629"/>
          </a:xfrm>
          <a:prstGeom prst="line">
            <a:avLst/>
          </a:prstGeom>
          <a:ln w="3810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1652587" y="3161617"/>
            <a:ext cx="701604" cy="51503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15" name="Рисунок 10"/>
          <p:cNvPicPr>
            <a:picLocks noChangeAspect="1"/>
          </p:cNvPicPr>
          <p:nvPr/>
        </p:nvPicPr>
        <p:blipFill>
          <a:blip r:embed="rId4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755" y="79092"/>
            <a:ext cx="883824" cy="652879"/>
          </a:xfrm>
          <a:prstGeom prst="rect">
            <a:avLst/>
          </a:prstGeom>
          <a:noFill/>
        </p:spPr>
      </p:pic>
      <p:pic>
        <p:nvPicPr>
          <p:cNvPr id="16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711" y="79092"/>
            <a:ext cx="574982" cy="72831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620000" y="1710811"/>
            <a:ext cx="1980000" cy="900000"/>
          </a:xfrm>
          <a:prstGeom prst="rect">
            <a:avLst/>
          </a:prstGeom>
          <a:solidFill>
            <a:srgbClr val="FFCCFF"/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1. Карта потока </a:t>
            </a:r>
          </a:p>
          <a:p>
            <a:pPr algn="ctr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создания ценности</a:t>
            </a:r>
          </a:p>
          <a:p>
            <a:pPr algn="ctr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продукта/услуги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88000" y="1710811"/>
            <a:ext cx="1980000" cy="900000"/>
          </a:xfrm>
          <a:prstGeom prst="rect">
            <a:avLst/>
          </a:prstGeom>
          <a:solidFill>
            <a:srgbClr val="CCCCFF"/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. Система 5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56000" y="1710000"/>
            <a:ext cx="1980000" cy="90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. Визуализация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20000" y="2772000"/>
            <a:ext cx="2700000" cy="900000"/>
          </a:xfrm>
          <a:prstGeom prst="rect">
            <a:avLst/>
          </a:prstGeom>
          <a:solidFill>
            <a:srgbClr val="CCFFCC"/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5. Система 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</a:rPr>
              <a:t>TPM (Total Productive Maintenance)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всеобщего ухода за оборудованием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44000" y="2772000"/>
            <a:ext cx="2700000" cy="900000"/>
          </a:xfrm>
          <a:prstGeom prst="rect">
            <a:avLst/>
          </a:prstGeom>
          <a:solidFill>
            <a:srgbClr val="FFCC99"/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6. </a:t>
            </a:r>
            <a:r>
              <a:rPr lang="ru-RU" sz="1600" b="1" i="1" dirty="0" err="1">
                <a:solidFill>
                  <a:schemeClr val="accent1">
                    <a:lumMod val="50000"/>
                  </a:schemeClr>
                </a:solidFill>
              </a:rPr>
              <a:t>Кайдзен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</a:rPr>
              <a:t>Kaizen) –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непрерывное совершенствование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704000" y="2772000"/>
            <a:ext cx="2700000" cy="9000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7. 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</a:rPr>
              <a:t>JIT (just in time) –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«точно вовремя»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424000" y="1710811"/>
            <a:ext cx="1980000" cy="9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4. </a:t>
            </a:r>
            <a:r>
              <a:rPr lang="ru-RU" sz="1600" b="1" i="1" dirty="0" err="1">
                <a:solidFill>
                  <a:schemeClr val="accent1">
                    <a:lumMod val="50000"/>
                  </a:schemeClr>
                </a:solidFill>
              </a:rPr>
              <a:t>Канбан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00000" y="1142687"/>
            <a:ext cx="4698611" cy="369332"/>
          </a:xfrm>
          <a:prstGeom prst="rect">
            <a:avLst/>
          </a:prstGeom>
          <a:solidFill>
            <a:srgbClr val="97BAFF"/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Инструменты бережливого производства: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59029" y="4155651"/>
            <a:ext cx="4186724" cy="369332"/>
          </a:xfrm>
          <a:prstGeom prst="rect">
            <a:avLst/>
          </a:prstGeom>
          <a:solidFill>
            <a:srgbClr val="81ABFF"/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/>
              <a:t>Принципы бережливого производства: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46723" y="4734225"/>
            <a:ext cx="3168000" cy="720000"/>
          </a:xfrm>
          <a:prstGeom prst="rect">
            <a:avLst/>
          </a:prstGeom>
          <a:solidFill>
            <a:srgbClr val="FFCCFF"/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1. Организация потока создания ценности для потребителя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830000" y="4734230"/>
            <a:ext cx="3168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3. Визуализация  и  прозрачность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36000" y="4734230"/>
            <a:ext cx="3168000" cy="720000"/>
          </a:xfrm>
          <a:prstGeom prst="rect">
            <a:avLst/>
          </a:prstGeom>
          <a:solidFill>
            <a:srgbClr val="CCCCFF"/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. Сокращение  потерь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610000" y="5578954"/>
            <a:ext cx="3420000" cy="720000"/>
          </a:xfrm>
          <a:prstGeom prst="rect">
            <a:avLst/>
          </a:prstGeom>
          <a:solidFill>
            <a:srgbClr val="FFCC99"/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4. Принятие решений, основанных на фактах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09413" y="5578954"/>
            <a:ext cx="3420000" cy="7200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 cap="rnd" cmpd="tri">
            <a:solidFill>
              <a:schemeClr val="tx1">
                <a:lumMod val="75000"/>
                <a:lumOff val="25000"/>
              </a:schemeClr>
            </a:solidFill>
            <a:beve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5. Установление долговременных отношений с поставщиками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5806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624417" y="1316766"/>
          <a:ext cx="10224458" cy="5088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5033">
                  <a:extLst>
                    <a:ext uri="{9D8B030D-6E8A-4147-A177-3AD203B41FA5}">
                      <a16:colId xmlns:a16="http://schemas.microsoft.com/office/drawing/2014/main" val="2345224766"/>
                    </a:ext>
                  </a:extLst>
                </a:gridCol>
                <a:gridCol w="4979425">
                  <a:extLst>
                    <a:ext uri="{9D8B030D-6E8A-4147-A177-3AD203B41FA5}">
                      <a16:colId xmlns:a16="http://schemas.microsoft.com/office/drawing/2014/main" val="4100963469"/>
                    </a:ext>
                  </a:extLst>
                </a:gridCol>
              </a:tblGrid>
              <a:tr h="1153620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002060"/>
                          </a:solidFill>
                        </a:rPr>
                        <a:t>Сайт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http://yarocmp.zdrav76.ru/</a:t>
                      </a:r>
                      <a:r>
                        <a:rPr lang="ru-RU" sz="2400" b="1" dirty="0">
                          <a:solidFill>
                            <a:srgbClr val="002060"/>
                          </a:solidFill>
                        </a:rPr>
                        <a:t>рц-пмсп-76</a:t>
                      </a:r>
                    </a:p>
                  </a:txBody>
                  <a:tcPr marL="121920" marR="121920" marT="60960" marB="609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152169"/>
                  </a:ext>
                </a:extLst>
              </a:tr>
              <a:tr h="1627705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>
                          <a:solidFill>
                            <a:srgbClr val="002060"/>
                          </a:solidFill>
                          <a:effectLst/>
                        </a:rPr>
                        <a:t>Страница в </a:t>
                      </a:r>
                      <a:r>
                        <a:rPr lang="ru-RU" sz="1900" b="1" dirty="0" err="1">
                          <a:solidFill>
                            <a:srgbClr val="002060"/>
                          </a:solidFill>
                          <a:effectLst/>
                        </a:rPr>
                        <a:t>Фейсбуке</a:t>
                      </a:r>
                      <a:endParaRPr lang="ru-RU" sz="19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https://www.facebook.com/</a:t>
                      </a:r>
                      <a:r>
                        <a:rPr lang="ru-RU" sz="2400" b="1" dirty="0">
                          <a:solidFill>
                            <a:srgbClr val="002060"/>
                          </a:solidFill>
                        </a:rPr>
                        <a:t>Региональный-центр-организации-первичной-медико-санитарной-помощи-ЯО-544609559259304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055116989"/>
                  </a:ext>
                </a:extLst>
              </a:tr>
              <a:tr h="115362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>
                          <a:solidFill>
                            <a:srgbClr val="002060"/>
                          </a:solidFill>
                          <a:effectLst/>
                        </a:rPr>
                        <a:t>Страница </a:t>
                      </a:r>
                      <a:r>
                        <a:rPr lang="ru-RU" sz="1900" b="1" dirty="0" err="1">
                          <a:solidFill>
                            <a:srgbClr val="002060"/>
                          </a:solidFill>
                          <a:effectLst/>
                        </a:rPr>
                        <a:t>Вконтакте</a:t>
                      </a:r>
                      <a:endParaRPr lang="ru-RU" sz="19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https://vk.com/76pmsp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112018580"/>
                  </a:ext>
                </a:extLst>
              </a:tr>
              <a:tr h="115362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>
                          <a:solidFill>
                            <a:srgbClr val="002060"/>
                          </a:solidFill>
                          <a:effectLst/>
                        </a:rPr>
                        <a:t>Страница в </a:t>
                      </a:r>
                      <a:r>
                        <a:rPr lang="ru-RU" sz="1900" b="1" dirty="0" err="1">
                          <a:solidFill>
                            <a:srgbClr val="002060"/>
                          </a:solidFill>
                          <a:effectLst/>
                        </a:rPr>
                        <a:t>Инстаграм</a:t>
                      </a:r>
                      <a:r>
                        <a:rPr lang="ru-RU" sz="19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ru-RU" sz="19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>
                          <a:solidFill>
                            <a:srgbClr val="002060"/>
                          </a:solidFill>
                        </a:rPr>
                        <a:t>rcpmsp76</a:t>
                      </a:r>
                      <a:endParaRPr lang="ru-RU" sz="19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104956767"/>
                  </a:ext>
                </a:extLst>
              </a:tr>
            </a:tbl>
          </a:graphicData>
        </a:graphic>
      </p:graphicFrame>
      <p:sp>
        <p:nvSpPr>
          <p:cNvPr id="30722" name="Номер слайда 11"/>
          <p:cNvSpPr>
            <a:spLocks noGrp="1"/>
          </p:cNvSpPr>
          <p:nvPr>
            <p:ph type="sldNum" sz="quarter" idx="12"/>
          </p:nvPr>
        </p:nvSpPr>
        <p:spPr bwMode="auto">
          <a:xfrm flipV="1">
            <a:off x="10837333" y="7653469"/>
            <a:ext cx="973667" cy="288032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B1DEC1-FC5E-45B3-BFDC-FBC15EA80DA1}" type="slidenum">
              <a:rPr lang="ru-RU" b="1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0723" name="object 7"/>
          <p:cNvSpPr>
            <a:spLocks/>
          </p:cNvSpPr>
          <p:nvPr/>
        </p:nvSpPr>
        <p:spPr bwMode="auto">
          <a:xfrm>
            <a:off x="3502854" y="-25210"/>
            <a:ext cx="8308145" cy="836084"/>
          </a:xfrm>
          <a:custGeom>
            <a:avLst/>
            <a:gdLst>
              <a:gd name="T0" fmla="*/ 31594223 w 7614335"/>
              <a:gd name="T1" fmla="*/ 0 h 587501"/>
              <a:gd name="T2" fmla="*/ 0 w 7614335"/>
              <a:gd name="T3" fmla="*/ 0 h 587501"/>
              <a:gd name="T4" fmla="*/ 0 w 7614335"/>
              <a:gd name="T5" fmla="*/ 26294 h 587501"/>
              <a:gd name="T6" fmla="*/ 29838375 w 7614335"/>
              <a:gd name="T7" fmla="*/ 26294 h 587501"/>
              <a:gd name="T8" fmla="*/ 31594223 w 7614335"/>
              <a:gd name="T9" fmla="*/ 0 h 5875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14335"/>
              <a:gd name="T16" fmla="*/ 0 h 587501"/>
              <a:gd name="T17" fmla="*/ 7614335 w 7614335"/>
              <a:gd name="T18" fmla="*/ 587501 h 58750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14335" h="587501">
                <a:moveTo>
                  <a:pt x="7614335" y="0"/>
                </a:moveTo>
                <a:lnTo>
                  <a:pt x="0" y="0"/>
                </a:lnTo>
                <a:lnTo>
                  <a:pt x="0" y="587501"/>
                </a:lnTo>
                <a:lnTo>
                  <a:pt x="7191171" y="587501"/>
                </a:lnTo>
                <a:lnTo>
                  <a:pt x="7614335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>
              <a:defRPr/>
            </a:pPr>
            <a:r>
              <a:rPr lang="ru-RU" altLang="ru-RU" sz="2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Популяризация Проекта в СМИ и сети Интернет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27" y="5460137"/>
            <a:ext cx="766415" cy="7639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3" y="2742481"/>
            <a:ext cx="947883" cy="9478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83" y="4218059"/>
            <a:ext cx="766415" cy="7664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55" y="1635819"/>
            <a:ext cx="958468" cy="73786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746A931-36A6-45E5-99CC-FB9FCF9AE22A}"/>
              </a:ext>
            </a:extLst>
          </p:cNvPr>
          <p:cNvSpPr/>
          <p:nvPr/>
        </p:nvSpPr>
        <p:spPr>
          <a:xfrm>
            <a:off x="3779641" y="761685"/>
            <a:ext cx="8020231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DB5DF7-7BC5-4EB1-9603-9A9664AAC3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23" y="76776"/>
            <a:ext cx="945704" cy="663276"/>
          </a:xfrm>
          <a:prstGeom prst="rect">
            <a:avLst/>
          </a:prstGeom>
        </p:spPr>
      </p:pic>
      <p:pic>
        <p:nvPicPr>
          <p:cNvPr id="15" name="Picture 6" descr="Картинки по запросу росатом">
            <a:extLst>
              <a:ext uri="{FF2B5EF4-FFF2-40B4-BE49-F238E27FC236}">
                <a16:creationId xmlns:a16="http://schemas.microsoft.com/office/drawing/2014/main" id="{6B0AD21E-E856-498E-957D-B70E771B3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8041" y="44258"/>
            <a:ext cx="574982" cy="728312"/>
          </a:xfrm>
          <a:prstGeom prst="rect">
            <a:avLst/>
          </a:prstGeom>
          <a:noFill/>
        </p:spPr>
      </p:pic>
      <p:pic>
        <p:nvPicPr>
          <p:cNvPr id="16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722D4F16-7611-4E0C-A8C6-2802AE0D5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8454" y="81974"/>
            <a:ext cx="883824" cy="652879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" y="31331"/>
            <a:ext cx="638710" cy="70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09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34" y="2576886"/>
            <a:ext cx="5976639" cy="410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4" y="1505938"/>
            <a:ext cx="5976639" cy="410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30125" y="86678"/>
            <a:ext cx="7611291" cy="663911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реализации проектов медицинских организаций Ярославской области в 2018 году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70163" y="750589"/>
            <a:ext cx="7931217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9" name="Рисунок 10"/>
          <p:cNvPicPr>
            <a:picLocks noChangeAspect="1"/>
          </p:cNvPicPr>
          <p:nvPr/>
        </p:nvPicPr>
        <p:blipFill>
          <a:blip r:embed="rId5" cstate="print"/>
          <a:srcRect r="72893"/>
          <a:stretch>
            <a:fillRect/>
          </a:stretch>
        </p:blipFill>
        <p:spPr bwMode="auto">
          <a:xfrm>
            <a:off x="31484" y="73007"/>
            <a:ext cx="574908" cy="51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527" y="73746"/>
            <a:ext cx="574908" cy="676843"/>
          </a:xfrm>
          <a:prstGeom prst="rect">
            <a:avLst/>
          </a:prstGeom>
          <a:noFill/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92" y="68934"/>
            <a:ext cx="710454" cy="652879"/>
          </a:xfrm>
          <a:prstGeom prst="rect">
            <a:avLst/>
          </a:prstGeom>
        </p:spPr>
      </p:pic>
      <p:pic>
        <p:nvPicPr>
          <p:cNvPr id="95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282" y="37666"/>
            <a:ext cx="883709" cy="652879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DD60A-4866-490E-966B-A5B4A271C7E7}"/>
              </a:ext>
            </a:extLst>
          </p:cNvPr>
          <p:cNvSpPr txBox="1"/>
          <p:nvPr/>
        </p:nvSpPr>
        <p:spPr>
          <a:xfrm>
            <a:off x="1974574" y="980661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Сокращение потерь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E69EA-6538-4295-BA24-F4A989699002}"/>
              </a:ext>
            </a:extLst>
          </p:cNvPr>
          <p:cNvSpPr txBox="1"/>
          <p:nvPr/>
        </p:nvSpPr>
        <p:spPr>
          <a:xfrm>
            <a:off x="7331825" y="1597379"/>
            <a:ext cx="453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Повышение удовлетворенности населения качеством медицинской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789244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0" y="21825"/>
            <a:ext cx="638710" cy="702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88" y="54740"/>
            <a:ext cx="543275" cy="636749"/>
          </a:xfrm>
          <a:prstGeom prst="rect">
            <a:avLst/>
          </a:prstGeom>
        </p:spPr>
      </p:pic>
      <p:cxnSp>
        <p:nvCxnSpPr>
          <p:cNvPr id="14" name="Прямая соединительная линия 9"/>
          <p:cNvCxnSpPr/>
          <p:nvPr/>
        </p:nvCxnSpPr>
        <p:spPr>
          <a:xfrm>
            <a:off x="4371702" y="829782"/>
            <a:ext cx="7507032" cy="0"/>
          </a:xfrm>
          <a:prstGeom prst="line">
            <a:avLst/>
          </a:prstGeom>
          <a:ln w="3810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900" y="137010"/>
            <a:ext cx="563208" cy="5219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71702" y="93059"/>
            <a:ext cx="7576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новой модели медицинской организации, оказывающей первичную медико-санитарную помощь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7977" y="1235406"/>
            <a:ext cx="97274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"...дело не в том, чтобы появилась вывеска "Бережливая поликлиника". Главное, чтобы люди наконец почувствовали уважительное, по-настоящему бережное отношение к себе, к своему здоровью со стороны государства" </a:t>
            </a:r>
            <a:r>
              <a:rPr lang="ru-RU" sz="2000" b="1" dirty="0">
                <a:solidFill>
                  <a:srgbClr val="002060"/>
                </a:solidFill>
              </a:rPr>
              <a:t>из Послания Президента РФ В. В. Путина Федеральному Собранию РФ 20.02.2019</a:t>
            </a:r>
          </a:p>
          <a:p>
            <a:br>
              <a:rPr lang="ru-RU" sz="2000" b="1" dirty="0">
                <a:solidFill>
                  <a:srgbClr val="002060"/>
                </a:solidFill>
              </a:rPr>
            </a:b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8" y="2539442"/>
            <a:ext cx="2897252" cy="21659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30" y="2539442"/>
            <a:ext cx="2382298" cy="3186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27" y="4325900"/>
            <a:ext cx="3130477" cy="23402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56" y="4568200"/>
            <a:ext cx="2901518" cy="21690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88900"/>
            <a:bevelB w="127000" h="190500"/>
          </a:sp3d>
        </p:spPr>
      </p:pic>
      <p:sp>
        <p:nvSpPr>
          <p:cNvPr id="27" name="TextBox 26"/>
          <p:cNvSpPr txBox="1"/>
          <p:nvPr/>
        </p:nvSpPr>
        <p:spPr>
          <a:xfrm>
            <a:off x="1417345" y="6207414"/>
            <a:ext cx="2455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Детская поликлиника № 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2973" y="2686360"/>
            <a:ext cx="4591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Тутаевская ЦРБ детская поликлиника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40170" y="2629208"/>
            <a:ext cx="203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srgbClr val="002060"/>
                </a:solidFill>
              </a:rPr>
              <a:t>Некоузская</a:t>
            </a:r>
            <a:r>
              <a:rPr lang="ru-RU" sz="1600" dirty="0">
                <a:solidFill>
                  <a:srgbClr val="002060"/>
                </a:solidFill>
              </a:rPr>
              <a:t> ЦРБ поликлиника № 1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58" y="2629208"/>
            <a:ext cx="2952907" cy="22075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67" y="3699132"/>
            <a:ext cx="2612792" cy="19532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88900"/>
            <a:bevelB w="127000" h="190500"/>
          </a:sp3d>
        </p:spPr>
      </p:pic>
      <p:pic>
        <p:nvPicPr>
          <p:cNvPr id="23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722D4F16-7611-4E0C-A8C6-2802AE0D5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475" y="71527"/>
            <a:ext cx="883824" cy="652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4443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978" y="79092"/>
            <a:ext cx="574982" cy="728312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4C58A-D5DD-4058-8873-980191D0262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18" y="70145"/>
            <a:ext cx="945704" cy="6632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43284"/>
            <a:ext cx="12192000" cy="5314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832790"/>
            <a:ext cx="12191999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altLang="ru-RU" sz="20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alt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Департамент здравоохранения и фармации Ярославской </a:t>
            </a: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области</a:t>
            </a:r>
            <a:endParaRPr lang="ru-RU" altLang="ru-RU" sz="2000" b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  <a:p>
            <a:pPr algn="ctr"/>
            <a:endParaRPr lang="ru-RU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8" name="Рисунок 10"/>
          <p:cNvPicPr>
            <a:picLocks noChangeAspect="1"/>
          </p:cNvPicPr>
          <p:nvPr/>
        </p:nvPicPr>
        <p:blipFill>
          <a:blip r:embed="rId5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355" y="75343"/>
            <a:ext cx="883824" cy="652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4022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999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0859" y="-18417"/>
            <a:ext cx="8020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Нормативное  регулирование федерального проекта «Развитие системы оказания первичной медико-санитарной помощи»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уровне Ярославской области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90859" y="859194"/>
            <a:ext cx="8020231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9" name="Рисунок 10"/>
          <p:cNvPicPr>
            <a:picLocks noChangeAspect="1"/>
          </p:cNvPicPr>
          <p:nvPr/>
        </p:nvPicPr>
        <p:blipFill>
          <a:blip r:embed="rId2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94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755" y="79092"/>
            <a:ext cx="883824" cy="652879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3" y="950901"/>
            <a:ext cx="3955022" cy="55915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96889" y="1232801"/>
          <a:ext cx="7581897" cy="5278414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94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9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4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2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2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16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16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16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50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05574">
                <a:tc gridSpan="11"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Цель:</a:t>
                      </a:r>
                      <a:r>
                        <a:rPr lang="ru-RU" sz="5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Обеспечение оптимальной доступности для населения (в том числе для жителей населенных пунктов, расположенных в отдаленных местностях) медицинских организаций, оказывающих первичную медико-санитарную помощь; обеспечение охвата всех граждан профилактическими медицинскими осмотрами не реже одного раза в год; оптимизация работы медицинских организаций, оказывающих первичную медико-санитарную помощь, сокращение времени ожидания в очереди при обращении граждан в указанные медицинские организации, упрощение процедуры записи на прием к врачу; формирование системы защиты прав пациентов. 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81">
                <a:tc row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№ п/п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Наименование показателя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Тип показателя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Базовое значение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Период, год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7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Значение</a:t>
                      </a:r>
                      <a:endParaRPr lang="ru-RU" sz="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Дата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2019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2021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2022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2023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2024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1. 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Число граждан, прошедших профилактические осмотры, млн. чел.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основной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0,412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31.12.2017</a:t>
                      </a:r>
                      <a:endParaRPr lang="ru-RU" sz="7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0,457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0,477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0,500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0,639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0,756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0,885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2. 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Доля впервые в жизни установленных неинфекционных заболеваний, выявленных при проведении диспансеризации и профилактическом медицинском осмотре</a:t>
                      </a:r>
                      <a:b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у взрослого населения,</a:t>
                      </a:r>
                      <a:b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от общего числа неинфекционных заболеваний с впервые установленным диагнозом, %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дополнительный</a:t>
                      </a:r>
                      <a:endParaRPr lang="ru-RU" sz="7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3,1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31.12.2017</a:t>
                      </a:r>
                      <a:endParaRPr lang="ru-RU" sz="7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5,9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8,7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11,5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14,4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17,2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20,0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08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>
                          <a:solidFill>
                            <a:srgbClr val="C00000"/>
                          </a:solidFill>
                          <a:effectLst/>
                        </a:rPr>
                        <a:t>3. 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C00000"/>
                          </a:solidFill>
                          <a:effectLst/>
                        </a:rPr>
                        <a:t>Количество медицинских организаций, участвующих в создании и тиражировании «Новой модели медицинской организации, оказывающей первичную медико-санитарную помощь», ед.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C00000"/>
                          </a:solidFill>
                          <a:effectLst/>
                        </a:rPr>
                        <a:t>основной</a:t>
                      </a:r>
                      <a:endParaRPr lang="ru-RU" sz="7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C00000"/>
                          </a:solidFill>
                          <a:effectLst/>
                        </a:rPr>
                        <a:t>34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C00000"/>
                          </a:solidFill>
                          <a:effectLst/>
                        </a:rPr>
                        <a:t>31.12.201</a:t>
                      </a:r>
                      <a:r>
                        <a:rPr lang="en-US" sz="700" dirty="0">
                          <a:solidFill>
                            <a:srgbClr val="C00000"/>
                          </a:solidFill>
                          <a:effectLst/>
                        </a:rPr>
                        <a:t>7</a:t>
                      </a:r>
                      <a:endParaRPr lang="ru-RU" sz="7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C00000"/>
                          </a:solidFill>
                          <a:effectLst/>
                        </a:rPr>
                        <a:t>80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C00000"/>
                          </a:solidFill>
                          <a:effectLst/>
                        </a:rPr>
                        <a:t>86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C00000"/>
                          </a:solidFill>
                          <a:effectLst/>
                        </a:rPr>
                        <a:t>86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C00000"/>
                          </a:solidFill>
                          <a:effectLst/>
                        </a:rPr>
                        <a:t>86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C00000"/>
                          </a:solidFill>
                          <a:effectLst/>
                        </a:rPr>
                        <a:t>86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C00000"/>
                          </a:solidFill>
                          <a:effectLst/>
                        </a:rPr>
                        <a:t>86</a:t>
                      </a:r>
                      <a:endParaRPr lang="ru-RU" sz="9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59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4. 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Доля записей к врачу, совершенных гражданами без очного обращения в регистратуру медицинской организации, %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дополнительный</a:t>
                      </a:r>
                      <a:endParaRPr lang="ru-RU" sz="7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10,0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31.10.2018</a:t>
                      </a:r>
                      <a:endParaRPr lang="ru-RU" sz="7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19,0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28,0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38,0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47,0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56,0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65,0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902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5. 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Доля обоснованных жалоб (от общего количества поступивших жалоб), урегулированных в досудебном порядке страховыми медицинскими организациями, %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дополнительный</a:t>
                      </a:r>
                      <a:endParaRPr lang="ru-RU" sz="7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52,8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31.12.2017</a:t>
                      </a:r>
                      <a:endParaRPr lang="ru-RU" sz="7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55,8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59,8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64,3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68,3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72,3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76,3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5285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6. 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Доля медицинских организаций, оказывающих в рамках обязательного медицинского страхования   первичную медико-санитарную помощь, на базе которых функционируют каналы связи граждан со страховыми представителями страховых медицинских организаций (пост страхового представителя, телефон, терминал для связи со страховым представителем), %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дополнительный</a:t>
                      </a:r>
                      <a:endParaRPr lang="ru-RU" sz="7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22,2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31.12.2017</a:t>
                      </a:r>
                      <a:endParaRPr lang="ru-RU" sz="7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64,2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90,1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90,1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90,1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90,1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90,1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45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8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7. 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Число лиц (пациентов), дополнительно эвакуированных с использованием санитарной авиации (ежегодно, человек) не менее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дополнительный</a:t>
                      </a:r>
                      <a:endParaRPr lang="ru-RU" sz="7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31.12.2017</a:t>
                      </a:r>
                      <a:endParaRPr lang="ru-RU" sz="7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</a:t>
                      </a:r>
                      <a:endParaRPr lang="ru-RU" sz="9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43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48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52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57</a:t>
                      </a:r>
                      <a:endParaRPr lang="ru-RU" sz="9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2" marR="6562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34075" y="908801"/>
            <a:ext cx="4307526" cy="324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«2. Цель и показатели регионального проекта»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477000"/>
            <a:ext cx="2844800" cy="244480"/>
          </a:xfrm>
        </p:spPr>
        <p:txBody>
          <a:bodyPr/>
          <a:lstStyle/>
          <a:p>
            <a:fld id="{2CE4C58A-D5DD-4058-8873-980191D026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353" y="1412776"/>
            <a:ext cx="5832647" cy="4752528"/>
          </a:xfrm>
        </p:spPr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Реализация проектов по улучшению с использованием методов бережливого производства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в медицинской организации, оказывающей первичную медико-санитарную помощь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Новая модель медицинской организации, оказывающей первичную медико-санитарную помощь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Эффективная система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навигации в медицинской организации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88275" y="0"/>
            <a:ext cx="8431777" cy="991884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Методические </a:t>
            </a:r>
            <a:b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рекомендации 2019 года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52" y="1412776"/>
            <a:ext cx="2779209" cy="3915004"/>
          </a:xfrm>
          <a:prstGeom prst="rect">
            <a:avLst/>
          </a:prstGeom>
          <a:ln w="1905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588" y="2216020"/>
            <a:ext cx="2592288" cy="3915004"/>
          </a:xfrm>
          <a:prstGeom prst="rect">
            <a:avLst/>
          </a:prstGeom>
          <a:ln w="1905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4690793"/>
            <a:ext cx="3807348" cy="1861123"/>
          </a:xfrm>
          <a:prstGeom prst="rect">
            <a:avLst/>
          </a:prstGeom>
          <a:ln w="1905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" name="Рисунок 10"/>
          <p:cNvPicPr>
            <a:picLocks noChangeAspect="1"/>
          </p:cNvPicPr>
          <p:nvPr/>
        </p:nvPicPr>
        <p:blipFill>
          <a:blip r:embed="rId6" cstate="print"/>
          <a:srcRect r="72893"/>
          <a:stretch>
            <a:fillRect/>
          </a:stretch>
        </p:blipFill>
        <p:spPr bwMode="auto">
          <a:xfrm>
            <a:off x="143933" y="79092"/>
            <a:ext cx="665692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Картинки по запросу росатом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711" y="79092"/>
            <a:ext cx="574982" cy="728312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11" y="95177"/>
            <a:ext cx="945704" cy="663276"/>
          </a:xfrm>
          <a:prstGeom prst="rect">
            <a:avLst/>
          </a:prstGeom>
        </p:spPr>
      </p:pic>
      <p:pic>
        <p:nvPicPr>
          <p:cNvPr id="10" name="Picture 2" descr="http://style-shar.ru/uploads/images/news/Coat_of_Arms_of_Yaroslavl_Oblast_%282011%29_ful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1275" y="95178"/>
            <a:ext cx="804563" cy="629296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9"/>
          <p:cNvCxnSpPr>
            <a:cxnSpLocks/>
          </p:cNvCxnSpPr>
          <p:nvPr/>
        </p:nvCxnSpPr>
        <p:spPr>
          <a:xfrm>
            <a:off x="4345762" y="991884"/>
            <a:ext cx="7501802" cy="0"/>
          </a:xfrm>
          <a:prstGeom prst="line">
            <a:avLst/>
          </a:prstGeom>
          <a:ln w="3810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90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874793"/>
              </p:ext>
            </p:extLst>
          </p:nvPr>
        </p:nvGraphicFramePr>
        <p:xfrm>
          <a:off x="143933" y="1410587"/>
          <a:ext cx="11935772" cy="4843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71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147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Наименование МО 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Показатель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Исходное состояние 17.12.2018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Текущее состояние 14.06.2019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2060"/>
                          </a:solidFill>
                        </a:rPr>
                        <a:t>Значение критерия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79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ГБКУЗ ЯО «Центральная городская больница» взрослая поликлиника №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ГАУЗ ЯО «Клиническая больница № 2» взрослая поликлиника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ЯО «Детская поликлиника № 3»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ЯО Детская поликлиника № 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ГБУЗ ЯО «Клиническая больница № 10» детская поликлиника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ГБУЗ ЯО «Клиническая больница № 10» взрослая поликлиника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ЯО «Городская поликлиника № 3 им. Н. А. Семашко»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ГБУЗ ЯО «Борисоглебская ЦРБ» поликлиника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ГБУЗ ЯО «Ростовская ЦРБ» поликлиника для взрослых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ГУЗ ЯО «</a:t>
                      </a:r>
                      <a:r>
                        <a:rPr lang="ru-RU" sz="1200" b="0" dirty="0" err="1">
                          <a:solidFill>
                            <a:srgbClr val="002060"/>
                          </a:solidFill>
                        </a:rPr>
                        <a:t>Угличская</a:t>
                      </a:r>
                      <a:r>
                        <a:rPr lang="ru-RU" sz="1200" b="0" dirty="0">
                          <a:solidFill>
                            <a:srgbClr val="002060"/>
                          </a:solidFill>
                        </a:rPr>
                        <a:t> ЦРБ» детская поликлиника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1.1 Количество пересечений потоков при проведении диспансеризации, профилактических медицинских осмотров с иными потоками пациентов в поликлинике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3-5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2-3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9580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1.2 Количество пересечений потоков пациентов при предоставлении платных медицинских услуг и медицинской помощи в рамках территориальной ПГГ  на соответствующий календарный год и плановый период </a:t>
                      </a: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2-3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5057">
                <a:tc v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1.3</a:t>
                      </a:r>
                      <a:r>
                        <a:rPr lang="ru-RU" sz="1400" baseline="0" dirty="0">
                          <a:solidFill>
                            <a:srgbClr val="002060"/>
                          </a:solidFill>
                        </a:rPr>
                        <a:t> Последовательность действий пациента в потоке процесса оказания ему медицинской помощи на примере 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 marL="91419" marR="91419" marT="45709" marB="45709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91419" marR="91419" marT="45709" marB="45709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10">
            <a:extLst>
              <a:ext uri="{FF2B5EF4-FFF2-40B4-BE49-F238E27FC236}">
                <a16:creationId xmlns:a16="http://schemas.microsoft.com/office/drawing/2014/main" id="{199237AE-5715-4D3C-BA62-36CF3CC0D4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Картинки по запросу росатом">
            <a:extLst>
              <a:ext uri="{FF2B5EF4-FFF2-40B4-BE49-F238E27FC236}">
                <a16:creationId xmlns:a16="http://schemas.microsoft.com/office/drawing/2014/main" id="{CEFF1A6E-9DF6-4A8D-9144-10D8BFA5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E3E67-19AC-490A-8742-AE65AD43F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7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562698D0-BDB5-4975-9786-06B55A3C9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DA7D-290E-4FD7-8A10-BB69FEF93EF6}"/>
              </a:ext>
            </a:extLst>
          </p:cNvPr>
          <p:cNvSpPr txBox="1"/>
          <p:nvPr/>
        </p:nvSpPr>
        <p:spPr>
          <a:xfrm>
            <a:off x="4158114" y="0"/>
            <a:ext cx="803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Критериев новой модели медицинской организации, оказывающей первичную медико-санитарную помощь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Потоки пациентов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89250F-1F83-4FA2-8646-527252B9AF56}"/>
              </a:ext>
            </a:extLst>
          </p:cNvPr>
          <p:cNvSpPr/>
          <p:nvPr/>
        </p:nvSpPr>
        <p:spPr>
          <a:xfrm>
            <a:off x="3917484" y="1030512"/>
            <a:ext cx="800981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907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Заголовок 1"/>
          <p:cNvSpPr txBox="1">
            <a:spLocks/>
          </p:cNvSpPr>
          <p:nvPr/>
        </p:nvSpPr>
        <p:spPr>
          <a:xfrm>
            <a:off x="1127448" y="1454762"/>
            <a:ext cx="9518848" cy="750102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cap="all" dirty="0"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999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4" name="TextBox 73"/>
          <p:cNvSpPr txBox="1"/>
          <p:nvPr/>
        </p:nvSpPr>
        <p:spPr>
          <a:xfrm>
            <a:off x="2999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5" name="TextBox 74"/>
          <p:cNvSpPr txBox="1"/>
          <p:nvPr/>
        </p:nvSpPr>
        <p:spPr>
          <a:xfrm>
            <a:off x="3470026" y="131463"/>
            <a:ext cx="8578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потока создания ценности (текущее состояние) 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диспансеризации</a:t>
            </a:r>
            <a:endParaRPr lang="ru-RU" sz="2200" b="1" dirty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endParaRPr lang="ru-RU" sz="2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20536" y="2581858"/>
            <a:ext cx="529208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Регистратура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85387" y="2605443"/>
            <a:ext cx="529208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050" dirty="0">
                <a:solidFill>
                  <a:prstClr val="white"/>
                </a:solidFill>
              </a:rPr>
              <a:t>Терапевт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38546" y="2590794"/>
            <a:ext cx="529208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dirty="0">
                <a:solidFill>
                  <a:prstClr val="white"/>
                </a:solidFill>
              </a:rPr>
              <a:t>ЭКГ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00565" y="2581269"/>
            <a:ext cx="529208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dirty="0">
                <a:solidFill>
                  <a:prstClr val="white"/>
                </a:solidFill>
              </a:rPr>
              <a:t>ФЛГ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631602" y="2585635"/>
            <a:ext cx="529208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dirty="0">
                <a:solidFill>
                  <a:prstClr val="white"/>
                </a:solidFill>
              </a:rPr>
              <a:t>Окулист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24114" y="2589624"/>
            <a:ext cx="529208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>
                <a:solidFill>
                  <a:prstClr val="white"/>
                </a:solidFill>
              </a:rPr>
              <a:t>Забор крови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781370" y="2585847"/>
            <a:ext cx="529208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dirty="0">
                <a:solidFill>
                  <a:prstClr val="white"/>
                </a:solidFill>
              </a:rPr>
              <a:t>Лаборатория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331518" y="3065004"/>
            <a:ext cx="406896" cy="5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12" idx="3"/>
            <a:endCxn id="13" idx="1"/>
          </p:cNvCxnSpPr>
          <p:nvPr/>
        </p:nvCxnSpPr>
        <p:spPr>
          <a:xfrm flipV="1">
            <a:off x="3314596" y="3079641"/>
            <a:ext cx="423951" cy="146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4201079" y="3071810"/>
            <a:ext cx="399486" cy="78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4" idx="3"/>
          </p:cNvCxnSpPr>
          <p:nvPr/>
        </p:nvCxnSpPr>
        <p:spPr>
          <a:xfrm flipV="1">
            <a:off x="5129774" y="3065147"/>
            <a:ext cx="456681" cy="49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6121356" y="3071811"/>
            <a:ext cx="760463" cy="26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7381884" y="3093531"/>
            <a:ext cx="43134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8" y="2786059"/>
            <a:ext cx="2317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309787" y="228599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/>
              <a:t>4-12 чел</a:t>
            </a:r>
          </a:p>
          <a:p>
            <a:r>
              <a:rPr lang="ru-RU" sz="900" dirty="0"/>
              <a:t>32-144 мин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24000" y="3571876"/>
            <a:ext cx="5000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</a:rPr>
              <a:t>20 м.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38348" y="3601616"/>
            <a:ext cx="500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</a:rPr>
              <a:t>50 м.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09918" y="3571876"/>
            <a:ext cx="4331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</a:rPr>
              <a:t>56 м.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167306" y="3571876"/>
            <a:ext cx="4331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</a:rPr>
              <a:t>68 м.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596330" y="3571876"/>
            <a:ext cx="4331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</a:rPr>
              <a:t>70 м.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524628" y="3571876"/>
            <a:ext cx="4331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</a:rPr>
              <a:t>90 м.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443080" y="3594789"/>
            <a:ext cx="4331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</a:rPr>
              <a:t>54 м.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8979212" y="2571744"/>
            <a:ext cx="529208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dirty="0">
                <a:solidFill>
                  <a:prstClr val="white"/>
                </a:solidFill>
              </a:rPr>
              <a:t>Терапевт</a:t>
            </a:r>
          </a:p>
        </p:txBody>
      </p:sp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78" y="2977040"/>
            <a:ext cx="857256" cy="23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57" name="TextBox 5156"/>
          <p:cNvSpPr txBox="1"/>
          <p:nvPr/>
        </p:nvSpPr>
        <p:spPr>
          <a:xfrm>
            <a:off x="1452530" y="4214819"/>
            <a:ext cx="5000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360-</a:t>
            </a:r>
          </a:p>
          <a:p>
            <a:r>
              <a:rPr lang="ru-RU" sz="700" dirty="0">
                <a:solidFill>
                  <a:srgbClr val="00CC00"/>
                </a:solidFill>
              </a:rPr>
              <a:t>10500 </a:t>
            </a:r>
            <a:r>
              <a:rPr lang="ru-RU" sz="800" dirty="0">
                <a:solidFill>
                  <a:srgbClr val="00CC00"/>
                </a:solidFill>
              </a:rPr>
              <a:t>с</a:t>
            </a:r>
          </a:p>
        </p:txBody>
      </p:sp>
      <p:sp>
        <p:nvSpPr>
          <p:cNvPr id="5171" name="Пятно 1 5170"/>
          <p:cNvSpPr/>
          <p:nvPr/>
        </p:nvSpPr>
        <p:spPr>
          <a:xfrm>
            <a:off x="1871505" y="4948008"/>
            <a:ext cx="381130" cy="26694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</a:t>
            </a:r>
          </a:p>
        </p:txBody>
      </p:sp>
      <p:sp>
        <p:nvSpPr>
          <p:cNvPr id="271" name="Пятно 1 270"/>
          <p:cNvSpPr/>
          <p:nvPr/>
        </p:nvSpPr>
        <p:spPr>
          <a:xfrm>
            <a:off x="1596100" y="1855045"/>
            <a:ext cx="432048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2</a:t>
            </a:r>
          </a:p>
        </p:txBody>
      </p:sp>
      <p:sp>
        <p:nvSpPr>
          <p:cNvPr id="5172" name="TextBox 5171"/>
          <p:cNvSpPr txBox="1"/>
          <p:nvPr/>
        </p:nvSpPr>
        <p:spPr>
          <a:xfrm>
            <a:off x="2166909" y="4929199"/>
            <a:ext cx="81369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Лишние перемещения по поликлинике</a:t>
            </a:r>
          </a:p>
          <a:p>
            <a:r>
              <a:rPr lang="ru-RU" sz="1100" dirty="0"/>
              <a:t>Длительное время ожидания в очереди у окна регистратуры</a:t>
            </a:r>
          </a:p>
          <a:p>
            <a:r>
              <a:rPr lang="ru-RU" sz="1100" dirty="0"/>
              <a:t>Длительное время ожидания в очереди у кабинета врача-терапевта (от 32  до 144 мин)</a:t>
            </a:r>
          </a:p>
          <a:p>
            <a:r>
              <a:rPr lang="ru-RU" sz="1100" dirty="0"/>
              <a:t>Длительное время ожидания забора крови (от 1 до 3 дней)</a:t>
            </a:r>
          </a:p>
          <a:p>
            <a:r>
              <a:rPr lang="ru-RU" sz="1100" dirty="0"/>
              <a:t>Длительное время ожидания результатов обследования (от 1 до 3 дней)</a:t>
            </a:r>
          </a:p>
          <a:p>
            <a:r>
              <a:rPr lang="ru-RU" sz="1100" dirty="0"/>
              <a:t>Длительное время ожидания в очереди у кабинета ЭКГ (от 20 до 40 мин)</a:t>
            </a:r>
          </a:p>
          <a:p>
            <a:r>
              <a:rPr lang="ru-RU" sz="1100" dirty="0"/>
              <a:t>Длительное время ожидания в очереди у кабинета ФЛГ (от 20 до 48 минут)</a:t>
            </a:r>
          </a:p>
          <a:p>
            <a:r>
              <a:rPr lang="ru-RU" sz="1100" dirty="0"/>
              <a:t>Длительное время ожидания в очереди у кабинета офтальмолога</a:t>
            </a:r>
          </a:p>
          <a:p>
            <a:r>
              <a:rPr lang="ru-RU" sz="1100" dirty="0"/>
              <a:t>Отсутствие пациентов, направленных на 2 этап ДОГ</a:t>
            </a:r>
          </a:p>
          <a:p>
            <a:r>
              <a:rPr lang="ru-RU" sz="1100" dirty="0"/>
              <a:t>Пересечение потоков здоровых и больных при прохождении ДОГ ВН</a:t>
            </a:r>
          </a:p>
        </p:txBody>
      </p:sp>
      <p:sp>
        <p:nvSpPr>
          <p:cNvPr id="277" name="Пятно 1 276"/>
          <p:cNvSpPr/>
          <p:nvPr/>
        </p:nvSpPr>
        <p:spPr>
          <a:xfrm>
            <a:off x="6453190" y="1928802"/>
            <a:ext cx="432048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4</a:t>
            </a:r>
          </a:p>
        </p:txBody>
      </p:sp>
      <p:sp>
        <p:nvSpPr>
          <p:cNvPr id="288" name="Пятно 1 287"/>
          <p:cNvSpPr/>
          <p:nvPr/>
        </p:nvSpPr>
        <p:spPr>
          <a:xfrm>
            <a:off x="1524000" y="3071810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</a:t>
            </a:r>
          </a:p>
        </p:txBody>
      </p:sp>
      <p:sp>
        <p:nvSpPr>
          <p:cNvPr id="293" name="Пятно 1 292"/>
          <p:cNvSpPr/>
          <p:nvPr/>
        </p:nvSpPr>
        <p:spPr>
          <a:xfrm>
            <a:off x="8596330" y="1928802"/>
            <a:ext cx="360040" cy="28803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5</a:t>
            </a:r>
          </a:p>
        </p:txBody>
      </p:sp>
      <p:sp>
        <p:nvSpPr>
          <p:cNvPr id="297" name="Пятно 1 296"/>
          <p:cNvSpPr/>
          <p:nvPr/>
        </p:nvSpPr>
        <p:spPr>
          <a:xfrm>
            <a:off x="2524100" y="1928802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3</a:t>
            </a:r>
          </a:p>
        </p:txBody>
      </p:sp>
      <p:cxnSp>
        <p:nvCxnSpPr>
          <p:cNvPr id="5180" name="Прямая со стрелкой 5179"/>
          <p:cNvCxnSpPr/>
          <p:nvPr/>
        </p:nvCxnSpPr>
        <p:spPr>
          <a:xfrm>
            <a:off x="1809720" y="4646429"/>
            <a:ext cx="8136904" cy="0"/>
          </a:xfrm>
          <a:prstGeom prst="straightConnector1">
            <a:avLst/>
          </a:prstGeom>
          <a:ln w="38100">
            <a:solidFill>
              <a:srgbClr val="EA581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/>
          <p:cNvSpPr txBox="1"/>
          <p:nvPr/>
        </p:nvSpPr>
        <p:spPr>
          <a:xfrm>
            <a:off x="1881159" y="4643447"/>
            <a:ext cx="7845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EA5816"/>
                </a:solidFill>
              </a:rPr>
              <a:t>Время цикла: </a:t>
            </a:r>
            <a:r>
              <a:rPr lang="en-US" sz="1200" b="1" dirty="0">
                <a:solidFill>
                  <a:srgbClr val="EA5816"/>
                </a:solidFill>
              </a:rPr>
              <a:t>556140</a:t>
            </a:r>
            <a:r>
              <a:rPr lang="ru-RU" sz="1200" b="1" dirty="0">
                <a:solidFill>
                  <a:srgbClr val="EA5816"/>
                </a:solidFill>
              </a:rPr>
              <a:t> секунд          Время создания ценности: </a:t>
            </a:r>
            <a:r>
              <a:rPr lang="en-US" sz="1200" b="1" dirty="0">
                <a:solidFill>
                  <a:srgbClr val="EA5816"/>
                </a:solidFill>
              </a:rPr>
              <a:t>2668 </a:t>
            </a:r>
            <a:r>
              <a:rPr lang="ru-RU" sz="1200" b="1" dirty="0">
                <a:solidFill>
                  <a:srgbClr val="EA5816"/>
                </a:solidFill>
              </a:rPr>
              <a:t>секунд         Коэффициент эффективности: 0,</a:t>
            </a:r>
            <a:r>
              <a:rPr lang="en-US" sz="1200" b="1" dirty="0">
                <a:solidFill>
                  <a:srgbClr val="EA5816"/>
                </a:solidFill>
              </a:rPr>
              <a:t>48</a:t>
            </a:r>
            <a:r>
              <a:rPr lang="ru-RU" sz="1200" b="1" dirty="0">
                <a:solidFill>
                  <a:srgbClr val="EA5816"/>
                </a:solidFill>
              </a:rPr>
              <a:t>%</a:t>
            </a:r>
          </a:p>
        </p:txBody>
      </p:sp>
      <p:sp>
        <p:nvSpPr>
          <p:cNvPr id="137" name="Полилиния 136"/>
          <p:cNvSpPr/>
          <p:nvPr/>
        </p:nvSpPr>
        <p:spPr>
          <a:xfrm>
            <a:off x="1609694" y="2714620"/>
            <a:ext cx="165370" cy="277242"/>
          </a:xfrm>
          <a:custGeom>
            <a:avLst/>
            <a:gdLst>
              <a:gd name="connsiteX0" fmla="*/ 0 w 165370"/>
              <a:gd name="connsiteY0" fmla="*/ 272378 h 277242"/>
              <a:gd name="connsiteX1" fmla="*/ 82685 w 165370"/>
              <a:gd name="connsiteY1" fmla="*/ 3 h 277242"/>
              <a:gd name="connsiteX2" fmla="*/ 165370 w 165370"/>
              <a:gd name="connsiteY2" fmla="*/ 277242 h 277242"/>
              <a:gd name="connsiteX3" fmla="*/ 165370 w 165370"/>
              <a:gd name="connsiteY3" fmla="*/ 277242 h 27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70" h="277242">
                <a:moveTo>
                  <a:pt x="0" y="272378"/>
                </a:moveTo>
                <a:cubicBezTo>
                  <a:pt x="27561" y="135785"/>
                  <a:pt x="55123" y="-808"/>
                  <a:pt x="82685" y="3"/>
                </a:cubicBezTo>
                <a:cubicBezTo>
                  <a:pt x="110247" y="814"/>
                  <a:pt x="165370" y="277242"/>
                  <a:pt x="165370" y="277242"/>
                </a:cubicBezTo>
                <a:lnTo>
                  <a:pt x="165370" y="277242"/>
                </a:lnTo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38" name="Полилиния 137"/>
          <p:cNvSpPr/>
          <p:nvPr/>
        </p:nvSpPr>
        <p:spPr>
          <a:xfrm>
            <a:off x="2452662" y="2714620"/>
            <a:ext cx="165370" cy="277242"/>
          </a:xfrm>
          <a:custGeom>
            <a:avLst/>
            <a:gdLst>
              <a:gd name="connsiteX0" fmla="*/ 0 w 165370"/>
              <a:gd name="connsiteY0" fmla="*/ 272378 h 277242"/>
              <a:gd name="connsiteX1" fmla="*/ 82685 w 165370"/>
              <a:gd name="connsiteY1" fmla="*/ 3 h 277242"/>
              <a:gd name="connsiteX2" fmla="*/ 165370 w 165370"/>
              <a:gd name="connsiteY2" fmla="*/ 277242 h 277242"/>
              <a:gd name="connsiteX3" fmla="*/ 165370 w 165370"/>
              <a:gd name="connsiteY3" fmla="*/ 277242 h 27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70" h="277242">
                <a:moveTo>
                  <a:pt x="0" y="272378"/>
                </a:moveTo>
                <a:cubicBezTo>
                  <a:pt x="27561" y="135785"/>
                  <a:pt x="55123" y="-808"/>
                  <a:pt x="82685" y="3"/>
                </a:cubicBezTo>
                <a:cubicBezTo>
                  <a:pt x="110247" y="814"/>
                  <a:pt x="165370" y="277242"/>
                  <a:pt x="165370" y="277242"/>
                </a:cubicBezTo>
                <a:lnTo>
                  <a:pt x="165370" y="277242"/>
                </a:lnTo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40" name="Полилиния 139"/>
          <p:cNvSpPr/>
          <p:nvPr/>
        </p:nvSpPr>
        <p:spPr>
          <a:xfrm>
            <a:off x="5325646" y="2643518"/>
            <a:ext cx="165370" cy="277242"/>
          </a:xfrm>
          <a:custGeom>
            <a:avLst/>
            <a:gdLst>
              <a:gd name="connsiteX0" fmla="*/ 0 w 165370"/>
              <a:gd name="connsiteY0" fmla="*/ 272378 h 277242"/>
              <a:gd name="connsiteX1" fmla="*/ 82685 w 165370"/>
              <a:gd name="connsiteY1" fmla="*/ 3 h 277242"/>
              <a:gd name="connsiteX2" fmla="*/ 165370 w 165370"/>
              <a:gd name="connsiteY2" fmla="*/ 277242 h 277242"/>
              <a:gd name="connsiteX3" fmla="*/ 165370 w 165370"/>
              <a:gd name="connsiteY3" fmla="*/ 277242 h 27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70" h="277242">
                <a:moveTo>
                  <a:pt x="0" y="272378"/>
                </a:moveTo>
                <a:cubicBezTo>
                  <a:pt x="27561" y="135785"/>
                  <a:pt x="55123" y="-808"/>
                  <a:pt x="82685" y="3"/>
                </a:cubicBezTo>
                <a:cubicBezTo>
                  <a:pt x="110247" y="814"/>
                  <a:pt x="165370" y="277242"/>
                  <a:pt x="165370" y="277242"/>
                </a:cubicBezTo>
                <a:lnTo>
                  <a:pt x="165370" y="277242"/>
                </a:lnTo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41" name="Полилиния 140"/>
          <p:cNvSpPr/>
          <p:nvPr/>
        </p:nvSpPr>
        <p:spPr>
          <a:xfrm>
            <a:off x="6596066" y="2714620"/>
            <a:ext cx="165370" cy="277242"/>
          </a:xfrm>
          <a:custGeom>
            <a:avLst/>
            <a:gdLst>
              <a:gd name="connsiteX0" fmla="*/ 0 w 165370"/>
              <a:gd name="connsiteY0" fmla="*/ 272378 h 277242"/>
              <a:gd name="connsiteX1" fmla="*/ 82685 w 165370"/>
              <a:gd name="connsiteY1" fmla="*/ 3 h 277242"/>
              <a:gd name="connsiteX2" fmla="*/ 165370 w 165370"/>
              <a:gd name="connsiteY2" fmla="*/ 277242 h 277242"/>
              <a:gd name="connsiteX3" fmla="*/ 165370 w 165370"/>
              <a:gd name="connsiteY3" fmla="*/ 277242 h 27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70" h="277242">
                <a:moveTo>
                  <a:pt x="0" y="272378"/>
                </a:moveTo>
                <a:cubicBezTo>
                  <a:pt x="27561" y="135785"/>
                  <a:pt x="55123" y="-808"/>
                  <a:pt x="82685" y="3"/>
                </a:cubicBezTo>
                <a:cubicBezTo>
                  <a:pt x="110247" y="814"/>
                  <a:pt x="165370" y="277242"/>
                  <a:pt x="165370" y="277242"/>
                </a:cubicBezTo>
                <a:lnTo>
                  <a:pt x="165370" y="277242"/>
                </a:lnTo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49" name="Скругленный прямоугольник 148"/>
          <p:cNvSpPr/>
          <p:nvPr/>
        </p:nvSpPr>
        <p:spPr>
          <a:xfrm>
            <a:off x="9622154" y="2571744"/>
            <a:ext cx="529208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dirty="0">
                <a:solidFill>
                  <a:prstClr val="white"/>
                </a:solidFill>
              </a:rPr>
              <a:t>2 этап (нет)</a:t>
            </a:r>
          </a:p>
        </p:txBody>
      </p:sp>
      <p:pic>
        <p:nvPicPr>
          <p:cNvPr id="15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131" y="3013074"/>
            <a:ext cx="427037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1" name="Прямая со стрелкой 150"/>
          <p:cNvCxnSpPr/>
          <p:nvPr/>
        </p:nvCxnSpPr>
        <p:spPr>
          <a:xfrm flipV="1">
            <a:off x="1331386" y="3066110"/>
            <a:ext cx="406896" cy="5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Полилиния 151"/>
          <p:cNvSpPr/>
          <p:nvPr/>
        </p:nvSpPr>
        <p:spPr>
          <a:xfrm>
            <a:off x="3452794" y="2714620"/>
            <a:ext cx="165370" cy="277242"/>
          </a:xfrm>
          <a:custGeom>
            <a:avLst/>
            <a:gdLst>
              <a:gd name="connsiteX0" fmla="*/ 0 w 165370"/>
              <a:gd name="connsiteY0" fmla="*/ 272378 h 277242"/>
              <a:gd name="connsiteX1" fmla="*/ 82685 w 165370"/>
              <a:gd name="connsiteY1" fmla="*/ 3 h 277242"/>
              <a:gd name="connsiteX2" fmla="*/ 165370 w 165370"/>
              <a:gd name="connsiteY2" fmla="*/ 277242 h 277242"/>
              <a:gd name="connsiteX3" fmla="*/ 165370 w 165370"/>
              <a:gd name="connsiteY3" fmla="*/ 277242 h 27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70" h="277242">
                <a:moveTo>
                  <a:pt x="0" y="272378"/>
                </a:moveTo>
                <a:cubicBezTo>
                  <a:pt x="27561" y="135785"/>
                  <a:pt x="55123" y="-808"/>
                  <a:pt x="82685" y="3"/>
                </a:cubicBezTo>
                <a:cubicBezTo>
                  <a:pt x="110247" y="814"/>
                  <a:pt x="165370" y="277242"/>
                  <a:pt x="165370" y="277242"/>
                </a:cubicBezTo>
                <a:lnTo>
                  <a:pt x="165370" y="277242"/>
                </a:lnTo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53" name="Полилиния 152"/>
          <p:cNvSpPr/>
          <p:nvPr/>
        </p:nvSpPr>
        <p:spPr>
          <a:xfrm>
            <a:off x="4381488" y="2643182"/>
            <a:ext cx="165370" cy="277242"/>
          </a:xfrm>
          <a:custGeom>
            <a:avLst/>
            <a:gdLst>
              <a:gd name="connsiteX0" fmla="*/ 0 w 165370"/>
              <a:gd name="connsiteY0" fmla="*/ 272378 h 277242"/>
              <a:gd name="connsiteX1" fmla="*/ 82685 w 165370"/>
              <a:gd name="connsiteY1" fmla="*/ 3 h 277242"/>
              <a:gd name="connsiteX2" fmla="*/ 165370 w 165370"/>
              <a:gd name="connsiteY2" fmla="*/ 277242 h 277242"/>
              <a:gd name="connsiteX3" fmla="*/ 165370 w 165370"/>
              <a:gd name="connsiteY3" fmla="*/ 277242 h 27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70" h="277242">
                <a:moveTo>
                  <a:pt x="0" y="272378"/>
                </a:moveTo>
                <a:cubicBezTo>
                  <a:pt x="27561" y="135785"/>
                  <a:pt x="55123" y="-808"/>
                  <a:pt x="82685" y="3"/>
                </a:cubicBezTo>
                <a:cubicBezTo>
                  <a:pt x="110247" y="814"/>
                  <a:pt x="165370" y="277242"/>
                  <a:pt x="165370" y="277242"/>
                </a:cubicBezTo>
                <a:lnTo>
                  <a:pt x="165370" y="277242"/>
                </a:lnTo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54" name="Полилиния 153"/>
          <p:cNvSpPr/>
          <p:nvPr/>
        </p:nvSpPr>
        <p:spPr>
          <a:xfrm>
            <a:off x="8742404" y="2651692"/>
            <a:ext cx="165370" cy="277242"/>
          </a:xfrm>
          <a:custGeom>
            <a:avLst/>
            <a:gdLst>
              <a:gd name="connsiteX0" fmla="*/ 0 w 165370"/>
              <a:gd name="connsiteY0" fmla="*/ 272378 h 277242"/>
              <a:gd name="connsiteX1" fmla="*/ 82685 w 165370"/>
              <a:gd name="connsiteY1" fmla="*/ 3 h 277242"/>
              <a:gd name="connsiteX2" fmla="*/ 165370 w 165370"/>
              <a:gd name="connsiteY2" fmla="*/ 277242 h 277242"/>
              <a:gd name="connsiteX3" fmla="*/ 165370 w 165370"/>
              <a:gd name="connsiteY3" fmla="*/ 277242 h 27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70" h="277242">
                <a:moveTo>
                  <a:pt x="0" y="272378"/>
                </a:moveTo>
                <a:cubicBezTo>
                  <a:pt x="27561" y="135785"/>
                  <a:pt x="55123" y="-808"/>
                  <a:pt x="82685" y="3"/>
                </a:cubicBezTo>
                <a:cubicBezTo>
                  <a:pt x="110247" y="814"/>
                  <a:pt x="165370" y="277242"/>
                  <a:pt x="165370" y="277242"/>
                </a:cubicBezTo>
                <a:lnTo>
                  <a:pt x="165370" y="277242"/>
                </a:lnTo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55" name="TextBox 154"/>
          <p:cNvSpPr txBox="1"/>
          <p:nvPr/>
        </p:nvSpPr>
        <p:spPr>
          <a:xfrm>
            <a:off x="6096000" y="3357562"/>
            <a:ext cx="4539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/>
              <a:t>1-3 </a:t>
            </a:r>
            <a:r>
              <a:rPr lang="ru-RU" sz="800" dirty="0" err="1"/>
              <a:t>дн</a:t>
            </a:r>
            <a:endParaRPr lang="ru-RU" sz="800" dirty="0"/>
          </a:p>
        </p:txBody>
      </p:sp>
      <p:sp>
        <p:nvSpPr>
          <p:cNvPr id="157" name="Пятно 1 156"/>
          <p:cNvSpPr/>
          <p:nvPr/>
        </p:nvSpPr>
        <p:spPr>
          <a:xfrm>
            <a:off x="2452662" y="3071810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</a:t>
            </a:r>
          </a:p>
        </p:txBody>
      </p:sp>
      <p:sp>
        <p:nvSpPr>
          <p:cNvPr id="158" name="Пятно 1 157"/>
          <p:cNvSpPr/>
          <p:nvPr/>
        </p:nvSpPr>
        <p:spPr>
          <a:xfrm>
            <a:off x="3381356" y="3143248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</a:t>
            </a:r>
          </a:p>
        </p:txBody>
      </p:sp>
      <p:sp>
        <p:nvSpPr>
          <p:cNvPr id="159" name="Пятно 1 158"/>
          <p:cNvSpPr/>
          <p:nvPr/>
        </p:nvSpPr>
        <p:spPr>
          <a:xfrm>
            <a:off x="4310050" y="3143248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</a:t>
            </a:r>
          </a:p>
        </p:txBody>
      </p:sp>
      <p:sp>
        <p:nvSpPr>
          <p:cNvPr id="160" name="Пятно 1 159"/>
          <p:cNvSpPr/>
          <p:nvPr/>
        </p:nvSpPr>
        <p:spPr>
          <a:xfrm>
            <a:off x="5238744" y="3143248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</a:t>
            </a:r>
          </a:p>
        </p:txBody>
      </p:sp>
      <p:sp>
        <p:nvSpPr>
          <p:cNvPr id="162" name="Пятно 1 161"/>
          <p:cNvSpPr/>
          <p:nvPr/>
        </p:nvSpPr>
        <p:spPr>
          <a:xfrm>
            <a:off x="6450910" y="3286124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</a:t>
            </a:r>
          </a:p>
        </p:txBody>
      </p:sp>
      <p:sp>
        <p:nvSpPr>
          <p:cNvPr id="163" name="Пятно 1 162"/>
          <p:cNvSpPr/>
          <p:nvPr/>
        </p:nvSpPr>
        <p:spPr>
          <a:xfrm>
            <a:off x="7522480" y="3143248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</a:t>
            </a:r>
          </a:p>
        </p:txBody>
      </p:sp>
      <p:sp>
        <p:nvSpPr>
          <p:cNvPr id="165" name="Пятно 1 164"/>
          <p:cNvSpPr/>
          <p:nvPr/>
        </p:nvSpPr>
        <p:spPr>
          <a:xfrm>
            <a:off x="8382016" y="3286124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</a:t>
            </a:r>
          </a:p>
        </p:txBody>
      </p:sp>
      <p:pic>
        <p:nvPicPr>
          <p:cNvPr id="1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55" y="2786059"/>
            <a:ext cx="2317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7" name="Пятно 1 166"/>
          <p:cNvSpPr/>
          <p:nvPr/>
        </p:nvSpPr>
        <p:spPr>
          <a:xfrm>
            <a:off x="9622154" y="2214554"/>
            <a:ext cx="360040" cy="28803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9</a:t>
            </a:r>
          </a:p>
        </p:txBody>
      </p:sp>
      <p:sp>
        <p:nvSpPr>
          <p:cNvPr id="168" name="Пятно 1 167"/>
          <p:cNvSpPr/>
          <p:nvPr/>
        </p:nvSpPr>
        <p:spPr>
          <a:xfrm>
            <a:off x="3381356" y="1857364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6</a:t>
            </a:r>
          </a:p>
        </p:txBody>
      </p:sp>
      <p:sp>
        <p:nvSpPr>
          <p:cNvPr id="169" name="Пятно 1 168"/>
          <p:cNvSpPr/>
          <p:nvPr/>
        </p:nvSpPr>
        <p:spPr>
          <a:xfrm>
            <a:off x="4310050" y="1857364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7</a:t>
            </a:r>
          </a:p>
        </p:txBody>
      </p:sp>
      <p:sp>
        <p:nvSpPr>
          <p:cNvPr id="170" name="Пятно 1 169"/>
          <p:cNvSpPr/>
          <p:nvPr/>
        </p:nvSpPr>
        <p:spPr>
          <a:xfrm>
            <a:off x="5238744" y="1928802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8</a:t>
            </a:r>
          </a:p>
        </p:txBody>
      </p:sp>
      <p:cxnSp>
        <p:nvCxnSpPr>
          <p:cNvPr id="174" name="Прямая соединительная линия 173"/>
          <p:cNvCxnSpPr>
            <a:cxnSpLocks/>
          </p:cNvCxnSpPr>
          <p:nvPr/>
        </p:nvCxnSpPr>
        <p:spPr>
          <a:xfrm rot="5400000">
            <a:off x="1592760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/>
          <p:cNvCxnSpPr>
            <a:cxnSpLocks/>
          </p:cNvCxnSpPr>
          <p:nvPr/>
        </p:nvCxnSpPr>
        <p:spPr>
          <a:xfrm rot="5400000">
            <a:off x="2021388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/>
          <p:cNvCxnSpPr>
            <a:cxnSpLocks/>
          </p:cNvCxnSpPr>
          <p:nvPr/>
        </p:nvCxnSpPr>
        <p:spPr>
          <a:xfrm rot="5400000">
            <a:off x="2521455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Прямая соединительная линия 196"/>
          <p:cNvCxnSpPr>
            <a:cxnSpLocks/>
          </p:cNvCxnSpPr>
          <p:nvPr/>
        </p:nvCxnSpPr>
        <p:spPr>
          <a:xfrm rot="5400000">
            <a:off x="3021520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Прямая соединительная линия 198"/>
          <p:cNvCxnSpPr>
            <a:cxnSpLocks/>
          </p:cNvCxnSpPr>
          <p:nvPr/>
        </p:nvCxnSpPr>
        <p:spPr>
          <a:xfrm rot="5400000">
            <a:off x="3522381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Прямая соединительная линия 199"/>
          <p:cNvCxnSpPr>
            <a:cxnSpLocks/>
          </p:cNvCxnSpPr>
          <p:nvPr/>
        </p:nvCxnSpPr>
        <p:spPr>
          <a:xfrm rot="5400000">
            <a:off x="3950215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Прямая соединительная линия 200"/>
          <p:cNvCxnSpPr>
            <a:cxnSpLocks/>
          </p:cNvCxnSpPr>
          <p:nvPr/>
        </p:nvCxnSpPr>
        <p:spPr>
          <a:xfrm rot="5400000">
            <a:off x="4378843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Прямая соединительная линия 201"/>
          <p:cNvCxnSpPr>
            <a:cxnSpLocks/>
          </p:cNvCxnSpPr>
          <p:nvPr/>
        </p:nvCxnSpPr>
        <p:spPr>
          <a:xfrm rot="5400000">
            <a:off x="4808265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Прямая соединительная линия 202"/>
          <p:cNvCxnSpPr>
            <a:cxnSpLocks/>
          </p:cNvCxnSpPr>
          <p:nvPr/>
        </p:nvCxnSpPr>
        <p:spPr>
          <a:xfrm rot="5400000">
            <a:off x="5379769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Прямая соединительная линия 203"/>
          <p:cNvCxnSpPr>
            <a:cxnSpLocks/>
          </p:cNvCxnSpPr>
          <p:nvPr/>
        </p:nvCxnSpPr>
        <p:spPr>
          <a:xfrm rot="5400000">
            <a:off x="5879041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Прямая соединительная линия 204"/>
          <p:cNvCxnSpPr>
            <a:cxnSpLocks/>
          </p:cNvCxnSpPr>
          <p:nvPr/>
        </p:nvCxnSpPr>
        <p:spPr>
          <a:xfrm rot="5400000">
            <a:off x="6665653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я соединительная линия 205"/>
          <p:cNvCxnSpPr>
            <a:cxnSpLocks/>
          </p:cNvCxnSpPr>
          <p:nvPr/>
        </p:nvCxnSpPr>
        <p:spPr>
          <a:xfrm rot="5400000">
            <a:off x="7164925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Прямая соединительная линия 206"/>
          <p:cNvCxnSpPr>
            <a:cxnSpLocks/>
          </p:cNvCxnSpPr>
          <p:nvPr/>
        </p:nvCxnSpPr>
        <p:spPr>
          <a:xfrm rot="5400000">
            <a:off x="7522909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Прямая соединительная линия 207"/>
          <p:cNvCxnSpPr>
            <a:cxnSpLocks/>
          </p:cNvCxnSpPr>
          <p:nvPr/>
        </p:nvCxnSpPr>
        <p:spPr>
          <a:xfrm rot="5400000">
            <a:off x="7927726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Прямая соединительная линия 208"/>
          <p:cNvCxnSpPr>
            <a:cxnSpLocks/>
          </p:cNvCxnSpPr>
          <p:nvPr/>
        </p:nvCxnSpPr>
        <p:spPr>
          <a:xfrm rot="5400000">
            <a:off x="8736560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Прямая соединительная линия 209"/>
          <p:cNvCxnSpPr>
            <a:cxnSpLocks/>
          </p:cNvCxnSpPr>
          <p:nvPr/>
        </p:nvCxnSpPr>
        <p:spPr>
          <a:xfrm rot="5400000">
            <a:off x="9236626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TextBox 264"/>
          <p:cNvSpPr txBox="1"/>
          <p:nvPr/>
        </p:nvSpPr>
        <p:spPr>
          <a:xfrm>
            <a:off x="1524001" y="221455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/>
              <a:t>2-25 чел</a:t>
            </a:r>
          </a:p>
          <a:p>
            <a:r>
              <a:rPr lang="ru-RU" sz="900" dirty="0"/>
              <a:t>6-175 мин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3309919" y="2285992"/>
            <a:ext cx="82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4-5 чел.</a:t>
            </a:r>
          </a:p>
          <a:p>
            <a:r>
              <a:rPr lang="ru-RU" sz="900" dirty="0"/>
              <a:t>20-40:10 мин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4167175" y="228599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/>
              <a:t>5-8 чел.</a:t>
            </a:r>
          </a:p>
          <a:p>
            <a:r>
              <a:rPr lang="ru-RU" sz="900" dirty="0"/>
              <a:t>20-48:20 мин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6453191" y="2285992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/>
              <a:t>4-12чел.</a:t>
            </a:r>
          </a:p>
          <a:p>
            <a:r>
              <a:rPr lang="ru-RU" sz="900" dirty="0"/>
              <a:t>12-60 мин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8667769" y="2214555"/>
            <a:ext cx="7360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/>
              <a:t>4-12 чел.</a:t>
            </a:r>
          </a:p>
          <a:p>
            <a:r>
              <a:rPr lang="ru-RU" sz="900" dirty="0"/>
              <a:t>32-120 мин</a:t>
            </a:r>
          </a:p>
          <a:p>
            <a:endParaRPr lang="ru-RU" sz="900" dirty="0"/>
          </a:p>
        </p:txBody>
      </p:sp>
      <p:sp>
        <p:nvSpPr>
          <p:cNvPr id="275" name="TextBox 274"/>
          <p:cNvSpPr txBox="1"/>
          <p:nvPr/>
        </p:nvSpPr>
        <p:spPr>
          <a:xfrm>
            <a:off x="8239140" y="2555226"/>
            <a:ext cx="4860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/>
              <a:t>1-3 </a:t>
            </a:r>
            <a:r>
              <a:rPr lang="ru-RU" sz="900" dirty="0" err="1"/>
              <a:t>дн</a:t>
            </a:r>
            <a:endParaRPr lang="ru-RU" sz="900" dirty="0"/>
          </a:p>
        </p:txBody>
      </p:sp>
      <p:sp>
        <p:nvSpPr>
          <p:cNvPr id="289" name="TextBox 288"/>
          <p:cNvSpPr txBox="1"/>
          <p:nvPr/>
        </p:nvSpPr>
        <p:spPr>
          <a:xfrm>
            <a:off x="1952596" y="4214819"/>
            <a:ext cx="4122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180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-420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298" name="TextBox 297"/>
          <p:cNvSpPr txBox="1"/>
          <p:nvPr/>
        </p:nvSpPr>
        <p:spPr>
          <a:xfrm>
            <a:off x="2309786" y="4214819"/>
            <a:ext cx="4796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1920-</a:t>
            </a:r>
          </a:p>
          <a:p>
            <a:r>
              <a:rPr lang="ru-RU" sz="700" dirty="0">
                <a:solidFill>
                  <a:srgbClr val="00CC00"/>
                </a:solidFill>
              </a:rPr>
              <a:t>8640 </a:t>
            </a:r>
            <a:r>
              <a:rPr lang="ru-RU" sz="800" dirty="0">
                <a:solidFill>
                  <a:srgbClr val="00CC00"/>
                </a:solidFill>
              </a:rPr>
              <a:t>с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2881290" y="4214819"/>
            <a:ext cx="4122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480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-720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3381356" y="4214819"/>
            <a:ext cx="4796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1200-</a:t>
            </a:r>
          </a:p>
          <a:p>
            <a:r>
              <a:rPr lang="ru-RU" sz="700" dirty="0">
                <a:solidFill>
                  <a:srgbClr val="00CC00"/>
                </a:solidFill>
              </a:rPr>
              <a:t>2410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3809984" y="4214819"/>
            <a:ext cx="4347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300-</a:t>
            </a:r>
          </a:p>
          <a:p>
            <a:r>
              <a:rPr lang="ru-RU" sz="700" dirty="0">
                <a:solidFill>
                  <a:srgbClr val="00CC00"/>
                </a:solidFill>
              </a:rPr>
              <a:t>490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302" name="TextBox 301"/>
          <p:cNvSpPr txBox="1"/>
          <p:nvPr/>
        </p:nvSpPr>
        <p:spPr>
          <a:xfrm>
            <a:off x="4238612" y="4214819"/>
            <a:ext cx="4796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1200-</a:t>
            </a:r>
          </a:p>
          <a:p>
            <a:r>
              <a:rPr lang="ru-RU" sz="700" dirty="0">
                <a:solidFill>
                  <a:srgbClr val="00CC00"/>
                </a:solidFill>
              </a:rPr>
              <a:t>2900 </a:t>
            </a:r>
            <a:r>
              <a:rPr lang="ru-RU" sz="800" dirty="0">
                <a:solidFill>
                  <a:srgbClr val="00CC00"/>
                </a:solidFill>
              </a:rPr>
              <a:t>с</a:t>
            </a:r>
          </a:p>
        </p:txBody>
      </p:sp>
      <p:sp>
        <p:nvSpPr>
          <p:cNvPr id="303" name="TextBox 302"/>
          <p:cNvSpPr txBox="1"/>
          <p:nvPr/>
        </p:nvSpPr>
        <p:spPr>
          <a:xfrm>
            <a:off x="4667240" y="4214819"/>
            <a:ext cx="4347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245-</a:t>
            </a:r>
          </a:p>
          <a:p>
            <a:r>
              <a:rPr lang="ru-RU" sz="700" dirty="0">
                <a:solidFill>
                  <a:srgbClr val="00CC00"/>
                </a:solidFill>
              </a:rPr>
              <a:t>380 </a:t>
            </a:r>
            <a:r>
              <a:rPr lang="ru-RU" sz="800" dirty="0">
                <a:solidFill>
                  <a:srgbClr val="00CC00"/>
                </a:solidFill>
              </a:rPr>
              <a:t>с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5167306" y="4214819"/>
            <a:ext cx="4347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420-</a:t>
            </a:r>
          </a:p>
          <a:p>
            <a:r>
              <a:rPr lang="ru-RU" sz="700" dirty="0">
                <a:solidFill>
                  <a:srgbClr val="00CC00"/>
                </a:solidFill>
              </a:rPr>
              <a:t>1080 </a:t>
            </a:r>
            <a:r>
              <a:rPr lang="ru-RU" sz="800" dirty="0">
                <a:solidFill>
                  <a:srgbClr val="00CC00"/>
                </a:solidFill>
              </a:rPr>
              <a:t>с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5738810" y="4214819"/>
            <a:ext cx="4122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110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-150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cxnSp>
        <p:nvCxnSpPr>
          <p:cNvPr id="306" name="Прямая соединительная линия 305"/>
          <p:cNvCxnSpPr>
            <a:cxnSpLocks/>
          </p:cNvCxnSpPr>
          <p:nvPr/>
        </p:nvCxnSpPr>
        <p:spPr>
          <a:xfrm rot="5400000">
            <a:off x="6236231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TextBox 307"/>
          <p:cNvSpPr txBox="1"/>
          <p:nvPr/>
        </p:nvSpPr>
        <p:spPr>
          <a:xfrm>
            <a:off x="6096000" y="4214819"/>
            <a:ext cx="5581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86400-</a:t>
            </a:r>
          </a:p>
          <a:p>
            <a:r>
              <a:rPr lang="ru-RU" sz="800" dirty="0">
                <a:solidFill>
                  <a:srgbClr val="00CC00"/>
                </a:solidFill>
              </a:rPr>
              <a:t>259200 с</a:t>
            </a:r>
          </a:p>
        </p:txBody>
      </p:sp>
      <p:sp>
        <p:nvSpPr>
          <p:cNvPr id="309" name="TextBox 308"/>
          <p:cNvSpPr txBox="1"/>
          <p:nvPr/>
        </p:nvSpPr>
        <p:spPr>
          <a:xfrm>
            <a:off x="6524628" y="4214819"/>
            <a:ext cx="4347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720-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3600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310" name="TextBox 309"/>
          <p:cNvSpPr txBox="1"/>
          <p:nvPr/>
        </p:nvSpPr>
        <p:spPr>
          <a:xfrm>
            <a:off x="7024694" y="4214819"/>
            <a:ext cx="4764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 198- </a:t>
            </a:r>
          </a:p>
          <a:p>
            <a:r>
              <a:rPr lang="ru-RU" sz="700" dirty="0">
                <a:solidFill>
                  <a:srgbClr val="00CC00"/>
                </a:solidFill>
              </a:rPr>
              <a:t>328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311" name="TextBox 310"/>
          <p:cNvSpPr txBox="1"/>
          <p:nvPr/>
        </p:nvSpPr>
        <p:spPr>
          <a:xfrm>
            <a:off x="7453322" y="4214819"/>
            <a:ext cx="4571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780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-1680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cxnSp>
        <p:nvCxnSpPr>
          <p:cNvPr id="312" name="Прямая соединительная линия 311"/>
          <p:cNvCxnSpPr>
            <a:cxnSpLocks/>
          </p:cNvCxnSpPr>
          <p:nvPr/>
        </p:nvCxnSpPr>
        <p:spPr>
          <a:xfrm rot="5400000">
            <a:off x="8380165" y="4288107"/>
            <a:ext cx="576000" cy="7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TextBox 313"/>
          <p:cNvSpPr txBox="1"/>
          <p:nvPr/>
        </p:nvSpPr>
        <p:spPr>
          <a:xfrm>
            <a:off x="7810512" y="4214819"/>
            <a:ext cx="4571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780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-1680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315" name="TextBox 314"/>
          <p:cNvSpPr txBox="1"/>
          <p:nvPr/>
        </p:nvSpPr>
        <p:spPr>
          <a:xfrm>
            <a:off x="8167702" y="4214819"/>
            <a:ext cx="5715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86400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-259200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316" name="TextBox 315"/>
          <p:cNvSpPr txBox="1"/>
          <p:nvPr/>
        </p:nvSpPr>
        <p:spPr>
          <a:xfrm>
            <a:off x="9024958" y="4214819"/>
            <a:ext cx="5286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480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-600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317" name="Пятно 1 316"/>
          <p:cNvSpPr/>
          <p:nvPr/>
        </p:nvSpPr>
        <p:spPr>
          <a:xfrm>
            <a:off x="1666844" y="5143512"/>
            <a:ext cx="381130" cy="26694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2</a:t>
            </a:r>
            <a:endParaRPr lang="ru-RU" sz="1000" b="1" dirty="0"/>
          </a:p>
        </p:txBody>
      </p:sp>
      <p:sp>
        <p:nvSpPr>
          <p:cNvPr id="318" name="Пятно 1 317"/>
          <p:cNvSpPr/>
          <p:nvPr/>
        </p:nvSpPr>
        <p:spPr>
          <a:xfrm>
            <a:off x="1866869" y="5276623"/>
            <a:ext cx="381130" cy="26694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3</a:t>
            </a:r>
            <a:endParaRPr lang="ru-RU" sz="1000" b="1" dirty="0"/>
          </a:p>
        </p:txBody>
      </p:sp>
      <p:sp>
        <p:nvSpPr>
          <p:cNvPr id="319" name="Пятно 1 318"/>
          <p:cNvSpPr/>
          <p:nvPr/>
        </p:nvSpPr>
        <p:spPr>
          <a:xfrm>
            <a:off x="1676242" y="5448074"/>
            <a:ext cx="381130" cy="26694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4</a:t>
            </a:r>
            <a:endParaRPr lang="ru-RU" sz="1000" b="1" dirty="0"/>
          </a:p>
        </p:txBody>
      </p:sp>
      <p:sp>
        <p:nvSpPr>
          <p:cNvPr id="320" name="Пятно 1 319"/>
          <p:cNvSpPr/>
          <p:nvPr/>
        </p:nvSpPr>
        <p:spPr>
          <a:xfrm>
            <a:off x="1866870" y="5590950"/>
            <a:ext cx="381130" cy="26694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5</a:t>
            </a:r>
            <a:endParaRPr lang="ru-RU" sz="1000" b="1" dirty="0"/>
          </a:p>
        </p:txBody>
      </p:sp>
      <p:sp>
        <p:nvSpPr>
          <p:cNvPr id="326" name="Пятно 1 325"/>
          <p:cNvSpPr/>
          <p:nvPr/>
        </p:nvSpPr>
        <p:spPr>
          <a:xfrm>
            <a:off x="1685768" y="5796219"/>
            <a:ext cx="381130" cy="26694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6</a:t>
            </a:r>
            <a:endParaRPr lang="ru-RU" sz="1000" b="1" dirty="0"/>
          </a:p>
        </p:txBody>
      </p:sp>
      <p:sp>
        <p:nvSpPr>
          <p:cNvPr id="327" name="Пятно 1 326"/>
          <p:cNvSpPr/>
          <p:nvPr/>
        </p:nvSpPr>
        <p:spPr>
          <a:xfrm>
            <a:off x="1885793" y="5929330"/>
            <a:ext cx="381130" cy="26694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7</a:t>
            </a:r>
            <a:endParaRPr lang="ru-RU" sz="1000" b="1" dirty="0"/>
          </a:p>
        </p:txBody>
      </p:sp>
      <p:sp>
        <p:nvSpPr>
          <p:cNvPr id="328" name="Пятно 1 327"/>
          <p:cNvSpPr/>
          <p:nvPr/>
        </p:nvSpPr>
        <p:spPr>
          <a:xfrm>
            <a:off x="1695166" y="6100781"/>
            <a:ext cx="381130" cy="26694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7</a:t>
            </a:r>
            <a:endParaRPr lang="ru-RU" sz="1000" b="1" dirty="0"/>
          </a:p>
        </p:txBody>
      </p:sp>
      <p:sp>
        <p:nvSpPr>
          <p:cNvPr id="329" name="Пятно 1 328"/>
          <p:cNvSpPr/>
          <p:nvPr/>
        </p:nvSpPr>
        <p:spPr>
          <a:xfrm>
            <a:off x="1866744" y="6281757"/>
            <a:ext cx="381130" cy="26694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9</a:t>
            </a:r>
            <a:endParaRPr lang="ru-RU" sz="1000" b="1" dirty="0"/>
          </a:p>
        </p:txBody>
      </p:sp>
      <p:sp>
        <p:nvSpPr>
          <p:cNvPr id="117" name="TextBox 116"/>
          <p:cNvSpPr txBox="1"/>
          <p:nvPr/>
        </p:nvSpPr>
        <p:spPr>
          <a:xfrm>
            <a:off x="8596330" y="4214819"/>
            <a:ext cx="5286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1920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-7200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095868" y="228599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7-9 чел.</a:t>
            </a:r>
          </a:p>
          <a:p>
            <a:r>
              <a:rPr lang="ru-RU" sz="900" dirty="0"/>
              <a:t>7-18 мин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10446" y="2357430"/>
            <a:ext cx="714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13-28 мин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4238612" y="3571876"/>
            <a:ext cx="4908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</a:rPr>
              <a:t>160 м.</a:t>
            </a:r>
          </a:p>
        </p:txBody>
      </p:sp>
      <p:pic>
        <p:nvPicPr>
          <p:cNvPr id="121" name="Рисунок 10">
            <a:extLst>
              <a:ext uri="{FF2B5EF4-FFF2-40B4-BE49-F238E27FC236}">
                <a16:creationId xmlns:a16="http://schemas.microsoft.com/office/drawing/2014/main" id="{989DD986-C5EA-47DE-B53D-1C7B3C62FA1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" name="Picture 6" descr="Картинки по запросу росатом">
            <a:extLst>
              <a:ext uri="{FF2B5EF4-FFF2-40B4-BE49-F238E27FC236}">
                <a16:creationId xmlns:a16="http://schemas.microsoft.com/office/drawing/2014/main" id="{406D5D10-98A0-4C83-A428-52B33FE40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5F5C3DA1-439C-4BB8-955D-06B2D8FBAE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124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A9180C2C-E23B-4009-BD2E-D0174B8CE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  <p:sp>
        <p:nvSpPr>
          <p:cNvPr id="125" name="Пятно 1 296">
            <a:extLst>
              <a:ext uri="{FF2B5EF4-FFF2-40B4-BE49-F238E27FC236}">
                <a16:creationId xmlns:a16="http://schemas.microsoft.com/office/drawing/2014/main" id="{EE62FAC4-5827-48A2-A7B3-5FD0721B0479}"/>
              </a:ext>
            </a:extLst>
          </p:cNvPr>
          <p:cNvSpPr/>
          <p:nvPr/>
        </p:nvSpPr>
        <p:spPr>
          <a:xfrm>
            <a:off x="3275148" y="2108361"/>
            <a:ext cx="680561" cy="44929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10</a:t>
            </a:r>
          </a:p>
        </p:txBody>
      </p:sp>
      <p:sp>
        <p:nvSpPr>
          <p:cNvPr id="126" name="Пятно 1 296">
            <a:extLst>
              <a:ext uri="{FF2B5EF4-FFF2-40B4-BE49-F238E27FC236}">
                <a16:creationId xmlns:a16="http://schemas.microsoft.com/office/drawing/2014/main" id="{EBF61E42-33BD-487B-8A4A-FD94257CC5E3}"/>
              </a:ext>
            </a:extLst>
          </p:cNvPr>
          <p:cNvSpPr/>
          <p:nvPr/>
        </p:nvSpPr>
        <p:spPr>
          <a:xfrm>
            <a:off x="4283757" y="2260761"/>
            <a:ext cx="749508" cy="44929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10</a:t>
            </a:r>
          </a:p>
        </p:txBody>
      </p:sp>
      <p:sp>
        <p:nvSpPr>
          <p:cNvPr id="127" name="Пятно 1 296">
            <a:extLst>
              <a:ext uri="{FF2B5EF4-FFF2-40B4-BE49-F238E27FC236}">
                <a16:creationId xmlns:a16="http://schemas.microsoft.com/office/drawing/2014/main" id="{65E09182-42E5-4E5D-A3C2-99EDF59C08AC}"/>
              </a:ext>
            </a:extLst>
          </p:cNvPr>
          <p:cNvSpPr/>
          <p:nvPr/>
        </p:nvSpPr>
        <p:spPr>
          <a:xfrm>
            <a:off x="6404244" y="2260761"/>
            <a:ext cx="834763" cy="44929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10</a:t>
            </a: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1A9A190F-DC4C-4E9A-98BE-852F5C98EA23}"/>
              </a:ext>
            </a:extLst>
          </p:cNvPr>
          <p:cNvSpPr/>
          <p:nvPr/>
        </p:nvSpPr>
        <p:spPr>
          <a:xfrm>
            <a:off x="3917484" y="1030512"/>
            <a:ext cx="800981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Пятно 1 296">
            <a:extLst>
              <a:ext uri="{FF2B5EF4-FFF2-40B4-BE49-F238E27FC236}">
                <a16:creationId xmlns:a16="http://schemas.microsoft.com/office/drawing/2014/main" id="{F1DD0695-280E-4646-9B6B-C340EE740390}"/>
              </a:ext>
            </a:extLst>
          </p:cNvPr>
          <p:cNvSpPr/>
          <p:nvPr/>
        </p:nvSpPr>
        <p:spPr>
          <a:xfrm>
            <a:off x="1263811" y="6432854"/>
            <a:ext cx="785831" cy="39625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39262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Заголовок 1"/>
          <p:cNvSpPr txBox="1">
            <a:spLocks/>
          </p:cNvSpPr>
          <p:nvPr/>
        </p:nvSpPr>
        <p:spPr>
          <a:xfrm>
            <a:off x="1524000" y="1571612"/>
            <a:ext cx="9518848" cy="576064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cap="all" dirty="0"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999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4" name="TextBox 73"/>
          <p:cNvSpPr txBox="1"/>
          <p:nvPr/>
        </p:nvSpPr>
        <p:spPr>
          <a:xfrm>
            <a:off x="2999656" y="35665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5" name="TextBox 74"/>
          <p:cNvSpPr txBox="1"/>
          <p:nvPr/>
        </p:nvSpPr>
        <p:spPr>
          <a:xfrm>
            <a:off x="3309918" y="131463"/>
            <a:ext cx="8738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потока создания ценности (целевое состояние)  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диспансеризации</a:t>
            </a:r>
            <a:endParaRPr lang="ru-RU" sz="2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952596" y="2071678"/>
            <a:ext cx="1357322" cy="22145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Кабинет медицинской  профилактики</a:t>
            </a:r>
          </a:p>
          <a:p>
            <a:pPr algn="ctr"/>
            <a:r>
              <a:rPr lang="ru-RU" sz="800" dirty="0"/>
              <a:t>Печать ТАП, Заполнение ф. 131, анкетирование,  антропометрия, измерение АД, ВГД, экспресс-анализ глюкоза/холестерин, выдача направлений на др.исследования 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3595670" y="2698960"/>
            <a:ext cx="642942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>
                <a:solidFill>
                  <a:prstClr val="white"/>
                </a:solidFill>
              </a:rPr>
              <a:t>Лаборатория (</a:t>
            </a:r>
            <a:r>
              <a:rPr lang="ru-RU" sz="900" dirty="0" err="1">
                <a:solidFill>
                  <a:prstClr val="white"/>
                </a:solidFill>
              </a:rPr>
              <a:t>скр.кровь</a:t>
            </a:r>
            <a:r>
              <a:rPr lang="ru-RU" sz="900" dirty="0">
                <a:solidFill>
                  <a:prstClr val="white"/>
                </a:solidFill>
              </a:rPr>
              <a:t>)</a:t>
            </a:r>
          </a:p>
          <a:p>
            <a:pPr lvl="0" algn="ctr"/>
            <a:endParaRPr lang="ru-RU" sz="1050" dirty="0">
              <a:solidFill>
                <a:prstClr val="white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4524364" y="2690807"/>
            <a:ext cx="529208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dirty="0">
                <a:solidFill>
                  <a:prstClr val="white"/>
                </a:solidFill>
              </a:rPr>
              <a:t>ФЛГ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5352478" y="2675147"/>
            <a:ext cx="529208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dirty="0">
                <a:solidFill>
                  <a:prstClr val="white"/>
                </a:solidFill>
              </a:rPr>
              <a:t>Окулист </a:t>
            </a:r>
            <a:r>
              <a:rPr lang="ru-RU" sz="1000" dirty="0">
                <a:solidFill>
                  <a:prstClr val="white"/>
                </a:solidFill>
              </a:rPr>
              <a:t>(ВГД)</a:t>
            </a:r>
          </a:p>
        </p:txBody>
      </p:sp>
      <p:cxnSp>
        <p:nvCxnSpPr>
          <p:cNvPr id="86" name="Прямая со стрелкой 85"/>
          <p:cNvCxnSpPr/>
          <p:nvPr/>
        </p:nvCxnSpPr>
        <p:spPr>
          <a:xfrm flipV="1">
            <a:off x="3188774" y="3127588"/>
            <a:ext cx="406896" cy="5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 flipV="1">
            <a:off x="4952992" y="3165688"/>
            <a:ext cx="399486" cy="78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 flipV="1">
            <a:off x="5639320" y="3159025"/>
            <a:ext cx="456681" cy="49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Полилиния 94"/>
          <p:cNvSpPr/>
          <p:nvPr/>
        </p:nvSpPr>
        <p:spPr>
          <a:xfrm>
            <a:off x="5881686" y="2737396"/>
            <a:ext cx="165370" cy="277242"/>
          </a:xfrm>
          <a:custGeom>
            <a:avLst/>
            <a:gdLst>
              <a:gd name="connsiteX0" fmla="*/ 0 w 165370"/>
              <a:gd name="connsiteY0" fmla="*/ 272378 h 277242"/>
              <a:gd name="connsiteX1" fmla="*/ 82685 w 165370"/>
              <a:gd name="connsiteY1" fmla="*/ 3 h 277242"/>
              <a:gd name="connsiteX2" fmla="*/ 165370 w 165370"/>
              <a:gd name="connsiteY2" fmla="*/ 277242 h 277242"/>
              <a:gd name="connsiteX3" fmla="*/ 165370 w 165370"/>
              <a:gd name="connsiteY3" fmla="*/ 277242 h 27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70" h="277242">
                <a:moveTo>
                  <a:pt x="0" y="272378"/>
                </a:moveTo>
                <a:cubicBezTo>
                  <a:pt x="27561" y="135785"/>
                  <a:pt x="55123" y="-808"/>
                  <a:pt x="82685" y="3"/>
                </a:cubicBezTo>
                <a:cubicBezTo>
                  <a:pt x="110247" y="814"/>
                  <a:pt x="165370" y="277242"/>
                  <a:pt x="165370" y="277242"/>
                </a:cubicBezTo>
                <a:lnTo>
                  <a:pt x="165370" y="277242"/>
                </a:lnTo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cxnSp>
        <p:nvCxnSpPr>
          <p:cNvPr id="97" name="Прямая со стрелкой 96"/>
          <p:cNvCxnSpPr/>
          <p:nvPr/>
        </p:nvCxnSpPr>
        <p:spPr>
          <a:xfrm flipV="1">
            <a:off x="1595406" y="3143248"/>
            <a:ext cx="357190" cy="5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Полилиния 97"/>
          <p:cNvSpPr/>
          <p:nvPr/>
        </p:nvSpPr>
        <p:spPr>
          <a:xfrm>
            <a:off x="4310050" y="2786058"/>
            <a:ext cx="165370" cy="277242"/>
          </a:xfrm>
          <a:custGeom>
            <a:avLst/>
            <a:gdLst>
              <a:gd name="connsiteX0" fmla="*/ 0 w 165370"/>
              <a:gd name="connsiteY0" fmla="*/ 272378 h 277242"/>
              <a:gd name="connsiteX1" fmla="*/ 82685 w 165370"/>
              <a:gd name="connsiteY1" fmla="*/ 3 h 277242"/>
              <a:gd name="connsiteX2" fmla="*/ 165370 w 165370"/>
              <a:gd name="connsiteY2" fmla="*/ 277242 h 277242"/>
              <a:gd name="connsiteX3" fmla="*/ 165370 w 165370"/>
              <a:gd name="connsiteY3" fmla="*/ 277242 h 27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70" h="277242">
                <a:moveTo>
                  <a:pt x="0" y="272378"/>
                </a:moveTo>
                <a:cubicBezTo>
                  <a:pt x="27561" y="135785"/>
                  <a:pt x="55123" y="-808"/>
                  <a:pt x="82685" y="3"/>
                </a:cubicBezTo>
                <a:cubicBezTo>
                  <a:pt x="110247" y="814"/>
                  <a:pt x="165370" y="277242"/>
                  <a:pt x="165370" y="277242"/>
                </a:cubicBezTo>
                <a:lnTo>
                  <a:pt x="165370" y="277242"/>
                </a:lnTo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99" name="Полилиния 98"/>
          <p:cNvSpPr/>
          <p:nvPr/>
        </p:nvSpPr>
        <p:spPr>
          <a:xfrm>
            <a:off x="5133401" y="2737060"/>
            <a:ext cx="165370" cy="277242"/>
          </a:xfrm>
          <a:custGeom>
            <a:avLst/>
            <a:gdLst>
              <a:gd name="connsiteX0" fmla="*/ 0 w 165370"/>
              <a:gd name="connsiteY0" fmla="*/ 272378 h 277242"/>
              <a:gd name="connsiteX1" fmla="*/ 82685 w 165370"/>
              <a:gd name="connsiteY1" fmla="*/ 3 h 277242"/>
              <a:gd name="connsiteX2" fmla="*/ 165370 w 165370"/>
              <a:gd name="connsiteY2" fmla="*/ 277242 h 277242"/>
              <a:gd name="connsiteX3" fmla="*/ 165370 w 165370"/>
              <a:gd name="connsiteY3" fmla="*/ 277242 h 27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70" h="277242">
                <a:moveTo>
                  <a:pt x="0" y="272378"/>
                </a:moveTo>
                <a:cubicBezTo>
                  <a:pt x="27561" y="135785"/>
                  <a:pt x="55123" y="-808"/>
                  <a:pt x="82685" y="3"/>
                </a:cubicBezTo>
                <a:cubicBezTo>
                  <a:pt x="110247" y="814"/>
                  <a:pt x="165370" y="277242"/>
                  <a:pt x="165370" y="277242"/>
                </a:cubicBezTo>
                <a:lnTo>
                  <a:pt x="165370" y="277242"/>
                </a:lnTo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cxnSp>
        <p:nvCxnSpPr>
          <p:cNvPr id="102" name="Прямая со стрелкой 101"/>
          <p:cNvCxnSpPr/>
          <p:nvPr/>
        </p:nvCxnSpPr>
        <p:spPr>
          <a:xfrm flipV="1">
            <a:off x="4117468" y="3128023"/>
            <a:ext cx="406896" cy="5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Скругленный прямоугольник 102"/>
          <p:cNvSpPr/>
          <p:nvPr/>
        </p:nvSpPr>
        <p:spPr>
          <a:xfrm>
            <a:off x="6834235" y="2643182"/>
            <a:ext cx="529208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800" dirty="0" err="1">
                <a:solidFill>
                  <a:prstClr val="white"/>
                </a:solidFill>
              </a:rPr>
              <a:t>Уч.терапевт</a:t>
            </a:r>
            <a:endParaRPr lang="ru-RU" sz="800" dirty="0">
              <a:solidFill>
                <a:prstClr val="white"/>
              </a:solidFill>
            </a:endParaRPr>
          </a:p>
        </p:txBody>
      </p:sp>
      <p:cxnSp>
        <p:nvCxnSpPr>
          <p:cNvPr id="104" name="Прямая со стрелкой 103"/>
          <p:cNvCxnSpPr/>
          <p:nvPr/>
        </p:nvCxnSpPr>
        <p:spPr>
          <a:xfrm flipV="1">
            <a:off x="6335259" y="3143248"/>
            <a:ext cx="456681" cy="49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Полилиния 104"/>
          <p:cNvSpPr/>
          <p:nvPr/>
        </p:nvSpPr>
        <p:spPr>
          <a:xfrm>
            <a:off x="6645619" y="2714620"/>
            <a:ext cx="165370" cy="277242"/>
          </a:xfrm>
          <a:custGeom>
            <a:avLst/>
            <a:gdLst>
              <a:gd name="connsiteX0" fmla="*/ 0 w 165370"/>
              <a:gd name="connsiteY0" fmla="*/ 272378 h 277242"/>
              <a:gd name="connsiteX1" fmla="*/ 82685 w 165370"/>
              <a:gd name="connsiteY1" fmla="*/ 3 h 277242"/>
              <a:gd name="connsiteX2" fmla="*/ 165370 w 165370"/>
              <a:gd name="connsiteY2" fmla="*/ 277242 h 277242"/>
              <a:gd name="connsiteX3" fmla="*/ 165370 w 165370"/>
              <a:gd name="connsiteY3" fmla="*/ 277242 h 27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70" h="277242">
                <a:moveTo>
                  <a:pt x="0" y="272378"/>
                </a:moveTo>
                <a:cubicBezTo>
                  <a:pt x="27561" y="135785"/>
                  <a:pt x="55123" y="-808"/>
                  <a:pt x="82685" y="3"/>
                </a:cubicBezTo>
                <a:cubicBezTo>
                  <a:pt x="110247" y="814"/>
                  <a:pt x="165370" y="277242"/>
                  <a:pt x="165370" y="277242"/>
                </a:cubicBezTo>
                <a:lnTo>
                  <a:pt x="165370" y="277242"/>
                </a:lnTo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14" name="Правая круглая скобка 113"/>
          <p:cNvSpPr/>
          <p:nvPr/>
        </p:nvSpPr>
        <p:spPr>
          <a:xfrm rot="5400000" flipH="1">
            <a:off x="4452926" y="-857280"/>
            <a:ext cx="142876" cy="5715040"/>
          </a:xfrm>
          <a:prstGeom prst="righ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TextBox 114"/>
          <p:cNvSpPr txBox="1"/>
          <p:nvPr/>
        </p:nvSpPr>
        <p:spPr>
          <a:xfrm>
            <a:off x="4443401" y="1547799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 </a:t>
            </a:r>
            <a:r>
              <a:rPr lang="ru-RU" b="1" dirty="0"/>
              <a:t>этап</a:t>
            </a:r>
          </a:p>
        </p:txBody>
      </p:sp>
      <p:sp>
        <p:nvSpPr>
          <p:cNvPr id="116" name="Скругленный прямоугольник 115"/>
          <p:cNvSpPr/>
          <p:nvPr/>
        </p:nvSpPr>
        <p:spPr>
          <a:xfrm>
            <a:off x="7667636" y="2643182"/>
            <a:ext cx="376807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800" dirty="0">
                <a:solidFill>
                  <a:prstClr val="white"/>
                </a:solidFill>
              </a:rPr>
              <a:t>УЗДГ</a:t>
            </a:r>
          </a:p>
        </p:txBody>
      </p:sp>
      <p:cxnSp>
        <p:nvCxnSpPr>
          <p:cNvPr id="117" name="Прямая со стрелкой 116"/>
          <p:cNvCxnSpPr/>
          <p:nvPr/>
        </p:nvCxnSpPr>
        <p:spPr>
          <a:xfrm>
            <a:off x="7954698" y="3129541"/>
            <a:ext cx="284442" cy="4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Скругленный прямоугольник 117"/>
          <p:cNvSpPr/>
          <p:nvPr/>
        </p:nvSpPr>
        <p:spPr>
          <a:xfrm>
            <a:off x="8239141" y="2637047"/>
            <a:ext cx="490540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800" dirty="0">
                <a:solidFill>
                  <a:prstClr val="white"/>
                </a:solidFill>
              </a:rPr>
              <a:t>ФД</a:t>
            </a:r>
          </a:p>
          <a:p>
            <a:pPr lvl="0" algn="ctr"/>
            <a:r>
              <a:rPr lang="ru-RU" sz="800" dirty="0">
                <a:solidFill>
                  <a:prstClr val="white"/>
                </a:solidFill>
              </a:rPr>
              <a:t>(спирометрия</a:t>
            </a:r>
          </a:p>
        </p:txBody>
      </p:sp>
      <p:sp>
        <p:nvSpPr>
          <p:cNvPr id="120" name="Скругленный прямоугольник 119"/>
          <p:cNvSpPr/>
          <p:nvPr/>
        </p:nvSpPr>
        <p:spPr>
          <a:xfrm>
            <a:off x="8882083" y="2643182"/>
            <a:ext cx="376807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800" dirty="0">
                <a:solidFill>
                  <a:prstClr val="white"/>
                </a:solidFill>
              </a:rPr>
              <a:t>Хирург</a:t>
            </a:r>
          </a:p>
        </p:txBody>
      </p:sp>
      <p:cxnSp>
        <p:nvCxnSpPr>
          <p:cNvPr id="121" name="Прямая со стрелкой 120"/>
          <p:cNvCxnSpPr/>
          <p:nvPr/>
        </p:nvCxnSpPr>
        <p:spPr>
          <a:xfrm>
            <a:off x="8597640" y="3129541"/>
            <a:ext cx="284442" cy="4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Скругленный прямоугольник 121"/>
          <p:cNvSpPr/>
          <p:nvPr/>
        </p:nvSpPr>
        <p:spPr>
          <a:xfrm>
            <a:off x="9453587" y="2643182"/>
            <a:ext cx="376807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800" dirty="0">
                <a:solidFill>
                  <a:prstClr val="white"/>
                </a:solidFill>
              </a:rPr>
              <a:t>Окулист</a:t>
            </a:r>
          </a:p>
        </p:txBody>
      </p:sp>
      <p:cxnSp>
        <p:nvCxnSpPr>
          <p:cNvPr id="123" name="Прямая со стрелкой 122"/>
          <p:cNvCxnSpPr/>
          <p:nvPr/>
        </p:nvCxnSpPr>
        <p:spPr>
          <a:xfrm>
            <a:off x="9167834" y="3158116"/>
            <a:ext cx="284442" cy="4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Скругленный прямоугольник 123"/>
          <p:cNvSpPr/>
          <p:nvPr/>
        </p:nvSpPr>
        <p:spPr>
          <a:xfrm>
            <a:off x="10005474" y="2649317"/>
            <a:ext cx="376807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800" dirty="0">
                <a:solidFill>
                  <a:prstClr val="white"/>
                </a:solidFill>
              </a:rPr>
              <a:t>Терапевт</a:t>
            </a:r>
          </a:p>
        </p:txBody>
      </p:sp>
      <p:cxnSp>
        <p:nvCxnSpPr>
          <p:cNvPr id="125" name="Прямая со стрелкой 124"/>
          <p:cNvCxnSpPr/>
          <p:nvPr/>
        </p:nvCxnSpPr>
        <p:spPr>
          <a:xfrm>
            <a:off x="9669210" y="3154726"/>
            <a:ext cx="284442" cy="4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Стрелка вправо 129"/>
          <p:cNvSpPr/>
          <p:nvPr/>
        </p:nvSpPr>
        <p:spPr>
          <a:xfrm>
            <a:off x="7381884" y="3000372"/>
            <a:ext cx="285752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авая круглая скобка 130"/>
          <p:cNvSpPr/>
          <p:nvPr/>
        </p:nvSpPr>
        <p:spPr>
          <a:xfrm rot="5400000" flipH="1">
            <a:off x="8993985" y="683383"/>
            <a:ext cx="142876" cy="2633714"/>
          </a:xfrm>
          <a:prstGeom prst="righ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TextBox 131"/>
          <p:cNvSpPr txBox="1"/>
          <p:nvPr/>
        </p:nvSpPr>
        <p:spPr>
          <a:xfrm>
            <a:off x="8667768" y="155947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II </a:t>
            </a:r>
            <a:r>
              <a:rPr lang="ru-RU" b="1" dirty="0"/>
              <a:t>этап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2118836" y="4795075"/>
            <a:ext cx="6126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810-950</a:t>
            </a:r>
            <a:r>
              <a:rPr lang="ru-RU" sz="800" dirty="0">
                <a:solidFill>
                  <a:srgbClr val="00CC00"/>
                </a:solidFill>
              </a:rPr>
              <a:t>с</a:t>
            </a:r>
          </a:p>
        </p:txBody>
      </p:sp>
      <p:cxnSp>
        <p:nvCxnSpPr>
          <p:cNvPr id="134" name="Прямая со стрелкой 133"/>
          <p:cNvCxnSpPr/>
          <p:nvPr/>
        </p:nvCxnSpPr>
        <p:spPr>
          <a:xfrm>
            <a:off x="1881158" y="5214950"/>
            <a:ext cx="8286808" cy="11736"/>
          </a:xfrm>
          <a:prstGeom prst="straightConnector1">
            <a:avLst/>
          </a:prstGeom>
          <a:ln w="38100">
            <a:solidFill>
              <a:srgbClr val="EA581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2102500" y="5223704"/>
            <a:ext cx="7766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EA5816"/>
                </a:solidFill>
              </a:rPr>
              <a:t>Время цикла: </a:t>
            </a:r>
            <a:r>
              <a:rPr lang="en-US" sz="1200" b="1" dirty="0">
                <a:solidFill>
                  <a:srgbClr val="EA5816"/>
                </a:solidFill>
              </a:rPr>
              <a:t>3348</a:t>
            </a:r>
            <a:r>
              <a:rPr lang="ru-RU" sz="1200" b="1" dirty="0">
                <a:solidFill>
                  <a:srgbClr val="EA5816"/>
                </a:solidFill>
              </a:rPr>
              <a:t>0 секунд          Время создания ценности: </a:t>
            </a:r>
            <a:r>
              <a:rPr lang="en-US" sz="1200" b="1" dirty="0">
                <a:solidFill>
                  <a:srgbClr val="EA5816"/>
                </a:solidFill>
              </a:rPr>
              <a:t>2690 </a:t>
            </a:r>
            <a:r>
              <a:rPr lang="ru-RU" sz="1200" b="1" dirty="0">
                <a:solidFill>
                  <a:srgbClr val="EA5816"/>
                </a:solidFill>
              </a:rPr>
              <a:t>секунд         Коэффициент эффективности: </a:t>
            </a:r>
            <a:r>
              <a:rPr lang="en-US" sz="1200" b="1" dirty="0">
                <a:solidFill>
                  <a:srgbClr val="EA5816"/>
                </a:solidFill>
              </a:rPr>
              <a:t>8</a:t>
            </a:r>
            <a:r>
              <a:rPr lang="ru-RU" sz="1200" b="1" dirty="0">
                <a:solidFill>
                  <a:srgbClr val="EA5816"/>
                </a:solidFill>
              </a:rPr>
              <a:t>,</a:t>
            </a:r>
            <a:r>
              <a:rPr lang="en-US" sz="1200" b="1" dirty="0">
                <a:solidFill>
                  <a:srgbClr val="EA5816"/>
                </a:solidFill>
              </a:rPr>
              <a:t>03</a:t>
            </a:r>
            <a:r>
              <a:rPr lang="ru-RU" sz="1200" b="1" dirty="0">
                <a:solidFill>
                  <a:srgbClr val="EA5816"/>
                </a:solidFill>
              </a:rPr>
              <a:t>%</a:t>
            </a:r>
          </a:p>
        </p:txBody>
      </p:sp>
      <p:cxnSp>
        <p:nvCxnSpPr>
          <p:cNvPr id="136" name="Прямая соединительная линия 135"/>
          <p:cNvCxnSpPr>
            <a:cxnSpLocks/>
          </p:cNvCxnSpPr>
          <p:nvPr/>
        </p:nvCxnSpPr>
        <p:spPr>
          <a:xfrm rot="16200000" flipH="1">
            <a:off x="1484742" y="4682674"/>
            <a:ext cx="941943" cy="623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>
            <a:cxnSpLocks/>
          </p:cNvCxnSpPr>
          <p:nvPr/>
        </p:nvCxnSpPr>
        <p:spPr>
          <a:xfrm rot="5400000">
            <a:off x="2772679" y="4680619"/>
            <a:ext cx="1076066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>
            <a:cxnSpLocks/>
          </p:cNvCxnSpPr>
          <p:nvPr/>
        </p:nvCxnSpPr>
        <p:spPr>
          <a:xfrm rot="5400000">
            <a:off x="2700447" y="4252785"/>
            <a:ext cx="1790446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3667108" y="4786323"/>
            <a:ext cx="5715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780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-1680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cxnSp>
        <p:nvCxnSpPr>
          <p:cNvPr id="173" name="Прямая соединительная линия 172"/>
          <p:cNvCxnSpPr>
            <a:cxnSpLocks/>
          </p:cNvCxnSpPr>
          <p:nvPr/>
        </p:nvCxnSpPr>
        <p:spPr>
          <a:xfrm rot="5400000">
            <a:off x="3342595" y="4251991"/>
            <a:ext cx="1790446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/>
          <p:cNvCxnSpPr>
            <a:cxnSpLocks/>
          </p:cNvCxnSpPr>
          <p:nvPr/>
        </p:nvCxnSpPr>
        <p:spPr>
          <a:xfrm rot="5400000">
            <a:off x="3628346" y="4251991"/>
            <a:ext cx="1790446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/>
          <p:cNvCxnSpPr>
            <a:cxnSpLocks/>
          </p:cNvCxnSpPr>
          <p:nvPr/>
        </p:nvCxnSpPr>
        <p:spPr>
          <a:xfrm rot="5400000">
            <a:off x="4130001" y="4247495"/>
            <a:ext cx="1790446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/>
          <p:cNvCxnSpPr>
            <a:cxnSpLocks/>
          </p:cNvCxnSpPr>
          <p:nvPr/>
        </p:nvCxnSpPr>
        <p:spPr>
          <a:xfrm rot="5400000">
            <a:off x="4485602" y="4251991"/>
            <a:ext cx="1790446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единительная линия 177"/>
          <p:cNvCxnSpPr>
            <a:cxnSpLocks/>
          </p:cNvCxnSpPr>
          <p:nvPr/>
        </p:nvCxnSpPr>
        <p:spPr>
          <a:xfrm rot="5400000">
            <a:off x="4938044" y="4247495"/>
            <a:ext cx="1790446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>
            <a:cxnSpLocks/>
          </p:cNvCxnSpPr>
          <p:nvPr/>
        </p:nvCxnSpPr>
        <p:spPr>
          <a:xfrm rot="5400000">
            <a:off x="5199983" y="4251991"/>
            <a:ext cx="1790446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/>
          <p:cNvCxnSpPr>
            <a:cxnSpLocks/>
          </p:cNvCxnSpPr>
          <p:nvPr/>
        </p:nvCxnSpPr>
        <p:spPr>
          <a:xfrm rot="5400000">
            <a:off x="5701637" y="4247495"/>
            <a:ext cx="1790446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единительная линия 181"/>
          <p:cNvCxnSpPr>
            <a:cxnSpLocks/>
          </p:cNvCxnSpPr>
          <p:nvPr/>
        </p:nvCxnSpPr>
        <p:spPr>
          <a:xfrm rot="5400000">
            <a:off x="5985801" y="4247495"/>
            <a:ext cx="1790446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единительная линия 182"/>
          <p:cNvCxnSpPr>
            <a:cxnSpLocks/>
          </p:cNvCxnSpPr>
          <p:nvPr/>
        </p:nvCxnSpPr>
        <p:spPr>
          <a:xfrm rot="5400000">
            <a:off x="6485867" y="4251991"/>
            <a:ext cx="1790446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4540700" y="4786322"/>
            <a:ext cx="412292" cy="331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245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-380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5397956" y="4786323"/>
            <a:ext cx="4122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110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-150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6096000" y="4786322"/>
            <a:ext cx="412292" cy="331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300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-490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6898154" y="4811594"/>
            <a:ext cx="412292" cy="331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600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-720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4177306" y="2357430"/>
            <a:ext cx="5613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/>
              <a:t>0-2 чел.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4963124" y="2357430"/>
            <a:ext cx="5613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/>
              <a:t>0-2 чел.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5677504" y="2357430"/>
            <a:ext cx="5613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/>
              <a:t>0-2 чел.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4969328" y="4783020"/>
            <a:ext cx="4122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 0 – 300 </a:t>
            </a:r>
            <a:r>
              <a:rPr lang="ru-RU" sz="800" dirty="0">
                <a:solidFill>
                  <a:srgbClr val="00CC00"/>
                </a:solidFill>
              </a:rPr>
              <a:t>с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4167174" y="4786322"/>
            <a:ext cx="412292" cy="331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0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-720</a:t>
            </a:r>
            <a:r>
              <a:rPr lang="ru-RU" sz="800" dirty="0">
                <a:solidFill>
                  <a:srgbClr val="00CC00"/>
                </a:solidFill>
              </a:rPr>
              <a:t>с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5755146" y="4786322"/>
            <a:ext cx="412292" cy="331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CC00"/>
                </a:solidFill>
              </a:rPr>
              <a:t>T=</a:t>
            </a:r>
            <a:r>
              <a:rPr lang="ru-RU" sz="700" dirty="0">
                <a:solidFill>
                  <a:srgbClr val="00CC00"/>
                </a:solidFill>
              </a:rPr>
              <a:t>0</a:t>
            </a:r>
            <a:endParaRPr lang="en-US" sz="700" dirty="0">
              <a:solidFill>
                <a:srgbClr val="00CC00"/>
              </a:solidFill>
            </a:endParaRPr>
          </a:p>
          <a:p>
            <a:r>
              <a:rPr lang="ru-RU" sz="700" dirty="0">
                <a:solidFill>
                  <a:srgbClr val="00CC00"/>
                </a:solidFill>
              </a:rPr>
              <a:t>-970</a:t>
            </a:r>
            <a:r>
              <a:rPr lang="ru-RU" sz="800" dirty="0">
                <a:solidFill>
                  <a:srgbClr val="00CC00"/>
                </a:solidFill>
              </a:rPr>
              <a:t> с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595406" y="3357562"/>
            <a:ext cx="3983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rgbClr val="FF0000"/>
                </a:solidFill>
              </a:rPr>
              <a:t>24м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238480" y="3214686"/>
            <a:ext cx="3983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</a:rPr>
              <a:t>24м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167174" y="3214686"/>
            <a:ext cx="42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rgbClr val="FF0000"/>
                </a:solidFill>
              </a:rPr>
              <a:t>58м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024430" y="3214686"/>
            <a:ext cx="3983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rgbClr val="FF0000"/>
                </a:solidFill>
              </a:rPr>
              <a:t>68м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10248" y="3214686"/>
            <a:ext cx="3983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rgbClr val="FF0000"/>
                </a:solidFill>
              </a:rPr>
              <a:t>56м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596066" y="3214686"/>
            <a:ext cx="3983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rgbClr val="FF0000"/>
                </a:solidFill>
              </a:rPr>
              <a:t>70м</a:t>
            </a:r>
          </a:p>
        </p:txBody>
      </p:sp>
      <p:pic>
        <p:nvPicPr>
          <p:cNvPr id="83" name="Рисунок 82" descr="kisspng-telephone-computer-icons-mobile-phones-the-woodsmy-phone-icon-5ac3e94cbfac56.85149571152278868478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07" y="2500306"/>
            <a:ext cx="267893" cy="214314"/>
          </a:xfrm>
          <a:prstGeom prst="rect">
            <a:avLst/>
          </a:prstGeom>
        </p:spPr>
      </p:pic>
      <p:pic>
        <p:nvPicPr>
          <p:cNvPr id="85" name="Рисунок 84" descr="znachok-explor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06" y="2786058"/>
            <a:ext cx="261938" cy="239844"/>
          </a:xfrm>
          <a:prstGeom prst="rect">
            <a:avLst/>
          </a:prstGeom>
        </p:spPr>
      </p:pic>
      <p:sp>
        <p:nvSpPr>
          <p:cNvPr id="84" name="Скругленный прямоугольник 83"/>
          <p:cNvSpPr/>
          <p:nvPr/>
        </p:nvSpPr>
        <p:spPr>
          <a:xfrm>
            <a:off x="6096000" y="2643182"/>
            <a:ext cx="529208" cy="977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>
                <a:solidFill>
                  <a:prstClr val="white"/>
                </a:solidFill>
              </a:rPr>
              <a:t>ЭКГ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322555A9-ED3D-4B58-9C82-46C731682C52}"/>
              </a:ext>
            </a:extLst>
          </p:cNvPr>
          <p:cNvSpPr/>
          <p:nvPr/>
        </p:nvSpPr>
        <p:spPr>
          <a:xfrm>
            <a:off x="3917484" y="1030512"/>
            <a:ext cx="800981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0" name="Рисунок 10">
            <a:extLst>
              <a:ext uri="{FF2B5EF4-FFF2-40B4-BE49-F238E27FC236}">
                <a16:creationId xmlns:a16="http://schemas.microsoft.com/office/drawing/2014/main" id="{58E78912-70E5-4656-AC02-61417AB35E5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72893"/>
          <a:stretch>
            <a:fillRect/>
          </a:stretch>
        </p:blipFill>
        <p:spPr bwMode="auto">
          <a:xfrm>
            <a:off x="143933" y="79092"/>
            <a:ext cx="633778" cy="6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6" descr="Картинки по запросу росатом">
            <a:extLst>
              <a:ext uri="{FF2B5EF4-FFF2-40B4-BE49-F238E27FC236}">
                <a16:creationId xmlns:a16="http://schemas.microsoft.com/office/drawing/2014/main" id="{C0FEDB7B-16B1-493F-942D-5B067648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6307" y="79092"/>
            <a:ext cx="574982" cy="728312"/>
          </a:xfrm>
          <a:prstGeom prst="rect">
            <a:avLst/>
          </a:prstGeom>
          <a:noFill/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7F2D8451-F03B-41AD-AC3F-890A57E95C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79092"/>
            <a:ext cx="945704" cy="663276"/>
          </a:xfrm>
          <a:prstGeom prst="rect">
            <a:avLst/>
          </a:prstGeom>
        </p:spPr>
      </p:pic>
      <p:pic>
        <p:nvPicPr>
          <p:cNvPr id="94" name="Picture 2" descr="http://style-shar.ru/uploads/images/news/Coat_of_Arms_of_Yaroslavl_Oblast_%282011%29_full.png">
            <a:extLst>
              <a:ext uri="{FF2B5EF4-FFF2-40B4-BE49-F238E27FC236}">
                <a16:creationId xmlns:a16="http://schemas.microsoft.com/office/drawing/2014/main" id="{819D9F23-83FA-4A57-963C-20EBE41A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525" y="116808"/>
            <a:ext cx="883824" cy="652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79670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6482</TotalTime>
  <Words>4786</Words>
  <Application>Microsoft Office PowerPoint</Application>
  <PresentationFormat>Широкоэкранный</PresentationFormat>
  <Paragraphs>1426</Paragraphs>
  <Slides>41</Slides>
  <Notes>24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5" baseType="lpstr">
      <vt:lpstr>Arial</vt:lpstr>
      <vt:lpstr>Arial Black</vt:lpstr>
      <vt:lpstr>Arial Cyr</vt:lpstr>
      <vt:lpstr>Arial Narrow</vt:lpstr>
      <vt:lpstr>Calibri</vt:lpstr>
      <vt:lpstr>Calibri Light</vt:lpstr>
      <vt:lpstr>CentSchbkCyrill BT</vt:lpstr>
      <vt:lpstr>Georgia</vt:lpstr>
      <vt:lpstr>Tahoma</vt:lpstr>
      <vt:lpstr>Times New Roman</vt:lpstr>
      <vt:lpstr>Wingdings</vt:lpstr>
      <vt:lpstr>Тема Office</vt:lpstr>
      <vt:lpstr>1_Тема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Методические  рекомендации 2019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Фронт-офис – Регистратура ГАУЗ ЯО «Клиническая больница № 9»  поликлиника № 1  </vt:lpstr>
      <vt:lpstr>  Навигация ГБКУЗ ЯО «Центральная городская больница»  взрослая поликлиника № 2  </vt:lpstr>
      <vt:lpstr>  Организация рабочих мест по системе 5S ГУЗ ЯО «Городская поликлиника № 3 им. Н. А. Семашко»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Внедрение Критериев новой модели медицинской организации, оказывающей первичную медико-санитарную помощь </vt:lpstr>
      <vt:lpstr>Визуальное управление процессами       </vt:lpstr>
      <vt:lpstr>Презентация PowerPoint</vt:lpstr>
      <vt:lpstr>Презентация PowerPoint</vt:lpstr>
      <vt:lpstr>Визуальное управление процессами       </vt:lpstr>
      <vt:lpstr>Визуальное управление процессами       </vt:lpstr>
      <vt:lpstr>Визуальное управление процессами       </vt:lpstr>
      <vt:lpstr>Визуальное управление процессами       </vt:lpstr>
      <vt:lpstr>Визуальное управление процессами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Алборова Сабина Казбековна</dc:creator>
  <cp:lastModifiedBy>Евсеевич Н.А.</cp:lastModifiedBy>
  <cp:revision>576</cp:revision>
  <cp:lastPrinted>2019-06-18T11:41:50Z</cp:lastPrinted>
  <dcterms:created xsi:type="dcterms:W3CDTF">2018-09-20T11:32:28Z</dcterms:created>
  <dcterms:modified xsi:type="dcterms:W3CDTF">2019-07-02T10:46:25Z</dcterms:modified>
</cp:coreProperties>
</file>