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1B837-154C-4157-B565-1CA1E61D4A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II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Штаты медицинской организации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664FA4-F7C4-487D-BA1C-DBF364BD97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30 таблица 1100 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«Должности и физические лица медицинской организации»</a:t>
            </a:r>
          </a:p>
        </p:txBody>
      </p:sp>
    </p:spTree>
    <p:extLst>
      <p:ext uri="{BB962C8B-B14F-4D97-AF65-F5344CB8AC3E}">
        <p14:creationId xmlns:p14="http://schemas.microsoft.com/office/powerpoint/2010/main" val="4178076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8C715-E63A-4DE1-8BB9-76C328DD0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30775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F8D709-DCFB-4880-8F57-DE920EBF09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49292"/>
            <a:ext cx="10363826" cy="541928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Стр.228 «Прочий персонал». Наличие сертификата и квалификационной категории по данной строке указывается только для педагогических работников.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237 должна быть равна сумме строк с 238 по 242 (прочие).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242 = стр.243 (студенты). Строка должна быть расшифрована по штатным и занятым должностям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заполнении строки 214 «фельдшеры» по гр. 7,8,11(стационар) – обязательно объяснительную записку.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Заместителя главного врача по орг. метод работе (высшее) сестринское образования  - показывается в строке 219 (прочий средний мед. персонал с расшифровкой).</a:t>
            </a:r>
          </a:p>
        </p:txBody>
      </p:sp>
    </p:spTree>
    <p:extLst>
      <p:ext uri="{BB962C8B-B14F-4D97-AF65-F5344CB8AC3E}">
        <p14:creationId xmlns:p14="http://schemas.microsoft.com/office/powerpoint/2010/main" val="392520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8723B3-C874-4EDB-B166-B63332F6D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58949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30 таблица  1105 «Скорая Медицинская Помощь»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84567E-6817-45BB-8699-90BB08408B3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84183"/>
            <a:ext cx="10363826" cy="510889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включает сведения о штатных, занятых должностях и физических лиц врачей, среднего мед. персонала, младшего мед. персонала, прочего персонала.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Прочий персонал (гр.16) – это водители и прочий персонал.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Водители, работающие на станции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указываются в гр.17 (из гр.16)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прочий персонал(гр.16) включают специалистов с немедицинским образованием.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Провизоры учитываются в гр.4 «врачи», фармацевты в гр. 10 «средний мед. персонал».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408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839CD9-F9B8-4D62-8424-D9BA49233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44828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30 таблица 1109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560B33-D1B2-4D25-9C40-11B1D2C2673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57682"/>
            <a:ext cx="10363826" cy="463351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работников указывается по состоянию на конец отчетного года (полных лет).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представляются данные о физических лицах медицинских и фармацевтических работников по возрастным категориям. Сумма строк по половозрастному разрезу должна быть равна соответствующим данным таблицы 1100.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 строкам 11 и 12 «специалисты с высшим немедицинским образованием» указываются из строки 127 «специалисты с высшим немедицинским образованием» графы 9 таблицы 1100.</a:t>
            </a:r>
          </a:p>
        </p:txBody>
      </p:sp>
    </p:spTree>
    <p:extLst>
      <p:ext uri="{BB962C8B-B14F-4D97-AF65-F5344CB8AC3E}">
        <p14:creationId xmlns:p14="http://schemas.microsoft.com/office/powerpoint/2010/main" val="47824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D2C35C-7B60-4923-84D1-23C91F3CB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МО  заполняют таблицу  в соответствии со штатным расписанием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F9DD76-9E5D-489A-AB7D-73ACE085E80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 основных работников показываются 1 раз по основной должности, физические лица внутренних совместителей не показываются.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физическое лицо работает на неполную ставку и его трудовая книжка находится в медицинской организации, то его показывают, как основного работника.</a:t>
            </a:r>
          </a:p>
        </p:txBody>
      </p:sp>
    </p:spTree>
    <p:extLst>
      <p:ext uri="{BB962C8B-B14F-4D97-AF65-F5344CB8AC3E}">
        <p14:creationId xmlns:p14="http://schemas.microsoft.com/office/powerpoint/2010/main" val="128632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E657BB-5E61-4A6A-9175-813B854BC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60617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Совместительство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что такое 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совмещение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FF415-767E-4D01-9B71-F6E2D2A5CF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46914"/>
            <a:ext cx="10363826" cy="3565321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Совместительство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регулярная работа, которую сотрудник выполняет в свободное от своей основной работы время с оформлением трудового договора.</a:t>
            </a:r>
          </a:p>
          <a:p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Совмещение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дополнительная работа, выполняемая в течении рабочего времени, установленного сотруднику, и компенсируется в виде доплаты к заработной плате.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Внутреннее совмещение в таблице 1100 не указывается в графах по «число занятых должностей» и «число физических лиц».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заполнении таблицы 1100 формы 30 следует помнить, что должности временно отсутствующих работников на конец года по следующим причинам: отпуск, командировка, болезнь, отпуск по беременности и родам, отпуск по уходу за ребенком, мобилизация показывают, как занятые.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эти должности временно замещены другими лицами, их вторично, как занятые, не показывают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23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09268D-5B8B-4ED6-A6C9-1274C68CC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округления при расчете штатной (занятой) численности работников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D0A65D6-F0A1-4331-A782-11978768CEB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15545708"/>
              </p:ext>
            </p:extLst>
          </p:nvPr>
        </p:nvGraphicFramePr>
        <p:xfrm>
          <a:off x="914400" y="2366963"/>
          <a:ext cx="8137321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256">
                  <a:extLst>
                    <a:ext uri="{9D8B030D-6E8A-4147-A177-3AD203B41FA5}">
                      <a16:colId xmlns:a16="http://schemas.microsoft.com/office/drawing/2014/main" val="1857300857"/>
                    </a:ext>
                  </a:extLst>
                </a:gridCol>
                <a:gridCol w="3499183">
                  <a:extLst>
                    <a:ext uri="{9D8B030D-6E8A-4147-A177-3AD203B41FA5}">
                      <a16:colId xmlns:a16="http://schemas.microsoft.com/office/drawing/2014/main" val="2071651837"/>
                    </a:ext>
                  </a:extLst>
                </a:gridCol>
                <a:gridCol w="4051882">
                  <a:extLst>
                    <a:ext uri="{9D8B030D-6E8A-4147-A177-3AD203B41FA5}">
                      <a16:colId xmlns:a16="http://schemas.microsoft.com/office/drawing/2014/main" val="3887310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Расчетное число должностей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округления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174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0,13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Отбрасываются (0)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370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 – 0,37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Округляются до 0,25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742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 – 0,62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Округляются до 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78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0,63 – 0,87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Округляются до 0,75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69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0,87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Округляются до 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36954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4A94B24-5553-4ABA-B084-A9381F857143}"/>
              </a:ext>
            </a:extLst>
          </p:cNvPr>
          <p:cNvSpPr txBox="1"/>
          <p:nvPr/>
        </p:nvSpPr>
        <p:spPr>
          <a:xfrm>
            <a:off x="913775" y="4874004"/>
            <a:ext cx="10109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должностях могут показываться как целыми, так и дробными числами (0,75; 0,50; 0,25 должности). </a:t>
            </a:r>
          </a:p>
        </p:txBody>
      </p:sp>
    </p:spTree>
    <p:extLst>
      <p:ext uri="{BB962C8B-B14F-4D97-AF65-F5344CB8AC3E}">
        <p14:creationId xmlns:p14="http://schemas.microsoft.com/office/powerpoint/2010/main" val="2976590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4C83C6-2B83-4C21-8449-14812FD6C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2572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Штатные и занятые должности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13C93F-6A07-4A6D-BFCF-955D9C33FA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44242"/>
            <a:ext cx="10363826" cy="414695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графах 3 и 4 показывают общую штатную численность персонала всех подразделений в целом по организации) в соответствии со штатным расписанием.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графах 5 и 6 – штатную численность только подразделений, оказывающих медицинскую помощь в амбулаторных условиях.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графах 7 и 8 – штатную численность подразделений, оказывающих медицинскую помощь в стационарных условиях.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Разницу между графами 3, 5, 7 и графами 4, 6, 8, а также графами 9, 10, 11 составляют: должности организаций (подразделений) 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особого типа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станции (отделения) скорой медицинской помощи, отделения переливания крови, отделение санитарной авиации, дома ребенка, медицинские информационно-аналитические центры, центры общественного здоровья и медицинской профилактики,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паталогоанатомические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бюро, санаторно-курортные организации, молочные кухни и т. д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заведующих отделениями относятся к соответствующим врачебным должностям (должность заведующего хирургическим отделением – к хирургам, рентгеновского отделения – к рентгенологам, инфекционного отделения (кабинета) – к инфекционистам и т.д.).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Вакантные должности в поликлинике и стационаре (разность между штатными и занятыми должностями) не может быть больше, чем в целом по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225928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E0E81-7513-4DA3-BEE0-00FA5E7BB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4822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граф с 12-17.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5420AD-0F73-4DB0-B3D8-5ADD09CED9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66738"/>
            <a:ext cx="10363826" cy="452446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Графы 12-14 заполняются на основании выписки из распорядительного акта органа исполнительной власти в сфере охраны здоровья или организации, имеющей полномочия о присвоении медицинским и фармацевтическим работникам, прошедшим аттестацию, квалификационных категорий. Имеющие категории по нескольким специальностям, показываются в отчете 1 раз – по основной должности.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15 заполняется на основании сертификатов специалиста установленного образца. Медицинские и фармацевтические работники, имеющие сертификаты по нескольким специальностям, показываются в отчете 1 раз – по основной должности.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Графа 16 заполняется на основании свидетельства об аккредитации по основной занимаемой должности.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17 показываются физические лица основных работников (из графы 9), находящихся в декретном и долгосрочном отпуске, а так же лица призванные в рамках частичной мобилизации.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Графы 12-17 заполняются по основным занимаемым должностям.</a:t>
            </a:r>
          </a:p>
        </p:txBody>
      </p:sp>
    </p:spTree>
    <p:extLst>
      <p:ext uri="{BB962C8B-B14F-4D97-AF65-F5344CB8AC3E}">
        <p14:creationId xmlns:p14="http://schemas.microsoft.com/office/powerpoint/2010/main" val="1729647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99492E-DCA8-4349-8005-A026D7CA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44828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E3E5B5-E8FA-4FCC-B918-19655F3F5A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49292"/>
            <a:ext cx="10364451" cy="5486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врачей (стр.1 гр.9) = гр. 15 ( кол-во сертификатов)+ гр. 16 (кол-во аккредитаций), м. б. разница на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декретников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2 из них женщин гр.9 = гр.15+гр.16, м. б. разница на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декретников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Стр.1 и стр.2 по 17 гр.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Д.б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одинаковые (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иключения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мобилизованные и мужчины находящиеся в декретном отпуске) Если таковые есть – </a:t>
            </a:r>
            <a:r>
              <a:rPr lang="ru-RU" sz="17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22 «врачи клинической лабораторной диагностике» указываются должности и лица с высшим медицинским образованием и имеющие сертификат специалиста «Клиническая лабораторная диагностика» или свидетельство об аккредитации «Врач клинической лабораторной диагностике». Лица, имеющие фармацевтическое образование и лица, не имеющие медицинского образования, но занимающие должности указываются в строках 233 и 237. Строка «врач – лаборант исключена. Сведения по специалистам с высшим профессиональным (немедицинским) образованием, принятых на работу до 01.10.1999 года показывать в строке 234 «лаборант».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84 «скорой медицинской помощи».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85 «стажеры» – гр. С 12 – 16 – не заполняются.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123 «Прочие» – не заполняется.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126 = стр.1 (Врачи – всего)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127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«специалисты с высшим немедицинским образованием, всего» показываются сведения о должностях, предусмотренных штатным расписанием для лиц с высшим немедицинским образованием (логопедов, психологов медицинских, зоологов, энтомологов, биологов, инструкторов-методистов по лечебной физкультуре, медицинских физиков, судебных экспертов, экспертов физиков, эмбриологов и химиков-экспертов) и должностях, занятых этими специалистами. графа 15 «имеют сертификат» и графа 16 «имеют свидетельство об аккредитации» не заполняется ( т.к. сертификаты не установленного в медицине образца.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dirty="0"/>
          </a:p>
          <a:p>
            <a:pPr algn="just"/>
            <a:endParaRPr lang="ru-RU" sz="17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44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B379E-D653-4BF1-A138-04FA1E262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44828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CABAB6-7C5C-434B-841E-0718C555944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66802"/>
            <a:ext cx="10428142" cy="489241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144 «Средний медицинский персонал всего» = стр. 147 субъект РФ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строках 148-157 показываются физические лица с высшим и средним медицинским образованием независимо от того, какую фактически должность они занимают в категории среднего медицинского персонала. Сведения в строках 148- 157 указываются по действующему образовательному документу, являющейся основанием для занятия соответствующей должности.</a:t>
            </a:r>
          </a:p>
          <a:p>
            <a:pPr marL="0" indent="0" algn="just">
              <a:buNone/>
            </a:pPr>
            <a:r>
              <a:rPr lang="ru-RU" sz="1400" dirty="0"/>
              <a:t> 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7893BD7A-953D-41F4-A3FE-EB5E82048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901405"/>
              </p:ext>
            </p:extLst>
          </p:nvPr>
        </p:nvGraphicFramePr>
        <p:xfrm>
          <a:off x="2508309" y="2756878"/>
          <a:ext cx="6853806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4156">
                  <a:extLst>
                    <a:ext uri="{9D8B030D-6E8A-4147-A177-3AD203B41FA5}">
                      <a16:colId xmlns:a16="http://schemas.microsoft.com/office/drawing/2014/main" val="2223275458"/>
                    </a:ext>
                  </a:extLst>
                </a:gridCol>
                <a:gridCol w="1959650">
                  <a:extLst>
                    <a:ext uri="{9D8B030D-6E8A-4147-A177-3AD203B41FA5}">
                      <a16:colId xmlns:a16="http://schemas.microsoft.com/office/drawing/2014/main" val="2774054797"/>
                    </a:ext>
                  </a:extLst>
                </a:gridCol>
              </a:tblGrid>
              <a:tr h="27584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должности (специальности)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205093"/>
                  </a:ext>
                </a:extLst>
              </a:tr>
              <a:tr h="27584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по специальностям (из стр.144): Акушерское дело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306253"/>
                  </a:ext>
                </a:extLst>
              </a:tr>
              <a:tr h="27584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538677"/>
                  </a:ext>
                </a:extLst>
              </a:tr>
              <a:tr h="27584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 в педиатрии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113578"/>
                  </a:ext>
                </a:extLst>
              </a:tr>
              <a:tr h="27584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Лечебное дело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756443"/>
                  </a:ext>
                </a:extLst>
              </a:tr>
              <a:tr h="27584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Стоматология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014931"/>
                  </a:ext>
                </a:extLst>
              </a:tr>
              <a:tr h="27584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Стоматология профилактическая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795375"/>
                  </a:ext>
                </a:extLst>
              </a:tr>
              <a:tr h="27584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Стоматология ортопедическая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706676"/>
                  </a:ext>
                </a:extLst>
              </a:tr>
              <a:tr h="27584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сестринского дела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103168"/>
                  </a:ext>
                </a:extLst>
              </a:tr>
              <a:tr h="27584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сестринской деятельностью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211521"/>
                  </a:ext>
                </a:extLst>
              </a:tr>
              <a:tr h="27584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 (бакалавриат)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88505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E561BA2-F8B5-4887-857E-5564C149BEAB}"/>
              </a:ext>
            </a:extLst>
          </p:cNvPr>
          <p:cNvSpPr txBox="1"/>
          <p:nvPr/>
        </p:nvSpPr>
        <p:spPr>
          <a:xfrm>
            <a:off x="1330075" y="6195850"/>
            <a:ext cx="9089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строк с 148 по 157 должна быть меньше строки 144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этим строкам заполняются графы 9, с 12-17.</a:t>
            </a:r>
          </a:p>
        </p:txBody>
      </p:sp>
    </p:spTree>
    <p:extLst>
      <p:ext uri="{BB962C8B-B14F-4D97-AF65-F5344CB8AC3E}">
        <p14:creationId xmlns:p14="http://schemas.microsoft.com/office/powerpoint/2010/main" val="967347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8C3DF-D39C-43F3-BE25-8A08E2AB7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30775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ECD176-EFF0-4295-AB40-A01CBECE595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33182"/>
            <a:ext cx="10363826" cy="50837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177 «медицинские сестры-всего» равна сумме строк со 178 по 199.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строке 193 «старшие» указываются лица, занимающие должность: старшая медицинская сестра.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фельдшер показывается по стр. 214, старшая акушерка по стр. 158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199 «Прочие должности медицинских сестер» - расшифровать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строке 202 «медицинские регистраторы» указываются лица, вне зависимости от специальности сертификата или свидетельства об аккредитации. Указываются лица только при наличии медицинского образования.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225 «Младший медперсонал» может быть больше суммы строк 226 «младшие медицинские сестры по уходу за больными» и 227 «санитары» за счет должностей: санитар – водитель, сестра-хозяйка и фасовщик. </a:t>
            </a:r>
          </a:p>
        </p:txBody>
      </p:sp>
    </p:spTree>
    <p:extLst>
      <p:ext uri="{BB962C8B-B14F-4D97-AF65-F5344CB8AC3E}">
        <p14:creationId xmlns:p14="http://schemas.microsoft.com/office/powerpoint/2010/main" val="2607272687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413</TotalTime>
  <Words>1488</Words>
  <Application>Microsoft Office PowerPoint</Application>
  <PresentationFormat>Широкоэкранный</PresentationFormat>
  <Paragraphs>108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Tw Cen MT</vt:lpstr>
      <vt:lpstr>Капля</vt:lpstr>
      <vt:lpstr>Раздел II  Штаты медицинской организации </vt:lpstr>
      <vt:lpstr>Все МО  заполняют таблицу  в соответствии со штатным расписанием</vt:lpstr>
      <vt:lpstr>Что такое Совместительство и что такое совмещение.</vt:lpstr>
      <vt:lpstr>Правила округления при расчете штатной (занятой) численности работников</vt:lpstr>
      <vt:lpstr>Штатные и занятые должности</vt:lpstr>
      <vt:lpstr>Заполнение граф с 12-17.</vt:lpstr>
      <vt:lpstr>Должности и физические лица МО</vt:lpstr>
      <vt:lpstr>Должности и физические лица МО</vt:lpstr>
      <vt:lpstr>Должности и физические лица МО</vt:lpstr>
      <vt:lpstr>Должности и физические лица МО</vt:lpstr>
      <vt:lpstr>Форма 30 таблица  1105 «Скорая Медицинская Помощь»</vt:lpstr>
      <vt:lpstr>Форма 30 таблица 1109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II  Штаты медицинской организации </dc:title>
  <dc:creator>Кочергина Анна Михайловна</dc:creator>
  <cp:lastModifiedBy>Кочергина Анна Михайловна</cp:lastModifiedBy>
  <cp:revision>18</cp:revision>
  <dcterms:created xsi:type="dcterms:W3CDTF">2023-08-21T06:37:09Z</dcterms:created>
  <dcterms:modified xsi:type="dcterms:W3CDTF">2023-10-02T06:43:41Z</dcterms:modified>
</cp:coreProperties>
</file>