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58" r:id="rId4"/>
    <p:sldId id="259" r:id="rId5"/>
    <p:sldId id="260" r:id="rId6"/>
    <p:sldId id="261" r:id="rId7"/>
    <p:sldId id="262" r:id="rId8"/>
    <p:sldId id="270" r:id="rId9"/>
    <p:sldId id="268" r:id="rId10"/>
    <p:sldId id="269" r:id="rId11"/>
    <p:sldId id="264" r:id="rId12"/>
    <p:sldId id="265" r:id="rId13"/>
    <p:sldId id="275" r:id="rId14"/>
    <p:sldId id="266" r:id="rId15"/>
    <p:sldId id="277" r:id="rId16"/>
    <p:sldId id="267" r:id="rId17"/>
    <p:sldId id="273" r:id="rId18"/>
    <p:sldId id="272" r:id="rId19"/>
    <p:sldId id="274" r:id="rId20"/>
    <p:sldId id="276" r:id="rId21"/>
    <p:sldId id="278"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3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5530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87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9121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22967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4300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1563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9862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836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3255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24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396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695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208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444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750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215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12/12/2023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359495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F1B837-154C-4157-B565-1CA1E61D4A69}"/>
              </a:ext>
            </a:extLst>
          </p:cNvPr>
          <p:cNvSpPr>
            <a:spLocks noGrp="1"/>
          </p:cNvSpPr>
          <p:nvPr>
            <p:ph type="ctrTitle"/>
          </p:nvPr>
        </p:nvSpPr>
        <p:spPr/>
        <p:txBody>
          <a:bodyPr/>
          <a:lstStyle/>
          <a:p>
            <a:r>
              <a:rPr lang="ru-RU" dirty="0">
                <a:latin typeface="Times New Roman" panose="02020603050405020304" pitchFamily="18" charset="0"/>
                <a:cs typeface="Times New Roman" panose="02020603050405020304" pitchFamily="18" charset="0"/>
              </a:rPr>
              <a:t>Раздел II </a:t>
            </a:r>
            <a:br>
              <a:rPr lang="en-US"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Штаты медицинской организации </a:t>
            </a:r>
          </a:p>
        </p:txBody>
      </p:sp>
      <p:sp>
        <p:nvSpPr>
          <p:cNvPr id="3" name="Подзаголовок 2">
            <a:extLst>
              <a:ext uri="{FF2B5EF4-FFF2-40B4-BE49-F238E27FC236}">
                <a16:creationId xmlns:a16="http://schemas.microsoft.com/office/drawing/2014/main" id="{3F664FA4-F7C4-487D-BA1C-DBF364BD9758}"/>
              </a:ext>
            </a:extLst>
          </p:cNvPr>
          <p:cNvSpPr>
            <a:spLocks noGrp="1"/>
          </p:cNvSpPr>
          <p:nvPr>
            <p:ph type="subTitle" idx="1"/>
          </p:nvPr>
        </p:nvSpPr>
        <p:spPr/>
        <p:txBody>
          <a:bodyPr>
            <a:normAutofit lnSpcReduction="10000"/>
          </a:bodyPr>
          <a:lstStyle/>
          <a:p>
            <a:r>
              <a:rPr lang="ru-RU" dirty="0">
                <a:solidFill>
                  <a:schemeClr val="tx2"/>
                </a:solidFill>
                <a:latin typeface="Times New Roman" panose="02020603050405020304" pitchFamily="18" charset="0"/>
                <a:cs typeface="Times New Roman" panose="02020603050405020304" pitchFamily="18" charset="0"/>
              </a:rPr>
              <a:t>Форма 30 таблица 1100 </a:t>
            </a:r>
          </a:p>
          <a:p>
            <a:r>
              <a:rPr lang="ru-RU" dirty="0">
                <a:solidFill>
                  <a:schemeClr val="tx2"/>
                </a:solidFill>
                <a:latin typeface="Times New Roman" panose="02020603050405020304" pitchFamily="18" charset="0"/>
                <a:cs typeface="Times New Roman" panose="02020603050405020304" pitchFamily="18" charset="0"/>
              </a:rPr>
              <a:t>«Должности и физические лица медицинской организации»</a:t>
            </a:r>
          </a:p>
        </p:txBody>
      </p:sp>
    </p:spTree>
    <p:extLst>
      <p:ext uri="{BB962C8B-B14F-4D97-AF65-F5344CB8AC3E}">
        <p14:creationId xmlns:p14="http://schemas.microsoft.com/office/powerpoint/2010/main" val="4178076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18F197-1BAD-4C68-816F-7A6916A0AD8B}"/>
              </a:ext>
            </a:extLst>
          </p:cNvPr>
          <p:cNvSpPr>
            <a:spLocks noGrp="1"/>
          </p:cNvSpPr>
          <p:nvPr>
            <p:ph type="title"/>
          </p:nvPr>
        </p:nvSpPr>
        <p:spPr>
          <a:xfrm>
            <a:off x="913775" y="618517"/>
            <a:ext cx="10364451" cy="597887"/>
          </a:xfrm>
        </p:spPr>
        <p:txBody>
          <a:bodyPr>
            <a:normAutofit fontScale="90000"/>
          </a:bodyPr>
          <a:lstStyle/>
          <a:p>
            <a:r>
              <a:rPr kumimoji="0" lang="ru-RU" sz="3200" b="0" i="0" u="none" strike="noStrike" kern="1200" cap="all"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Должности и физические лица МО</a:t>
            </a:r>
            <a:br>
              <a:rPr kumimoji="0" lang="ru-RU" sz="3200" b="0" i="0" u="none" strike="noStrike" kern="1200" cap="all"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br>
              <a:rPr kumimoji="0" lang="ru-RU" sz="3200" b="0" i="0" u="none" strike="noStrike" kern="1200" cap="all"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kumimoji="0" lang="ru-RU" sz="2200" b="1" i="0" u="none" strike="noStrike" kern="1200" cap="all"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Провизоры  всего стр. 143</a:t>
            </a:r>
            <a:endParaRPr lang="ru-RU" sz="2200" b="1" dirty="0"/>
          </a:p>
        </p:txBody>
      </p:sp>
      <p:sp>
        <p:nvSpPr>
          <p:cNvPr id="3" name="Объект 2">
            <a:extLst>
              <a:ext uri="{FF2B5EF4-FFF2-40B4-BE49-F238E27FC236}">
                <a16:creationId xmlns:a16="http://schemas.microsoft.com/office/drawing/2014/main" id="{E0702A2D-A42A-40EB-8AAF-16B2A5DBCF3F}"/>
              </a:ext>
            </a:extLst>
          </p:cNvPr>
          <p:cNvSpPr>
            <a:spLocks noGrp="1"/>
          </p:cNvSpPr>
          <p:nvPr>
            <p:ph sz="quarter" idx="13"/>
          </p:nvPr>
        </p:nvSpPr>
        <p:spPr>
          <a:xfrm>
            <a:off x="796328" y="1599500"/>
            <a:ext cx="5106026" cy="2032933"/>
          </a:xfrm>
        </p:spPr>
        <p:txBody>
          <a:bodyPr>
            <a:normAutofit fontScale="92500"/>
          </a:bodyPr>
          <a:lstStyle/>
          <a:p>
            <a:pPr marL="0" indent="0">
              <a:buNone/>
            </a:pPr>
            <a:r>
              <a:rPr lang="ru-RU" sz="1600" b="1" dirty="0">
                <a:latin typeface="Times New Roman" panose="02020603050405020304" pitchFamily="18" charset="0"/>
                <a:cs typeface="Times New Roman" panose="02020603050405020304" pitchFamily="18" charset="0"/>
              </a:rPr>
              <a:t>По специальности:</a:t>
            </a:r>
          </a:p>
          <a:p>
            <a:r>
              <a:rPr lang="ru-RU" sz="1400" dirty="0">
                <a:latin typeface="Times New Roman" panose="02020603050405020304" pitchFamily="18" charset="0"/>
                <a:cs typeface="Times New Roman" panose="02020603050405020304" pitchFamily="18" charset="0"/>
              </a:rPr>
              <a:t>Управление и экономика фармации                       144</a:t>
            </a:r>
          </a:p>
          <a:p>
            <a:r>
              <a:rPr lang="ru-RU" sz="1400" dirty="0">
                <a:latin typeface="Times New Roman" panose="02020603050405020304" pitchFamily="18" charset="0"/>
                <a:cs typeface="Times New Roman" panose="02020603050405020304" pitchFamily="18" charset="0"/>
              </a:rPr>
              <a:t>Фармацевтическая технология                                 145</a:t>
            </a:r>
          </a:p>
          <a:p>
            <a:r>
              <a:rPr lang="ru-RU" sz="1400" dirty="0">
                <a:latin typeface="Times New Roman" panose="02020603050405020304" pitchFamily="18" charset="0"/>
                <a:cs typeface="Times New Roman" panose="02020603050405020304" pitchFamily="18" charset="0"/>
              </a:rPr>
              <a:t>Фармацевтическая химия и фармакогнозия     146</a:t>
            </a:r>
          </a:p>
          <a:p>
            <a:r>
              <a:rPr lang="ru-RU" sz="1400" dirty="0">
                <a:latin typeface="Times New Roman" panose="02020603050405020304" pitchFamily="18" charset="0"/>
                <a:cs typeface="Times New Roman" panose="02020603050405020304" pitchFamily="18" charset="0"/>
              </a:rPr>
              <a:t>Фармация                                                                                  147</a:t>
            </a:r>
          </a:p>
          <a:p>
            <a:endParaRPr lang="ru-RU" sz="1600" dirty="0"/>
          </a:p>
        </p:txBody>
      </p:sp>
      <p:sp>
        <p:nvSpPr>
          <p:cNvPr id="4" name="Объект 3">
            <a:extLst>
              <a:ext uri="{FF2B5EF4-FFF2-40B4-BE49-F238E27FC236}">
                <a16:creationId xmlns:a16="http://schemas.microsoft.com/office/drawing/2014/main" id="{C7F91DDB-7866-49C7-B997-F7073CFC99E0}"/>
              </a:ext>
            </a:extLst>
          </p:cNvPr>
          <p:cNvSpPr>
            <a:spLocks noGrp="1"/>
          </p:cNvSpPr>
          <p:nvPr>
            <p:ph sz="quarter" idx="14"/>
          </p:nvPr>
        </p:nvSpPr>
        <p:spPr>
          <a:xfrm>
            <a:off x="6476300" y="1669409"/>
            <a:ext cx="4801299" cy="1759591"/>
          </a:xfrm>
        </p:spPr>
        <p:txBody>
          <a:bodyPr>
            <a:normAutofit/>
          </a:bodyPr>
          <a:lstStyle/>
          <a:p>
            <a:pPr marL="0" indent="0">
              <a:buNone/>
            </a:pPr>
            <a:r>
              <a:rPr lang="ru-RU" sz="1500"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По должности:</a:t>
            </a:r>
          </a:p>
          <a:p>
            <a:r>
              <a:rPr lang="ru-RU" sz="1300" dirty="0">
                <a:latin typeface="Times New Roman" panose="02020603050405020304" pitchFamily="18" charset="0"/>
                <a:cs typeface="Times New Roman" panose="02020603050405020304" pitchFamily="18" charset="0"/>
              </a:rPr>
              <a:t>Провизоры                                      148</a:t>
            </a:r>
          </a:p>
          <a:p>
            <a:r>
              <a:rPr lang="ru-RU" sz="1300" dirty="0">
                <a:latin typeface="Times New Roman" panose="02020603050405020304" pitchFamily="18" charset="0"/>
                <a:cs typeface="Times New Roman" panose="02020603050405020304" pitchFamily="18" charset="0"/>
              </a:rPr>
              <a:t>Провизоры – аналитики          149</a:t>
            </a:r>
          </a:p>
          <a:p>
            <a:r>
              <a:rPr lang="ru-RU" sz="1300" dirty="0">
                <a:latin typeface="Times New Roman" panose="02020603050405020304" pitchFamily="18" charset="0"/>
                <a:cs typeface="Times New Roman" panose="02020603050405020304" pitchFamily="18" charset="0"/>
              </a:rPr>
              <a:t>Провизоры – технологи           150</a:t>
            </a:r>
          </a:p>
        </p:txBody>
      </p:sp>
      <p:sp>
        <p:nvSpPr>
          <p:cNvPr id="7" name="TextBox 6">
            <a:extLst>
              <a:ext uri="{FF2B5EF4-FFF2-40B4-BE49-F238E27FC236}">
                <a16:creationId xmlns:a16="http://schemas.microsoft.com/office/drawing/2014/main" id="{36292C0B-F830-4AC2-8214-EF989E6699EB}"/>
              </a:ext>
            </a:extLst>
          </p:cNvPr>
          <p:cNvSpPr txBox="1"/>
          <p:nvPr/>
        </p:nvSpPr>
        <p:spPr>
          <a:xfrm>
            <a:off x="796328" y="3632433"/>
            <a:ext cx="9085902" cy="2800767"/>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Руководители с высшим фармацевтическим образованием  показываются в стр. 143:</a:t>
            </a:r>
          </a:p>
          <a:p>
            <a:pPr marL="285750" indent="-285750">
              <a:buFontTx/>
              <a:buChar char="-"/>
            </a:pPr>
            <a:r>
              <a:rPr lang="ru-RU" sz="1600" dirty="0">
                <a:latin typeface="Times New Roman" panose="02020603050405020304" pitchFamily="18" charset="0"/>
                <a:cs typeface="Times New Roman" panose="02020603050405020304" pitchFamily="18" charset="0"/>
              </a:rPr>
              <a:t>Директор (заведующий, начальник аптечного органа)</a:t>
            </a:r>
          </a:p>
          <a:p>
            <a:pPr marL="285750" indent="-285750">
              <a:buFontTx/>
              <a:buChar char="-"/>
            </a:pPr>
            <a:r>
              <a:rPr lang="ru-RU" sz="1600" dirty="0">
                <a:latin typeface="Times New Roman" panose="02020603050405020304" pitchFamily="18" charset="0"/>
                <a:cs typeface="Times New Roman" panose="02020603050405020304" pitchFamily="18" charset="0"/>
              </a:rPr>
              <a:t>Заведующий складом организации оптовой торговли лекарственными средствами</a:t>
            </a:r>
          </a:p>
          <a:p>
            <a:pPr marL="285750" indent="-285750">
              <a:buFontTx/>
              <a:buChar char="-"/>
            </a:pPr>
            <a:r>
              <a:rPr lang="ru-RU" sz="1600" dirty="0">
                <a:latin typeface="Times New Roman" panose="02020603050405020304" pitchFamily="18" charset="0"/>
                <a:cs typeface="Times New Roman" panose="02020603050405020304" pitchFamily="18" charset="0"/>
              </a:rPr>
              <a:t>Заместитель директора</a:t>
            </a:r>
          </a:p>
          <a:p>
            <a:pPr marL="285750" indent="-285750">
              <a:buFontTx/>
              <a:buChar char="-"/>
            </a:pPr>
            <a:r>
              <a:rPr lang="ru-RU" sz="1600" dirty="0">
                <a:latin typeface="Times New Roman" panose="02020603050405020304" pitchFamily="18" charset="0"/>
                <a:cs typeface="Times New Roman" panose="02020603050405020304" pitchFamily="18" charset="0"/>
              </a:rPr>
              <a:t>Заместитель заведующего складом организации оптовой торговли лекарственными средствами</a:t>
            </a:r>
          </a:p>
          <a:p>
            <a:r>
              <a:rPr lang="ru-RU" sz="1600" dirty="0">
                <a:latin typeface="Times New Roman" panose="02020603050405020304" pitchFamily="18" charset="0"/>
                <a:cs typeface="Times New Roman" panose="02020603050405020304" pitchFamily="18" charset="0"/>
              </a:rPr>
              <a:t>Таким образом по специальности стр. 143 = ∑ стр.  144 – 147</a:t>
            </a:r>
          </a:p>
          <a:p>
            <a:r>
              <a:rPr lang="ru-RU" sz="1600" dirty="0">
                <a:latin typeface="Times New Roman" panose="02020603050405020304" pitchFamily="18" charset="0"/>
                <a:cs typeface="Times New Roman" panose="02020603050405020304" pitchFamily="18" charset="0"/>
              </a:rPr>
              <a:t>                           по должности стр. 143</a:t>
            </a:r>
            <a:r>
              <a:rPr lang="en-US" sz="1600" dirty="0">
                <a:latin typeface="Times New Roman" panose="02020603050405020304" pitchFamily="18" charset="0"/>
                <a:cs typeface="Times New Roman" panose="02020603050405020304" pitchFamily="18" charset="0"/>
              </a:rPr>
              <a:t> &gt; ∑ </a:t>
            </a:r>
            <a:r>
              <a:rPr lang="ru-RU" sz="1600" dirty="0">
                <a:latin typeface="Times New Roman" panose="02020603050405020304" pitchFamily="18" charset="0"/>
                <a:cs typeface="Times New Roman" panose="02020603050405020304" pitchFamily="18" charset="0"/>
              </a:rPr>
              <a:t>стр.148 -150, на руководителей.</a:t>
            </a:r>
          </a:p>
          <a:p>
            <a:r>
              <a:rPr lang="ru-RU" sz="1600" dirty="0">
                <a:latin typeface="Times New Roman" panose="02020603050405020304" pitchFamily="18" charset="0"/>
                <a:cs typeface="Times New Roman" panose="02020603050405020304" pitchFamily="18" charset="0"/>
              </a:rPr>
              <a:t>Если руководитель без высшего фармацевтического образования, то показываем его в стр. 227 (прочий персонал).</a:t>
            </a:r>
          </a:p>
          <a:p>
            <a:endParaRPr lang="ru-RU"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8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8C3DF-D39C-43F3-BE25-8A08E2AB7744}"/>
              </a:ext>
            </a:extLst>
          </p:cNvPr>
          <p:cNvSpPr>
            <a:spLocks noGrp="1"/>
          </p:cNvSpPr>
          <p:nvPr>
            <p:ph type="title"/>
          </p:nvPr>
        </p:nvSpPr>
        <p:spPr>
          <a:xfrm>
            <a:off x="913775" y="618517"/>
            <a:ext cx="10364451" cy="530775"/>
          </a:xfrm>
        </p:spPr>
        <p:txBody>
          <a:bodyPr>
            <a:normAutofit fontScale="90000"/>
          </a:bodyPr>
          <a:lstStyle/>
          <a:p>
            <a:r>
              <a:rPr lang="ru-RU" dirty="0">
                <a:latin typeface="Times New Roman" panose="02020603050405020304" pitchFamily="18" charset="0"/>
                <a:cs typeface="Times New Roman" panose="02020603050405020304" pitchFamily="18" charset="0"/>
              </a:rPr>
              <a:t>Должности и физические лица МО</a:t>
            </a:r>
          </a:p>
        </p:txBody>
      </p:sp>
      <p:sp>
        <p:nvSpPr>
          <p:cNvPr id="3" name="Объект 2">
            <a:extLst>
              <a:ext uri="{FF2B5EF4-FFF2-40B4-BE49-F238E27FC236}">
                <a16:creationId xmlns:a16="http://schemas.microsoft.com/office/drawing/2014/main" id="{50ECD176-EFF0-4295-AB40-A01CBECE595F}"/>
              </a:ext>
            </a:extLst>
          </p:cNvPr>
          <p:cNvSpPr>
            <a:spLocks noGrp="1"/>
          </p:cNvSpPr>
          <p:nvPr>
            <p:ph sz="quarter" idx="13"/>
          </p:nvPr>
        </p:nvSpPr>
        <p:spPr>
          <a:xfrm>
            <a:off x="913774" y="1233182"/>
            <a:ext cx="10363826" cy="5083728"/>
          </a:xfrm>
        </p:spPr>
        <p:txBody>
          <a:bodyPr>
            <a:noAutofit/>
          </a:bodyPr>
          <a:lstStyle/>
          <a:p>
            <a:pPr algn="just"/>
            <a:r>
              <a:rPr lang="ru-RU" sz="1050" dirty="0">
                <a:latin typeface="Times New Roman" panose="02020603050405020304" pitchFamily="18" charset="0"/>
                <a:cs typeface="Times New Roman" panose="02020603050405020304" pitchFamily="18" charset="0"/>
              </a:rPr>
              <a:t>Стр. 151 «Средний медицинский персонал всего» = стр. 154 «Субъектов РФ».</a:t>
            </a:r>
          </a:p>
          <a:p>
            <a:pPr algn="just"/>
            <a:r>
              <a:rPr lang="ru-RU" sz="1050" dirty="0">
                <a:latin typeface="Times New Roman" panose="02020603050405020304" pitchFamily="18" charset="0"/>
                <a:cs typeface="Times New Roman" panose="02020603050405020304" pitchFamily="18" charset="0"/>
              </a:rPr>
              <a:t>Разделение среднего медицинского персонала по образовательному документу – исключено из таблицы.</a:t>
            </a:r>
          </a:p>
          <a:p>
            <a:pPr algn="just"/>
            <a:r>
              <a:rPr lang="ru-RU" sz="1050" dirty="0">
                <a:latin typeface="Times New Roman" panose="02020603050405020304" pitchFamily="18" charset="0"/>
                <a:cs typeface="Times New Roman" panose="02020603050405020304" pitchFamily="18" charset="0"/>
              </a:rPr>
              <a:t>Медицинские сестры  (братья) Всего показываем  стр. 174 – 198.</a:t>
            </a:r>
          </a:p>
          <a:p>
            <a:pPr>
              <a:lnSpc>
                <a:spcPts val="1050"/>
              </a:lnSpc>
            </a:pPr>
            <a:r>
              <a:rPr lang="ru-RU" sz="1050" dirty="0">
                <a:latin typeface="Times New Roman" panose="02020603050405020304" pitchFamily="18" charset="0"/>
                <a:cs typeface="Times New Roman" panose="02020603050405020304" pitchFamily="18" charset="0"/>
              </a:rPr>
              <a:t>Стр. 155 (НОВАЯ) </a:t>
            </a:r>
            <a:r>
              <a:rPr lang="ru-RU" sz="1050" dirty="0">
                <a:solidFill>
                  <a:srgbClr val="FF0000"/>
                </a:solidFill>
                <a:effectLst/>
                <a:latin typeface="Times New Roman" panose="02020603050405020304" pitchFamily="18" charset="0"/>
                <a:ea typeface="Times New Roman" panose="02020603050405020304" pitchFamily="18" charset="0"/>
              </a:rPr>
              <a:t>Из стр. 151:  руководители (главная медицинская сестра (брат), главная акушерка (акушер), главный фельдшер, заместитель главного врача по работе со средним медицинским персоналом).</a:t>
            </a:r>
            <a:endParaRPr lang="ru-RU" sz="1050" dirty="0">
              <a:latin typeface="Times New Roman" panose="02020603050405020304" pitchFamily="18" charset="0"/>
              <a:cs typeface="Times New Roman" panose="02020603050405020304" pitchFamily="18" charset="0"/>
            </a:endParaRPr>
          </a:p>
          <a:p>
            <a:pPr algn="just"/>
            <a:r>
              <a:rPr lang="ru-RU" sz="1050" dirty="0">
                <a:latin typeface="Times New Roman" panose="02020603050405020304" pitchFamily="18" charset="0"/>
                <a:cs typeface="Times New Roman" panose="02020603050405020304" pitchFamily="18" charset="0"/>
              </a:rPr>
              <a:t>Стр. 158 «Заведующие» – заведующая молочной кухней, заведующий производством учреждения (отдела, Отделения, лаборатории) зубопротезирования</a:t>
            </a:r>
          </a:p>
          <a:p>
            <a:pPr algn="just"/>
            <a:r>
              <a:rPr lang="ru-RU" sz="1050" dirty="0">
                <a:latin typeface="Times New Roman" panose="02020603050405020304" pitchFamily="18" charset="0"/>
                <a:cs typeface="Times New Roman" panose="02020603050405020304" pitchFamily="18" charset="0"/>
              </a:rPr>
              <a:t>Стр. 161 «Зубные техники (включая старших)»</a:t>
            </a:r>
          </a:p>
          <a:p>
            <a:pPr algn="just"/>
            <a:r>
              <a:rPr lang="ru-RU" sz="1050" dirty="0">
                <a:latin typeface="Times New Roman" panose="02020603050405020304" pitchFamily="18" charset="0"/>
                <a:cs typeface="Times New Roman" panose="02020603050405020304" pitchFamily="18" charset="0"/>
              </a:rPr>
              <a:t>Стр. 170 «медицинские лабораторные техники (включая старших).</a:t>
            </a:r>
          </a:p>
          <a:p>
            <a:pPr algn="just"/>
            <a:r>
              <a:rPr lang="ru-RU" sz="1050" dirty="0">
                <a:latin typeface="Times New Roman" panose="02020603050405020304" pitchFamily="18" charset="0"/>
                <a:cs typeface="Times New Roman" panose="02020603050405020304" pitchFamily="18" charset="0"/>
              </a:rPr>
              <a:t>Стр. 180 «</a:t>
            </a:r>
            <a:r>
              <a:rPr lang="ru-RU" sz="1050" dirty="0" err="1">
                <a:latin typeface="Times New Roman" panose="02020603050405020304" pitchFamily="18" charset="0"/>
                <a:cs typeface="Times New Roman" panose="02020603050405020304" pitchFamily="18" charset="0"/>
              </a:rPr>
              <a:t>опрерационные</a:t>
            </a:r>
            <a:r>
              <a:rPr lang="ru-RU" sz="1050" dirty="0">
                <a:latin typeface="Times New Roman" panose="02020603050405020304" pitchFamily="18" charset="0"/>
                <a:cs typeface="Times New Roman" panose="02020603050405020304" pitchFamily="18" charset="0"/>
              </a:rPr>
              <a:t> сестры (включая старших)</a:t>
            </a:r>
          </a:p>
          <a:p>
            <a:pPr algn="just"/>
            <a:r>
              <a:rPr lang="ru-RU" sz="1050" dirty="0">
                <a:latin typeface="Times New Roman" panose="02020603050405020304" pitchFamily="18" charset="0"/>
                <a:cs typeface="Times New Roman" panose="02020603050405020304" pitchFamily="18" charset="0"/>
              </a:rPr>
              <a:t>стр. 156 «акушерка» (включая старшую акушерку)</a:t>
            </a:r>
          </a:p>
          <a:p>
            <a:pPr algn="just"/>
            <a:r>
              <a:rPr lang="ru-RU" sz="1050" dirty="0">
                <a:latin typeface="Times New Roman" panose="02020603050405020304" pitchFamily="18" charset="0"/>
                <a:cs typeface="Times New Roman" panose="02020603050405020304" pitchFamily="18" charset="0"/>
              </a:rPr>
              <a:t>Стр. 191 «старшие» – показываем только лиц у которых должность звучит – </a:t>
            </a:r>
            <a:r>
              <a:rPr lang="ru-RU" sz="1050" dirty="0">
                <a:solidFill>
                  <a:srgbClr val="FF0000"/>
                </a:solidFill>
                <a:latin typeface="Times New Roman" panose="02020603050405020304" pitchFamily="18" charset="0"/>
                <a:cs typeface="Times New Roman" panose="02020603050405020304" pitchFamily="18" charset="0"/>
              </a:rPr>
              <a:t>старшая сестра.</a:t>
            </a:r>
          </a:p>
          <a:p>
            <a:pPr algn="just"/>
            <a:r>
              <a:rPr lang="ru-RU" sz="1050" dirty="0">
                <a:latin typeface="Times New Roman" panose="02020603050405020304" pitchFamily="18" charset="0"/>
                <a:cs typeface="Times New Roman" panose="02020603050405020304" pitchFamily="18" charset="0"/>
              </a:rPr>
              <a:t>Стр. 198 «Прочие должности медицинских сестер» - </a:t>
            </a:r>
            <a:r>
              <a:rPr lang="ru-RU" sz="1050" dirty="0">
                <a:solidFill>
                  <a:srgbClr val="FF0000"/>
                </a:solidFill>
                <a:latin typeface="Times New Roman" panose="02020603050405020304" pitchFamily="18" charset="0"/>
                <a:cs typeface="Times New Roman" panose="02020603050405020304" pitchFamily="18" charset="0"/>
              </a:rPr>
              <a:t>расшифровать</a:t>
            </a:r>
          </a:p>
          <a:p>
            <a:pPr algn="just"/>
            <a:r>
              <a:rPr lang="ru-RU" sz="1050" dirty="0">
                <a:latin typeface="Times New Roman" panose="02020603050405020304" pitchFamily="18" charset="0"/>
                <a:cs typeface="Times New Roman" panose="02020603050405020304" pitchFamily="18" charset="0"/>
              </a:rPr>
              <a:t>Стр.174 «Медицинская сестра (брат) всего  и стр. 198 «Прочие должности мед. сестер» (Зав. ФАП – мед. сестра, зав. здравпунктом – мед. сестра, зав. кабинетом мед. профилактики- мед. сестра).</a:t>
            </a:r>
          </a:p>
          <a:p>
            <a:pPr algn="just"/>
            <a:r>
              <a:rPr lang="ru-RU" sz="1050" dirty="0">
                <a:latin typeface="Times New Roman" panose="02020603050405020304" pitchFamily="18" charset="0"/>
                <a:cs typeface="Times New Roman" panose="02020603050405020304" pitchFamily="18" charset="0"/>
              </a:rPr>
              <a:t>Стр. 212 «фельдшеры» ( Заведующий ФАП – фельдшер, зав. здравпунктом – фельдшер, зав. кабинетом медицинской профилактики - фельдшер)</a:t>
            </a:r>
          </a:p>
        </p:txBody>
      </p:sp>
    </p:spTree>
    <p:extLst>
      <p:ext uri="{BB962C8B-B14F-4D97-AF65-F5344CB8AC3E}">
        <p14:creationId xmlns:p14="http://schemas.microsoft.com/office/powerpoint/2010/main" val="260727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98C715-E63A-4DE1-8BB9-76C328DD04AF}"/>
              </a:ext>
            </a:extLst>
          </p:cNvPr>
          <p:cNvSpPr>
            <a:spLocks noGrp="1"/>
          </p:cNvSpPr>
          <p:nvPr>
            <p:ph type="title"/>
          </p:nvPr>
        </p:nvSpPr>
        <p:spPr>
          <a:xfrm>
            <a:off x="913775" y="360727"/>
            <a:ext cx="10364451" cy="570451"/>
          </a:xfrm>
        </p:spPr>
        <p:txBody>
          <a:bodyPr>
            <a:normAutofit fontScale="90000"/>
          </a:bodyPr>
          <a:lstStyle/>
          <a:p>
            <a:r>
              <a:rPr lang="ru-RU" dirty="0">
                <a:latin typeface="Times New Roman" panose="02020603050405020304" pitchFamily="18" charset="0"/>
                <a:cs typeface="Times New Roman" panose="02020603050405020304" pitchFamily="18" charset="0"/>
              </a:rPr>
              <a:t>Должности и физические лица МО</a:t>
            </a: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5DF8D709-DCFB-4880-8F57-DE920EBF09C8}"/>
                  </a:ext>
                </a:extLst>
              </p:cNvPr>
              <p:cNvSpPr>
                <a:spLocks noGrp="1"/>
              </p:cNvSpPr>
              <p:nvPr>
                <p:ph sz="quarter" idx="13"/>
              </p:nvPr>
            </p:nvSpPr>
            <p:spPr>
              <a:xfrm>
                <a:off x="913149" y="1149291"/>
                <a:ext cx="10364451" cy="5645791"/>
              </a:xfrm>
            </p:spPr>
            <p:txBody>
              <a:bodyPr>
                <a:noAutofit/>
              </a:bodyPr>
              <a:lstStyle/>
              <a:p>
                <a:pPr>
                  <a:lnSpc>
                    <a:spcPct val="100000"/>
                  </a:lnSpc>
                </a:pPr>
                <a:r>
                  <a:rPr lang="ru-RU" sz="1200" dirty="0">
                    <a:latin typeface="Times New Roman" panose="02020603050405020304" pitchFamily="18" charset="0"/>
                    <a:cs typeface="Times New Roman" panose="02020603050405020304" pitchFamily="18" charset="0"/>
                  </a:rPr>
                  <a:t>В стр. 201 «медицинские регистраторы» указываются лица, вне зависимости от специальности сертификата или свидетельства об аккредитации. Указываются лица только при наличии </a:t>
                </a:r>
                <a:r>
                  <a:rPr lang="ru-RU" sz="1200" dirty="0">
                    <a:solidFill>
                      <a:srgbClr val="FF0000"/>
                    </a:solidFill>
                    <a:latin typeface="Times New Roman" panose="02020603050405020304" pitchFamily="18" charset="0"/>
                    <a:cs typeface="Times New Roman" panose="02020603050405020304" pitchFamily="18" charset="0"/>
                  </a:rPr>
                  <a:t>медицинского образования</a:t>
                </a:r>
                <a:r>
                  <a:rPr lang="ru-RU" sz="1200" dirty="0">
                    <a:latin typeface="Times New Roman" panose="02020603050405020304" pitchFamily="18" charset="0"/>
                    <a:cs typeface="Times New Roman" panose="02020603050405020304" pitchFamily="18" charset="0"/>
                  </a:rPr>
                  <a:t>. </a:t>
                </a:r>
              </a:p>
              <a:p>
                <a:pPr>
                  <a:lnSpc>
                    <a:spcPct val="100000"/>
                  </a:lnSpc>
                </a:pPr>
                <a:r>
                  <a:rPr lang="ru-RU" sz="1200" dirty="0">
                    <a:latin typeface="Times New Roman" panose="02020603050405020304" pitchFamily="18" charset="0"/>
                    <a:cs typeface="Times New Roman" panose="02020603050405020304" pitchFamily="18" charset="0"/>
                  </a:rPr>
                  <a:t>Строка 221 «Младший медицинский персонал» = сумме стр. 222 – 226 (добавлены стр. 225 сестра хозяйка, стр. 226 – фасовщик).</a:t>
                </a:r>
              </a:p>
              <a:p>
                <a:pPr>
                  <a:lnSpc>
                    <a:spcPct val="100000"/>
                  </a:lnSpc>
                </a:pPr>
                <a:r>
                  <a:rPr lang="ru-RU" sz="1200" dirty="0">
                    <a:latin typeface="Times New Roman" panose="02020603050405020304" pitchFamily="18" charset="0"/>
                    <a:cs typeface="Times New Roman" panose="02020603050405020304" pitchFamily="18" charset="0"/>
                  </a:rPr>
                  <a:t>Стр.227 «Прочий персонал». (Из них: социальные работники стр. 228 – среднее профессиональное образование, стр. 229 специалисты по социальной работе – сотрудники с высшим профессиональным образованием)</a:t>
                </a:r>
              </a:p>
              <a:p>
                <a:pPr>
                  <a:lnSpc>
                    <a:spcPct val="100000"/>
                  </a:lnSpc>
                </a:pPr>
                <a:r>
                  <a:rPr lang="ru-RU" sz="1200" b="1" dirty="0">
                    <a:latin typeface="Times New Roman" panose="02020603050405020304" pitchFamily="18" charset="0"/>
                    <a:cs typeface="Times New Roman" panose="02020603050405020304" pitchFamily="18" charset="0"/>
                  </a:rPr>
                  <a:t>Стр. 236 «Специалисты без медицинского образования, занимающие должности среднего медицинского персонала» =</a:t>
                </a:r>
                <a:r>
                  <a:rPr kumimoji="0" lang="ru-RU" sz="1200" b="0" i="0" u="none" strike="noStrike" kern="1200" cap="all" spc="0" normalizeH="0" baseline="0" noProof="0" dirty="0">
                    <a:ln>
                      <a:noFill/>
                    </a:ln>
                    <a:solidFill>
                      <a:prstClr val="black"/>
                    </a:solidFill>
                    <a:effectLst/>
                    <a:uLnTx/>
                    <a:uFillTx/>
                    <a:ea typeface="+mn-ea"/>
                    <a:cs typeface="Times New Roman" panose="02020603050405020304" pitchFamily="18" charset="0"/>
                  </a:rPr>
                  <a:t> </a:t>
                </a:r>
                <a14:m>
                  <m:oMath xmlns:m="http://schemas.openxmlformats.org/officeDocument/2006/math">
                    <m:r>
                      <a:rPr kumimoji="0" lang="ru-RU" sz="1200" b="0" i="1" u="none" strike="noStrike" kern="1200" cap="all"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 </m:t>
                    </m:r>
                  </m:oMath>
                </a14:m>
                <a:r>
                  <a:rPr lang="ru-RU" sz="1200" b="1" dirty="0">
                    <a:latin typeface="Times New Roman" panose="02020603050405020304" pitchFamily="18" charset="0"/>
                    <a:cs typeface="Times New Roman" panose="02020603050405020304" pitchFamily="18" charset="0"/>
                  </a:rPr>
                  <a:t>стр. 237 - 243</a:t>
                </a:r>
                <a:r>
                  <a:rPr lang="ru-RU" sz="1200" dirty="0">
                    <a:latin typeface="Times New Roman" panose="02020603050405020304" pitchFamily="18" charset="0"/>
                    <a:cs typeface="Times New Roman" panose="02020603050405020304" pitchFamily="18" charset="0"/>
                  </a:rPr>
                  <a:t>.</a:t>
                </a:r>
              </a:p>
              <a:p>
                <a:pPr>
                  <a:lnSpc>
                    <a:spcPct val="100000"/>
                  </a:lnSpc>
                </a:pPr>
                <a:r>
                  <a:rPr lang="ru-RU" sz="1200" dirty="0">
                    <a:latin typeface="Times New Roman" panose="02020603050405020304" pitchFamily="18" charset="0"/>
                    <a:cs typeface="Times New Roman" panose="02020603050405020304" pitchFamily="18" charset="0"/>
                  </a:rPr>
                  <a:t>Стр.237 «медицинские регистраторы»</a:t>
                </a:r>
              </a:p>
              <a:p>
                <a:pPr>
                  <a:lnSpc>
                    <a:spcPct val="100000"/>
                  </a:lnSpc>
                </a:pPr>
                <a:r>
                  <a:rPr lang="ru-RU" sz="1200" dirty="0">
                    <a:latin typeface="Times New Roman" panose="02020603050405020304" pitchFamily="18" charset="0"/>
                    <a:cs typeface="Times New Roman" panose="02020603050405020304" pitchFamily="18" charset="0"/>
                  </a:rPr>
                  <a:t>Стр.238 «Медицинские дезинфекторы»</a:t>
                </a:r>
              </a:p>
              <a:p>
                <a:pPr>
                  <a:lnSpc>
                    <a:spcPct val="100000"/>
                  </a:lnSpc>
                </a:pPr>
                <a:r>
                  <a:rPr lang="ru-RU" sz="1200" dirty="0">
                    <a:latin typeface="Times New Roman" panose="02020603050405020304" pitchFamily="18" charset="0"/>
                    <a:cs typeface="Times New Roman" panose="02020603050405020304" pitchFamily="18" charset="0"/>
                  </a:rPr>
                  <a:t>Стр.239 «инструктор по лечебной физкультуре»</a:t>
                </a:r>
              </a:p>
              <a:p>
                <a:pPr>
                  <a:lnSpc>
                    <a:spcPct val="100000"/>
                  </a:lnSpc>
                </a:pPr>
                <a:r>
                  <a:rPr lang="ru-RU" sz="1200" dirty="0">
                    <a:latin typeface="Times New Roman" panose="02020603050405020304" pitchFamily="18" charset="0"/>
                    <a:cs typeface="Times New Roman" panose="02020603050405020304" pitchFamily="18" charset="0"/>
                  </a:rPr>
                  <a:t>Стр.240 «инструктор по трудовой терапии»</a:t>
                </a:r>
              </a:p>
              <a:p>
                <a:pPr>
                  <a:lnSpc>
                    <a:spcPct val="100000"/>
                  </a:lnSpc>
                </a:pPr>
                <a:r>
                  <a:rPr lang="ru-RU" sz="1200" dirty="0">
                    <a:latin typeface="Times New Roman" panose="02020603050405020304" pitchFamily="18" charset="0"/>
                    <a:cs typeface="Times New Roman" panose="02020603050405020304" pitchFamily="18" charset="0"/>
                  </a:rPr>
                  <a:t>Стр.241 «специалист в области </a:t>
                </a:r>
                <a:r>
                  <a:rPr lang="ru-RU" sz="1200" dirty="0" err="1">
                    <a:latin typeface="Times New Roman" panose="02020603050405020304" pitchFamily="18" charset="0"/>
                    <a:cs typeface="Times New Roman" panose="02020603050405020304" pitchFamily="18" charset="0"/>
                  </a:rPr>
                  <a:t>слухопротезирования</a:t>
                </a:r>
                <a:r>
                  <a:rPr lang="ru-RU" sz="1200" dirty="0">
                    <a:latin typeface="Times New Roman" panose="02020603050405020304" pitchFamily="18" charset="0"/>
                    <a:cs typeface="Times New Roman" panose="02020603050405020304" pitchFamily="18" charset="0"/>
                  </a:rPr>
                  <a:t>»</a:t>
                </a:r>
              </a:p>
              <a:p>
                <a:pPr>
                  <a:lnSpc>
                    <a:spcPct val="100000"/>
                  </a:lnSpc>
                </a:pPr>
                <a:r>
                  <a:rPr lang="ru-RU" sz="1200" dirty="0">
                    <a:latin typeface="Times New Roman" panose="02020603050405020304" pitchFamily="18" charset="0"/>
                    <a:cs typeface="Times New Roman" panose="02020603050405020304" pitchFamily="18" charset="0"/>
                  </a:rPr>
                  <a:t>Стр. 242 «прочие» (из стр. 243: медицинская сестра палатная (постовая), перевязочная, по приему вызовов СМП и передаче их выездным бригадам, процедурная, приемного отделения, </a:t>
                </a:r>
                <a:r>
                  <a:rPr lang="ru-RU" sz="1200" dirty="0" err="1">
                    <a:latin typeface="Times New Roman" panose="02020603050405020304" pitchFamily="18" charset="0"/>
                    <a:cs typeface="Times New Roman" panose="02020603050405020304" pitchFamily="18" charset="0"/>
                  </a:rPr>
                  <a:t>патранажная</a:t>
                </a:r>
                <a:r>
                  <a:rPr lang="ru-RU" sz="1200" dirty="0">
                    <a:latin typeface="Times New Roman" panose="02020603050405020304" pitchFamily="18" charset="0"/>
                    <a:cs typeface="Times New Roman" panose="02020603050405020304" pitchFamily="18" charset="0"/>
                  </a:rPr>
                  <a:t>, помощники врача, гигиенисты стоматологические, мед. лабораторные техники, медицинские технологи, мед. статистики)</a:t>
                </a:r>
              </a:p>
              <a:p>
                <a:pPr>
                  <a:lnSpc>
                    <a:spcPct val="100000"/>
                  </a:lnSpc>
                </a:pPr>
                <a:r>
                  <a:rPr lang="ru-RU" sz="1200" dirty="0">
                    <a:latin typeface="Times New Roman" panose="02020603050405020304" pitchFamily="18" charset="0"/>
                    <a:cs typeface="Times New Roman" panose="02020603050405020304" pitchFamily="18" charset="0"/>
                  </a:rPr>
                  <a:t> стр.243 (студенты). Строка должна быть расшифрована по штатным и занятым должностям</a:t>
                </a:r>
              </a:p>
              <a:p>
                <a:pPr>
                  <a:lnSpc>
                    <a:spcPct val="100000"/>
                  </a:lnSpc>
                </a:pPr>
                <a:r>
                  <a:rPr lang="ru-RU" sz="1200" dirty="0">
                    <a:latin typeface="Times New Roman" panose="02020603050405020304" pitchFamily="18" charset="0"/>
                    <a:cs typeface="Times New Roman" panose="02020603050405020304" pitchFamily="18" charset="0"/>
                  </a:rPr>
                  <a:t>Стр. 243 = стр. 242</a:t>
                </a:r>
              </a:p>
              <a:p>
                <a:pPr>
                  <a:lnSpc>
                    <a:spcPct val="100000"/>
                  </a:lnSpc>
                </a:pPr>
                <a:r>
                  <a:rPr lang="ru-RU" sz="1200" dirty="0">
                    <a:latin typeface="Times New Roman" panose="02020603050405020304" pitchFamily="18" charset="0"/>
                    <a:cs typeface="Times New Roman" panose="02020603050405020304" pitchFamily="18" charset="0"/>
                  </a:rPr>
                  <a:t>При заполнении строки 214 «фельдшеры» по гр. 7,8,11(стационар) – обязательно </a:t>
                </a:r>
                <a:r>
                  <a:rPr lang="ru-RU" sz="1200" dirty="0">
                    <a:highlight>
                      <a:srgbClr val="00FF00"/>
                    </a:highlight>
                    <a:latin typeface="Times New Roman" panose="02020603050405020304" pitchFamily="18" charset="0"/>
                    <a:cs typeface="Times New Roman" panose="02020603050405020304" pitchFamily="18" charset="0"/>
                  </a:rPr>
                  <a:t>пояснительную</a:t>
                </a:r>
                <a:r>
                  <a:rPr lang="ru-RU" sz="1200" dirty="0">
                    <a:latin typeface="Times New Roman" panose="02020603050405020304" pitchFamily="18" charset="0"/>
                    <a:cs typeface="Times New Roman" panose="02020603050405020304" pitchFamily="18" charset="0"/>
                  </a:rPr>
                  <a:t> записку.  Если фельдшеру  делегируются некоторые врачебные  функции, он не становится врачом, а остается фельдшером.</a:t>
                </a:r>
              </a:p>
            </p:txBody>
          </p:sp>
        </mc:Choice>
        <mc:Fallback xmlns="">
          <p:sp>
            <p:nvSpPr>
              <p:cNvPr id="3" name="Объект 2">
                <a:extLst>
                  <a:ext uri="{FF2B5EF4-FFF2-40B4-BE49-F238E27FC236}">
                    <a16:creationId xmlns:a16="http://schemas.microsoft.com/office/drawing/2014/main" id="{5DF8D709-DCFB-4880-8F57-DE920EBF09C8}"/>
                  </a:ext>
                </a:extLst>
              </p:cNvPr>
              <p:cNvSpPr>
                <a:spLocks noGrp="1" noRot="1" noChangeAspect="1" noMove="1" noResize="1" noEditPoints="1" noAdjustHandles="1" noChangeArrowheads="1" noChangeShapeType="1" noTextEdit="1"/>
              </p:cNvSpPr>
              <p:nvPr>
                <p:ph sz="quarter" idx="13"/>
              </p:nvPr>
            </p:nvSpPr>
            <p:spPr>
              <a:xfrm>
                <a:off x="913149" y="1149291"/>
                <a:ext cx="10364451" cy="5645791"/>
              </a:xfrm>
              <a:blipFill>
                <a:blip r:embed="rId2"/>
                <a:stretch>
                  <a:fillRect t="-108" r="-59"/>
                </a:stretch>
              </a:blipFill>
            </p:spPr>
            <p:txBody>
              <a:bodyPr/>
              <a:lstStyle/>
              <a:p>
                <a:r>
                  <a:rPr lang="ru-RU">
                    <a:noFill/>
                  </a:rPr>
                  <a:t> </a:t>
                </a:r>
              </a:p>
            </p:txBody>
          </p:sp>
        </mc:Fallback>
      </mc:AlternateContent>
    </p:spTree>
    <p:extLst>
      <p:ext uri="{BB962C8B-B14F-4D97-AF65-F5344CB8AC3E}">
        <p14:creationId xmlns:p14="http://schemas.microsoft.com/office/powerpoint/2010/main" val="392520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69FA17-C2B9-4F7B-B4E3-F99CFB84F576}"/>
              </a:ext>
            </a:extLst>
          </p:cNvPr>
          <p:cNvSpPr>
            <a:spLocks noGrp="1"/>
          </p:cNvSpPr>
          <p:nvPr>
            <p:ph type="title"/>
          </p:nvPr>
        </p:nvSpPr>
        <p:spPr>
          <a:xfrm>
            <a:off x="913774" y="828563"/>
            <a:ext cx="10351752" cy="580787"/>
          </a:xfrm>
        </p:spPr>
        <p:txBody>
          <a:bodyPr>
            <a:normAutofit fontScale="90000"/>
          </a:bodyPr>
          <a:lstStyle/>
          <a:p>
            <a:r>
              <a:rPr lang="ru-RU" dirty="0">
                <a:latin typeface="Times New Roman" panose="02020603050405020304" pitchFamily="18" charset="0"/>
                <a:cs typeface="Times New Roman" panose="02020603050405020304" pitchFamily="18" charset="0"/>
              </a:rPr>
              <a:t>Пояснительные</a:t>
            </a:r>
          </a:p>
        </p:txBody>
      </p:sp>
      <p:sp>
        <p:nvSpPr>
          <p:cNvPr id="3" name="Текст 2">
            <a:extLst>
              <a:ext uri="{FF2B5EF4-FFF2-40B4-BE49-F238E27FC236}">
                <a16:creationId xmlns:a16="http://schemas.microsoft.com/office/drawing/2014/main" id="{9A56D500-7096-4912-ADCA-DBCB8043566B}"/>
              </a:ext>
            </a:extLst>
          </p:cNvPr>
          <p:cNvSpPr>
            <a:spLocks noGrp="1"/>
          </p:cNvSpPr>
          <p:nvPr>
            <p:ph type="body" idx="1"/>
          </p:nvPr>
        </p:nvSpPr>
        <p:spPr>
          <a:xfrm>
            <a:off x="913774" y="1577130"/>
            <a:ext cx="10351752" cy="4806891"/>
          </a:xfrm>
        </p:spPr>
        <p:txBody>
          <a:bodyPr>
            <a:normAutofit fontScale="85000" lnSpcReduction="10000"/>
          </a:bodyPr>
          <a:lstStyle/>
          <a:p>
            <a:pPr algn="l"/>
            <a:r>
              <a:rPr lang="ru-RU" sz="1400" dirty="0">
                <a:solidFill>
                  <a:schemeClr val="tx1"/>
                </a:solidFill>
                <a:latin typeface="Times New Roman" panose="02020603050405020304" pitchFamily="18" charset="0"/>
                <a:cs typeface="Times New Roman" panose="02020603050405020304" pitchFamily="18" charset="0"/>
              </a:rPr>
              <a:t>К таблице 1100 прилагаются следующие  пояснительные записки:</a:t>
            </a:r>
          </a:p>
          <a:p>
            <a:pPr marL="342900" indent="-342900" algn="l">
              <a:buAutoNum type="arabicPeriod"/>
            </a:pPr>
            <a:r>
              <a:rPr lang="ru-RU" sz="1400" dirty="0">
                <a:solidFill>
                  <a:schemeClr val="tx1"/>
                </a:solidFill>
                <a:latin typeface="Times New Roman" panose="02020603050405020304" pitchFamily="18" charset="0"/>
                <a:cs typeface="Times New Roman" panose="02020603050405020304" pitchFamily="18" charset="0"/>
              </a:rPr>
              <a:t>При указании данных в стр. 33 гр. 5,6 и 10 (врачи неонатологи в подразделениях, оказывающих медицинскую помощь в амбулаторных условиях);</a:t>
            </a:r>
          </a:p>
          <a:p>
            <a:pPr marL="342900" indent="-342900" algn="l">
              <a:buAutoNum type="arabicPeriod"/>
            </a:pPr>
            <a:r>
              <a:rPr lang="ru-RU" sz="1400" dirty="0">
                <a:solidFill>
                  <a:schemeClr val="tx1"/>
                </a:solidFill>
                <a:latin typeface="Times New Roman" panose="02020603050405020304" pitchFamily="18" charset="0"/>
                <a:cs typeface="Times New Roman" panose="02020603050405020304" pitchFamily="18" charset="0"/>
              </a:rPr>
              <a:t>При увеличении штатных должностей и числа физических лиц к итогу предыдущего года по стр. 23, 27, 43,48,72, 97,101, 233.</a:t>
            </a:r>
          </a:p>
          <a:p>
            <a:pPr marL="342900" indent="-342900" algn="l">
              <a:buAutoNum type="arabicPeriod"/>
            </a:pPr>
            <a:r>
              <a:rPr lang="ru-RU" sz="1400" dirty="0">
                <a:solidFill>
                  <a:schemeClr val="tx1"/>
                </a:solidFill>
                <a:latin typeface="Times New Roman" panose="02020603050405020304" pitchFamily="18" charset="0"/>
                <a:cs typeface="Times New Roman" panose="02020603050405020304" pitchFamily="18" charset="0"/>
              </a:rPr>
              <a:t>При указании данных в строках 66 и 187 гр.5,6,10 (врачи приемного отделения и медицинские сестры приемного отделения в подразделениях, оказывающих медицинскую помощь в амбулаторных условиях); </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 по указанным строкам врачи и мед. сестры идут по гр. 7,8,10 – в  стационарных условиях.</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lang="ru-RU" sz="1400" dirty="0">
                <a:solidFill>
                  <a:schemeClr val="tx1"/>
                </a:solidFill>
                <a:latin typeface="Times New Roman" panose="02020603050405020304" pitchFamily="18" charset="0"/>
                <a:cs typeface="Times New Roman" panose="02020603050405020304" pitchFamily="18" charset="0"/>
              </a:rPr>
              <a:t>При указании данных в стр. 93 гр.5,6 и 10 (</a:t>
            </a:r>
            <a:r>
              <a:rPr lang="ru-RU" sz="1400" dirty="0" err="1">
                <a:solidFill>
                  <a:schemeClr val="tx1"/>
                </a:solidFill>
                <a:latin typeface="Times New Roman" panose="02020603050405020304" pitchFamily="18" charset="0"/>
                <a:cs typeface="Times New Roman" panose="02020603050405020304" pitchFamily="18" charset="0"/>
              </a:rPr>
              <a:t>судебно</a:t>
            </a:r>
            <a:r>
              <a:rPr lang="ru-RU" sz="1400" dirty="0">
                <a:solidFill>
                  <a:schemeClr val="tx1"/>
                </a:solidFill>
                <a:latin typeface="Times New Roman" panose="02020603050405020304" pitchFamily="18" charset="0"/>
                <a:cs typeface="Times New Roman" panose="02020603050405020304" pitchFamily="18" charset="0"/>
              </a:rPr>
              <a:t> - медицинские эксперты </a:t>
            </a:r>
            <a:r>
              <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в подразделениях, оказывающих медицинскую помощь в амбулаторных условиях); </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идут как особый тип и указываются в гр. 3,4,9.</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lang="ru-RU" sz="1400" dirty="0">
                <a:solidFill>
                  <a:schemeClr val="tx1"/>
                </a:solidFill>
                <a:latin typeface="Times New Roman" panose="02020603050405020304" pitchFamily="18" charset="0"/>
                <a:cs typeface="Times New Roman" panose="02020603050405020304" pitchFamily="18" charset="0"/>
              </a:rPr>
              <a:t>Стр. 124 «прочие врачи» по наименованию должностей;</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lang="ru-RU" sz="1400" dirty="0">
                <a:solidFill>
                  <a:schemeClr val="tx1"/>
                </a:solidFill>
                <a:latin typeface="Times New Roman" panose="02020603050405020304" pitchFamily="18" charset="0"/>
                <a:cs typeface="Times New Roman" panose="02020603050405020304" pitchFamily="18" charset="0"/>
              </a:rPr>
              <a:t>д. б. пустая!</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Расшифровка стр. 158 «заведующие» по наименованию должностей;</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Расшифровка стр. 198 «прочие должности медицинских сестер»;</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kumimoji="0" lang="ru-RU" sz="15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Расшифровка стр. 216 «прочий средний медицинский персонал»; д. б. пустая!</a:t>
            </a:r>
            <a:endPar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Расшифровка стр. 242 «прочие»;</a:t>
            </a: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r>
              <a:rPr lang="ru-RU" sz="1400" dirty="0">
                <a:solidFill>
                  <a:schemeClr val="tx1"/>
                </a:solidFill>
                <a:latin typeface="Times New Roman" panose="02020603050405020304" pitchFamily="18" charset="0"/>
                <a:cs typeface="Times New Roman" panose="02020603050405020304" pitchFamily="18" charset="0"/>
              </a:rPr>
              <a:t>При наличие разницы  между графами 9 и 15 -16  (имеющие сертификат и аккредитацию – разницу пояснить)</a:t>
            </a:r>
            <a:endPar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AutoNum type="arabicPeriod"/>
              <a:tabLst/>
              <a:defRPr/>
            </a:pPr>
            <a:endParaRPr kumimoji="0" lang="ru-RU" sz="1400" b="0" i="0" u="none" strike="noStrike" kern="1200" cap="all" spc="0" normalizeH="0" baseline="0" noProof="0" dirty="0">
              <a:ln>
                <a:noFill/>
              </a:ln>
              <a:solidFill>
                <a:prstClr val="white">
                  <a:lumMod val="50000"/>
                </a:prstClr>
              </a:solidFill>
              <a:effectLst/>
              <a:uLnTx/>
              <a:uFillTx/>
              <a:latin typeface="Times New Roman" panose="02020603050405020304" pitchFamily="18" charset="0"/>
              <a:ea typeface="+mn-ea"/>
              <a:cs typeface="Times New Roman" panose="02020603050405020304" pitchFamily="18" charset="0"/>
            </a:endParaRPr>
          </a:p>
          <a:p>
            <a:pPr marL="342900" indent="-342900" algn="l">
              <a:buAutoNum type="arabicPeriod"/>
            </a:pPr>
            <a:endParaRPr lang="ru-RU" sz="1400" dirty="0">
              <a:latin typeface="Times New Roman" panose="02020603050405020304" pitchFamily="18" charset="0"/>
              <a:cs typeface="Times New Roman" panose="02020603050405020304" pitchFamily="18" charset="0"/>
            </a:endParaRPr>
          </a:p>
          <a:p>
            <a:pPr algn="l"/>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8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8723B3-C874-4EDB-B166-B63332F6D6D6}"/>
              </a:ext>
            </a:extLst>
          </p:cNvPr>
          <p:cNvSpPr>
            <a:spLocks noGrp="1"/>
          </p:cNvSpPr>
          <p:nvPr>
            <p:ph type="title"/>
          </p:nvPr>
        </p:nvSpPr>
        <p:spPr>
          <a:xfrm>
            <a:off x="913775" y="618518"/>
            <a:ext cx="10364451" cy="589498"/>
          </a:xfrm>
        </p:spPr>
        <p:txBody>
          <a:bodyPr>
            <a:normAutofit fontScale="90000"/>
          </a:bodyPr>
          <a:lstStyle/>
          <a:p>
            <a:r>
              <a:rPr lang="ru-RU" dirty="0">
                <a:latin typeface="Times New Roman" panose="02020603050405020304" pitchFamily="18" charset="0"/>
                <a:cs typeface="Times New Roman" panose="02020603050405020304" pitchFamily="18" charset="0"/>
              </a:rPr>
              <a:t>Форма 30 таблица  1105 «Скорая Медицинская Помощь»</a:t>
            </a:r>
          </a:p>
        </p:txBody>
      </p:sp>
      <p:sp>
        <p:nvSpPr>
          <p:cNvPr id="3" name="Объект 2">
            <a:extLst>
              <a:ext uri="{FF2B5EF4-FFF2-40B4-BE49-F238E27FC236}">
                <a16:creationId xmlns:a16="http://schemas.microsoft.com/office/drawing/2014/main" id="{CA84567E-6817-45BB-8699-90BB08408B3A}"/>
              </a:ext>
            </a:extLst>
          </p:cNvPr>
          <p:cNvSpPr>
            <a:spLocks noGrp="1"/>
          </p:cNvSpPr>
          <p:nvPr>
            <p:ph sz="quarter" idx="13"/>
          </p:nvPr>
        </p:nvSpPr>
        <p:spPr>
          <a:xfrm>
            <a:off x="913774" y="1384183"/>
            <a:ext cx="10363826" cy="5108895"/>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Таблица включает сведения о штатных, занятых должностях и физических лицах врачей, среднего мед. персонала, младшего мед. персонала, прочего персонала.</a:t>
            </a:r>
          </a:p>
          <a:p>
            <a:r>
              <a:rPr lang="ru-RU" dirty="0">
                <a:latin typeface="Times New Roman" panose="02020603050405020304" pitchFamily="18" charset="0"/>
                <a:cs typeface="Times New Roman" panose="02020603050405020304" pitchFamily="18" charset="0"/>
              </a:rPr>
              <a:t>Прочий персонал (гр.17) – это водители и прочий персонал. </a:t>
            </a:r>
          </a:p>
          <a:p>
            <a:r>
              <a:rPr lang="ru-RU" dirty="0">
                <a:latin typeface="Times New Roman" panose="02020603050405020304" pitchFamily="18" charset="0"/>
                <a:cs typeface="Times New Roman" panose="02020603050405020304" pitchFamily="18" charset="0"/>
              </a:rPr>
              <a:t>Водители, работающие на станции </a:t>
            </a:r>
            <a:r>
              <a:rPr lang="ru-RU" dirty="0" err="1">
                <a:latin typeface="Times New Roman" panose="02020603050405020304" pitchFamily="18" charset="0"/>
                <a:cs typeface="Times New Roman" panose="02020603050405020304" pitchFamily="18" charset="0"/>
              </a:rPr>
              <a:t>смп</a:t>
            </a:r>
            <a:r>
              <a:rPr lang="ru-RU" dirty="0">
                <a:latin typeface="Times New Roman" panose="02020603050405020304" pitchFamily="18" charset="0"/>
                <a:cs typeface="Times New Roman" panose="02020603050405020304" pitchFamily="18" charset="0"/>
              </a:rPr>
              <a:t> , указываются в гр.18 (из гр.17)</a:t>
            </a:r>
          </a:p>
          <a:p>
            <a:r>
              <a:rPr lang="ru-RU" dirty="0">
                <a:latin typeface="Times New Roman" panose="02020603050405020304" pitchFamily="18" charset="0"/>
                <a:cs typeface="Times New Roman" panose="02020603050405020304" pitchFamily="18" charset="0"/>
              </a:rPr>
              <a:t>В прочий персонал(гр.17) включают специалистов с немедицинским образованием.</a:t>
            </a:r>
          </a:p>
          <a:p>
            <a:r>
              <a:rPr lang="ru-RU" dirty="0">
                <a:latin typeface="Times New Roman" panose="02020603050405020304" pitchFamily="18" charset="0"/>
                <a:cs typeface="Times New Roman" panose="02020603050405020304" pitchFamily="18" charset="0"/>
              </a:rPr>
              <a:t>Провизоры учитываются в гр.4 «врачи», фармацевты в гр. 11 «средний мед. персонал».</a:t>
            </a:r>
          </a:p>
          <a:p>
            <a:r>
              <a:rPr lang="ru-RU" dirty="0">
                <a:latin typeface="Times New Roman" panose="02020603050405020304" pitchFamily="18" charset="0"/>
                <a:cs typeface="Times New Roman" panose="02020603050405020304" pitchFamily="18" charset="0"/>
              </a:rPr>
              <a:t>Добавлена гр. 7 «врачи выездной бригады СМП».</a:t>
            </a:r>
          </a:p>
          <a:p>
            <a:r>
              <a:rPr lang="ru-RU" dirty="0">
                <a:solidFill>
                  <a:srgbClr val="FF0000"/>
                </a:solidFill>
                <a:latin typeface="Times New Roman" panose="02020603050405020304" pitchFamily="18" charset="0"/>
                <a:cs typeface="Times New Roman" panose="02020603050405020304" pitchFamily="18" charset="0"/>
              </a:rPr>
              <a:t>Должность старшего врача выездной бригады СМП </a:t>
            </a:r>
            <a:r>
              <a:rPr lang="ru-RU" dirty="0">
                <a:latin typeface="Times New Roman" panose="02020603050405020304" pitchFamily="18" charset="0"/>
                <a:cs typeface="Times New Roman" panose="02020603050405020304" pitchFamily="18" charset="0"/>
              </a:rPr>
              <a:t>в новой номенклатуре </a:t>
            </a:r>
            <a:r>
              <a:rPr lang="ru-RU" dirty="0">
                <a:solidFill>
                  <a:srgbClr val="FF0000"/>
                </a:solidFill>
                <a:latin typeface="Times New Roman" panose="02020603050405020304" pitchFamily="18" charset="0"/>
                <a:cs typeface="Times New Roman" panose="02020603050405020304" pitchFamily="18" charset="0"/>
              </a:rPr>
              <a:t>не предусмотрена </a:t>
            </a:r>
            <a:r>
              <a:rPr lang="ru-RU" dirty="0">
                <a:latin typeface="Times New Roman" panose="02020603050405020304" pitchFamily="18" charset="0"/>
                <a:cs typeface="Times New Roman" panose="02020603050405020304" pitchFamily="18" charset="0"/>
              </a:rPr>
              <a:t>(Приказ Минздрава РФ от 2 мая 2023 года №205н « Об утверждении номенклатуры должностей медицинских работников и фармацевтических работников»).</a:t>
            </a:r>
          </a:p>
          <a:p>
            <a:endParaRPr lang="ru-RU" dirty="0"/>
          </a:p>
        </p:txBody>
      </p:sp>
    </p:spTree>
    <p:extLst>
      <p:ext uri="{BB962C8B-B14F-4D97-AF65-F5344CB8AC3E}">
        <p14:creationId xmlns:p14="http://schemas.microsoft.com/office/powerpoint/2010/main" val="126440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B4899-5A52-4C2D-AAAC-8FB7D1F47BF0}"/>
              </a:ext>
            </a:extLst>
          </p:cNvPr>
          <p:cNvSpPr>
            <a:spLocks noGrp="1"/>
          </p:cNvSpPr>
          <p:nvPr>
            <p:ph type="title"/>
          </p:nvPr>
        </p:nvSpPr>
        <p:spPr>
          <a:xfrm>
            <a:off x="913774" y="828563"/>
            <a:ext cx="10351752" cy="605953"/>
          </a:xfrm>
        </p:spPr>
        <p:txBody>
          <a:bodyPr>
            <a:normAutofit fontScale="90000"/>
          </a:bodyPr>
          <a:lstStyle/>
          <a:p>
            <a:r>
              <a:rPr lang="ru-RU" dirty="0">
                <a:latin typeface="Times New Roman" panose="02020603050405020304" pitchFamily="18" charset="0"/>
                <a:cs typeface="Times New Roman" panose="02020603050405020304" pitchFamily="18" charset="0"/>
              </a:rPr>
              <a:t>Таблицы по Скорой помощи</a:t>
            </a:r>
          </a:p>
        </p:txBody>
      </p:sp>
      <p:sp>
        <p:nvSpPr>
          <p:cNvPr id="3" name="Текст 2">
            <a:extLst>
              <a:ext uri="{FF2B5EF4-FFF2-40B4-BE49-F238E27FC236}">
                <a16:creationId xmlns:a16="http://schemas.microsoft.com/office/drawing/2014/main" id="{5121C4DD-F229-4D6E-BDF1-B80CDF06C65A}"/>
              </a:ext>
            </a:extLst>
          </p:cNvPr>
          <p:cNvSpPr>
            <a:spLocks noGrp="1"/>
          </p:cNvSpPr>
          <p:nvPr>
            <p:ph type="body" idx="1"/>
          </p:nvPr>
        </p:nvSpPr>
        <p:spPr>
          <a:xfrm>
            <a:off x="805343" y="1677798"/>
            <a:ext cx="10466533" cy="4351638"/>
          </a:xfrm>
        </p:spPr>
        <p:txBody>
          <a:bodyPr>
            <a:normAutofit fontScale="85000" lnSpcReduction="10000"/>
          </a:bodyPr>
          <a:lstStyle/>
          <a:p>
            <a:r>
              <a:rPr lang="ru-RU" b="1" dirty="0">
                <a:solidFill>
                  <a:schemeClr val="tx1"/>
                </a:solidFill>
                <a:latin typeface="Times New Roman" panose="02020603050405020304" pitchFamily="18" charset="0"/>
                <a:cs typeface="Times New Roman" panose="02020603050405020304" pitchFamily="18" charset="0"/>
              </a:rPr>
              <a:t>Форма 30 таб. 2120 «медицинская помощь, оказанная выездными бригадами СМП»</a:t>
            </a:r>
          </a:p>
          <a:p>
            <a:pPr algn="just"/>
            <a:r>
              <a:rPr lang="ru-RU" dirty="0">
                <a:solidFill>
                  <a:schemeClr val="tx1"/>
                </a:solidFill>
                <a:latin typeface="Times New Roman" panose="02020603050405020304" pitchFamily="18" charset="0"/>
                <a:cs typeface="Times New Roman" panose="02020603050405020304" pitchFamily="18" charset="0"/>
              </a:rPr>
              <a:t>стр. 1.2 «выполнено вызовов</a:t>
            </a:r>
            <a:r>
              <a:rPr kumimoji="0" lang="ru-RU" sz="20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СМП</a:t>
            </a:r>
            <a:r>
              <a:rPr lang="ru-RU" dirty="0">
                <a:solidFill>
                  <a:schemeClr val="tx1"/>
                </a:solidFill>
                <a:latin typeface="Times New Roman" panose="02020603050405020304" pitchFamily="18" charset="0"/>
                <a:cs typeface="Times New Roman" panose="02020603050405020304" pitchFamily="18" charset="0"/>
              </a:rPr>
              <a:t> лицам старше трудоспособного возраста» гр. 6 «родов и патологии беременности» и гр.9 «беременных, рожениц и родильниц» – значений не должно быть. В крайнем случае – </a:t>
            </a:r>
            <a:r>
              <a:rPr lang="ru-RU" dirty="0">
                <a:solidFill>
                  <a:srgbClr val="FF0000"/>
                </a:solidFill>
                <a:latin typeface="Times New Roman" panose="02020603050405020304" pitchFamily="18" charset="0"/>
                <a:cs typeface="Times New Roman" panose="02020603050405020304" pitchFamily="18" charset="0"/>
              </a:rPr>
              <a:t>1 случай и на него д. б. пояснительная!</a:t>
            </a:r>
          </a:p>
          <a:p>
            <a:pPr algn="just"/>
            <a:r>
              <a:rPr kumimoji="0" lang="ru-RU" sz="2000" b="1"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Форма 30 таб. 2203 «Общее число эвакуированных пациентов» </a:t>
            </a:r>
            <a:r>
              <a:rPr kumimoji="0" lang="ru-RU" sz="20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заполняют только станции скорой Медицинской помощи и Центр медицины катастроф, т. е выполняется  </a:t>
            </a:r>
            <a:r>
              <a:rPr kumimoji="0" lang="ru-RU" sz="2000" b="0" i="0" u="none" strike="noStrike" kern="1200" cap="all"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санитарно</a:t>
            </a:r>
            <a:r>
              <a:rPr kumimoji="0" lang="ru-RU" sz="20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авиационная эвакуация.</a:t>
            </a:r>
          </a:p>
          <a:p>
            <a:pPr algn="just"/>
            <a:r>
              <a:rPr lang="ru-RU" dirty="0">
                <a:solidFill>
                  <a:schemeClr val="tx1"/>
                </a:solidFill>
                <a:latin typeface="Times New Roman" panose="02020603050405020304" pitchFamily="18" charset="0"/>
                <a:cs typeface="Times New Roman" panose="02020603050405020304" pitchFamily="18" charset="0"/>
              </a:rPr>
              <a:t>       </a:t>
            </a:r>
            <a:r>
              <a:rPr lang="ru-RU" b="1" dirty="0">
                <a:solidFill>
                  <a:schemeClr val="tx1"/>
                </a:solidFill>
                <a:latin typeface="Times New Roman" panose="02020603050405020304" pitchFamily="18" charset="0"/>
                <a:cs typeface="Times New Roman" panose="02020603050405020304" pitchFamily="18" charset="0"/>
              </a:rPr>
              <a:t>Форма 30 таб. 2200 «Сведения о деятельности выездных бригад СМП»</a:t>
            </a:r>
          </a:p>
          <a:p>
            <a:pPr algn="just"/>
            <a:r>
              <a:rPr lang="ru-RU" dirty="0">
                <a:solidFill>
                  <a:schemeClr val="tx1"/>
                </a:solidFill>
                <a:latin typeface="Times New Roman" panose="02020603050405020304" pitchFamily="18" charset="0"/>
                <a:cs typeface="Times New Roman" panose="02020603050405020304" pitchFamily="18" charset="0"/>
              </a:rPr>
              <a:t>Соблюдается формула гр.4 = гр.3/гр.4 (должно быть целое число), исключение составляют специализированные психиатрические бригады.</a:t>
            </a:r>
          </a:p>
          <a:p>
            <a:pPr marL="342900" indent="-342900" algn="just">
              <a:buFont typeface="Arial" panose="020B0604020202020204" pitchFamily="34" charset="0"/>
              <a:buChar char="•"/>
            </a:pP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503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839CD9-F9B8-4D62-8424-D9BA4923390B}"/>
              </a:ext>
            </a:extLst>
          </p:cNvPr>
          <p:cNvSpPr>
            <a:spLocks noGrp="1"/>
          </p:cNvSpPr>
          <p:nvPr>
            <p:ph type="title"/>
          </p:nvPr>
        </p:nvSpPr>
        <p:spPr>
          <a:xfrm>
            <a:off x="913775" y="618518"/>
            <a:ext cx="10364451" cy="448284"/>
          </a:xfrm>
        </p:spPr>
        <p:txBody>
          <a:bodyPr>
            <a:normAutofit fontScale="90000"/>
          </a:bodyPr>
          <a:lstStyle/>
          <a:p>
            <a:r>
              <a:rPr lang="ru-RU" dirty="0">
                <a:latin typeface="Times New Roman" panose="02020603050405020304" pitchFamily="18" charset="0"/>
                <a:cs typeface="Times New Roman" panose="02020603050405020304" pitchFamily="18" charset="0"/>
              </a:rPr>
              <a:t>Форма 30 таблица 1109</a:t>
            </a:r>
          </a:p>
        </p:txBody>
      </p:sp>
      <p:sp>
        <p:nvSpPr>
          <p:cNvPr id="3" name="Объект 2">
            <a:extLst>
              <a:ext uri="{FF2B5EF4-FFF2-40B4-BE49-F238E27FC236}">
                <a16:creationId xmlns:a16="http://schemas.microsoft.com/office/drawing/2014/main" id="{D7560B33-D1B2-4D25-9C40-11B1D2C2673E}"/>
              </a:ext>
            </a:extLst>
          </p:cNvPr>
          <p:cNvSpPr>
            <a:spLocks noGrp="1"/>
          </p:cNvSpPr>
          <p:nvPr>
            <p:ph sz="quarter" idx="13"/>
          </p:nvPr>
        </p:nvSpPr>
        <p:spPr>
          <a:xfrm>
            <a:off x="913774" y="1157682"/>
            <a:ext cx="10363826" cy="4633518"/>
          </a:xfrm>
        </p:spPr>
        <p:txBody>
          <a:bodyPr/>
          <a:lstStyle/>
          <a:p>
            <a:r>
              <a:rPr lang="ru-RU" dirty="0">
                <a:latin typeface="Times New Roman" panose="02020603050405020304" pitchFamily="18" charset="0"/>
                <a:cs typeface="Times New Roman" panose="02020603050405020304" pitchFamily="18" charset="0"/>
              </a:rPr>
              <a:t>Возраст работников указывается по состоянию на конец отчетного года (полных лет).</a:t>
            </a:r>
          </a:p>
          <a:p>
            <a:r>
              <a:rPr lang="ru-RU" dirty="0">
                <a:latin typeface="Times New Roman" panose="02020603050405020304" pitchFamily="18" charset="0"/>
                <a:cs typeface="Times New Roman" panose="02020603050405020304" pitchFamily="18" charset="0"/>
              </a:rPr>
              <a:t>представляются данные о физических лицах медицинских и фармацевтических работников по возрастным категориям. Сумма строк по половозрастному разрезу должна быть равна соответствующим данным таблицы 1100.</a:t>
            </a:r>
          </a:p>
          <a:p>
            <a:r>
              <a:rPr lang="ru-RU" dirty="0">
                <a:latin typeface="Times New Roman" panose="02020603050405020304" pitchFamily="18" charset="0"/>
                <a:cs typeface="Times New Roman" panose="02020603050405020304" pitchFamily="18" charset="0"/>
              </a:rPr>
              <a:t>Данные по строкам 11 и 12 «специалисты с высшим немедицинским образованием» указываются из строки 128 «специалисты с высшим немедицинским образованием» графы 9 таблицы 1100.</a:t>
            </a:r>
          </a:p>
        </p:txBody>
      </p:sp>
    </p:spTree>
    <p:extLst>
      <p:ext uri="{BB962C8B-B14F-4D97-AF65-F5344CB8AC3E}">
        <p14:creationId xmlns:p14="http://schemas.microsoft.com/office/powerpoint/2010/main" val="478244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EC08312C-F1FA-445C-BABB-8C674D9D6146}"/>
              </a:ext>
            </a:extLst>
          </p:cNvPr>
          <p:cNvSpPr>
            <a:spLocks noGrp="1"/>
          </p:cNvSpPr>
          <p:nvPr>
            <p:ph type="title"/>
          </p:nvPr>
        </p:nvSpPr>
        <p:spPr>
          <a:xfrm>
            <a:off x="913775" y="618517"/>
            <a:ext cx="10364451" cy="1042503"/>
          </a:xfrm>
        </p:spPr>
        <p:txBody>
          <a:bodyPr>
            <a:normAutofit/>
          </a:bodyPr>
          <a:lstStyle/>
          <a:p>
            <a:pPr algn="just"/>
            <a:r>
              <a:rPr lang="ru-RU" dirty="0">
                <a:latin typeface="Times New Roman" panose="02020603050405020304" pitchFamily="18" charset="0"/>
                <a:cs typeface="Times New Roman" panose="02020603050405020304" pitchFamily="18" charset="0"/>
              </a:rPr>
              <a:t>                               Посещения                                                               </a:t>
            </a:r>
            <a:r>
              <a:rPr lang="ru-RU" sz="2000" b="1" dirty="0">
                <a:latin typeface="Times New Roman" panose="02020603050405020304" pitchFamily="18" charset="0"/>
                <a:cs typeface="Times New Roman" panose="02020603050405020304" pitchFamily="18" charset="0"/>
              </a:rPr>
              <a:t>По поводу заболевания                                С профилактической целью</a:t>
            </a:r>
          </a:p>
        </p:txBody>
      </p:sp>
      <p:sp>
        <p:nvSpPr>
          <p:cNvPr id="5" name="Объект 4">
            <a:extLst>
              <a:ext uri="{FF2B5EF4-FFF2-40B4-BE49-F238E27FC236}">
                <a16:creationId xmlns:a16="http://schemas.microsoft.com/office/drawing/2014/main" id="{A932AFD8-AEAE-4E39-91B5-8FC374200D79}"/>
              </a:ext>
            </a:extLst>
          </p:cNvPr>
          <p:cNvSpPr>
            <a:spLocks noGrp="1"/>
          </p:cNvSpPr>
          <p:nvPr>
            <p:ph sz="quarter" idx="13"/>
          </p:nvPr>
        </p:nvSpPr>
        <p:spPr>
          <a:xfrm>
            <a:off x="838273" y="1779863"/>
            <a:ext cx="5106026" cy="4662882"/>
          </a:xfrm>
        </p:spPr>
        <p:txBody>
          <a:bodyPr>
            <a:normAutofit/>
          </a:bodyPr>
          <a:lstStyle/>
          <a:p>
            <a:r>
              <a:rPr lang="ru-RU" sz="1200" dirty="0">
                <a:latin typeface="Times New Roman" panose="02020603050405020304" pitchFamily="18" charset="0"/>
                <a:cs typeface="Times New Roman" panose="02020603050405020304" pitchFamily="18" charset="0"/>
              </a:rPr>
              <a:t>Посещения, когда у обратившегося выявлено заболевание</a:t>
            </a:r>
          </a:p>
          <a:p>
            <a:r>
              <a:rPr lang="ru-RU" sz="1200" dirty="0">
                <a:latin typeface="Times New Roman" panose="02020603050405020304" pitchFamily="18" charset="0"/>
                <a:cs typeface="Times New Roman" panose="02020603050405020304" pitchFamily="18" charset="0"/>
              </a:rPr>
              <a:t>Посещение для лечения</a:t>
            </a:r>
          </a:p>
          <a:p>
            <a:r>
              <a:rPr lang="ru-RU" sz="1200" dirty="0">
                <a:latin typeface="Times New Roman" panose="02020603050405020304" pitchFamily="18" charset="0"/>
                <a:cs typeface="Times New Roman" panose="02020603050405020304" pitchFamily="18" charset="0"/>
              </a:rPr>
              <a:t>Посещение диспансерным контингентом в период ремиссии</a:t>
            </a:r>
          </a:p>
          <a:p>
            <a:r>
              <a:rPr lang="ru-RU" sz="1200" dirty="0">
                <a:latin typeface="Times New Roman" panose="02020603050405020304" pitchFamily="18" charset="0"/>
                <a:cs typeface="Times New Roman" panose="02020603050405020304" pitchFamily="18" charset="0"/>
              </a:rPr>
              <a:t>Посещение больным в связи с оформлением на ВТЭК, сан – курортной карты</a:t>
            </a:r>
          </a:p>
          <a:p>
            <a:r>
              <a:rPr lang="ru-RU" sz="1200" dirty="0">
                <a:latin typeface="Times New Roman" panose="02020603050405020304" pitchFamily="18" charset="0"/>
                <a:cs typeface="Times New Roman" panose="02020603050405020304" pitchFamily="18" charset="0"/>
              </a:rPr>
              <a:t>Открытие и закрытие листка нетрудоспособности</a:t>
            </a:r>
          </a:p>
          <a:p>
            <a:r>
              <a:rPr lang="ru-RU" sz="1200" dirty="0">
                <a:latin typeface="Times New Roman" panose="02020603050405020304" pitchFamily="18" charset="0"/>
                <a:cs typeface="Times New Roman" panose="02020603050405020304" pitchFamily="18" charset="0"/>
              </a:rPr>
              <a:t>Получение справки о болезни ребенка</a:t>
            </a:r>
          </a:p>
          <a:p>
            <a:r>
              <a:rPr lang="ru-RU" sz="1200" dirty="0">
                <a:latin typeface="Times New Roman" panose="02020603050405020304" pitchFamily="18" charset="0"/>
                <a:cs typeface="Times New Roman" panose="02020603050405020304" pitchFamily="18" charset="0"/>
              </a:rPr>
              <a:t>В связи с направлением на аборт по медицинским показаниям, после абортов по мед. показаниям, по поводу патологии беременности</a:t>
            </a:r>
          </a:p>
          <a:p>
            <a:r>
              <a:rPr lang="ru-RU" sz="1200" dirty="0">
                <a:latin typeface="Times New Roman" panose="02020603050405020304" pitchFamily="18" charset="0"/>
                <a:cs typeface="Times New Roman" panose="02020603050405020304" pitchFamily="18" charset="0"/>
              </a:rPr>
              <a:t>По поводу консультаций у специалистов, даже если врач при этом не находит никакой патологии по своей специальности</a:t>
            </a:r>
          </a:p>
        </p:txBody>
      </p:sp>
      <p:sp>
        <p:nvSpPr>
          <p:cNvPr id="6" name="Объект 5">
            <a:extLst>
              <a:ext uri="{FF2B5EF4-FFF2-40B4-BE49-F238E27FC236}">
                <a16:creationId xmlns:a16="http://schemas.microsoft.com/office/drawing/2014/main" id="{B1F86FBD-BE8A-4225-A62F-49773D9B7736}"/>
              </a:ext>
            </a:extLst>
          </p:cNvPr>
          <p:cNvSpPr>
            <a:spLocks noGrp="1"/>
          </p:cNvSpPr>
          <p:nvPr>
            <p:ph sz="quarter" idx="14"/>
          </p:nvPr>
        </p:nvSpPr>
        <p:spPr>
          <a:xfrm>
            <a:off x="6172200" y="1779863"/>
            <a:ext cx="5253606" cy="4830661"/>
          </a:xfrm>
        </p:spPr>
        <p:txBody>
          <a:bodyPr>
            <a:normAutofit/>
          </a:bodyPr>
          <a:lstStyle/>
          <a:p>
            <a:r>
              <a:rPr lang="ru-RU" sz="1200" dirty="0">
                <a:latin typeface="Times New Roman" panose="02020603050405020304" pitchFamily="18" charset="0"/>
                <a:cs typeface="Times New Roman" panose="02020603050405020304" pitchFamily="18" charset="0"/>
              </a:rPr>
              <a:t>При поступлении на учебу, работу</a:t>
            </a:r>
          </a:p>
          <a:p>
            <a:r>
              <a:rPr lang="ru-RU" sz="1200" dirty="0">
                <a:latin typeface="Times New Roman" panose="02020603050405020304" pitchFamily="18" charset="0"/>
                <a:cs typeface="Times New Roman" panose="02020603050405020304" pitchFamily="18" charset="0"/>
              </a:rPr>
              <a:t>При направлении в учреждения отдыха</a:t>
            </a:r>
          </a:p>
          <a:p>
            <a:r>
              <a:rPr lang="ru-RU" sz="1200" dirty="0">
                <a:latin typeface="Times New Roman" panose="02020603050405020304" pitchFamily="18" charset="0"/>
                <a:cs typeface="Times New Roman" panose="02020603050405020304" pitchFamily="18" charset="0"/>
              </a:rPr>
              <a:t>При проведении ежегодной диспансеризации</a:t>
            </a:r>
          </a:p>
          <a:p>
            <a:r>
              <a:rPr lang="ru-RU" sz="1200" dirty="0">
                <a:latin typeface="Times New Roman" panose="02020603050405020304" pitchFamily="18" charset="0"/>
                <a:cs typeface="Times New Roman" panose="02020603050405020304" pitchFamily="18" charset="0"/>
              </a:rPr>
              <a:t>Для решения вопроса о прививках</a:t>
            </a:r>
          </a:p>
          <a:p>
            <a:r>
              <a:rPr lang="ru-RU" sz="1200" dirty="0">
                <a:latin typeface="Times New Roman" panose="02020603050405020304" pitchFamily="18" charset="0"/>
                <a:cs typeface="Times New Roman" panose="02020603050405020304" pitchFamily="18" charset="0"/>
              </a:rPr>
              <a:t>Посещения беременных, при обращении женщин для направления на аборт, применения противозачаточных средств и т. д.</a:t>
            </a:r>
          </a:p>
          <a:p>
            <a:r>
              <a:rPr lang="ru-RU" sz="1200" dirty="0">
                <a:latin typeface="Times New Roman" panose="02020603050405020304" pitchFamily="18" charset="0"/>
                <a:cs typeface="Times New Roman" panose="02020603050405020304" pitchFamily="18" charset="0"/>
              </a:rPr>
              <a:t>Патронажное посещение детей первого года жизни</a:t>
            </a:r>
          </a:p>
          <a:p>
            <a:r>
              <a:rPr lang="ru-RU" sz="1200" dirty="0">
                <a:latin typeface="Times New Roman" panose="02020603050405020304" pitchFamily="18" charset="0"/>
                <a:cs typeface="Times New Roman" panose="02020603050405020304" pitchFamily="18" charset="0"/>
              </a:rPr>
              <a:t>Если врач при проведении профилактического осмотра заподозрил заболевание, но диагноза не поставил и направил пациента к соответствующему специалисту – это посещение с профилактической целью.</a:t>
            </a:r>
          </a:p>
        </p:txBody>
      </p:sp>
    </p:spTree>
    <p:extLst>
      <p:ext uri="{BB962C8B-B14F-4D97-AF65-F5344CB8AC3E}">
        <p14:creationId xmlns:p14="http://schemas.microsoft.com/office/powerpoint/2010/main" val="231346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C52D0F-F81F-454B-903C-E2DBA2024461}"/>
              </a:ext>
            </a:extLst>
          </p:cNvPr>
          <p:cNvSpPr>
            <a:spLocks noGrp="1"/>
          </p:cNvSpPr>
          <p:nvPr>
            <p:ph type="title"/>
          </p:nvPr>
        </p:nvSpPr>
        <p:spPr>
          <a:xfrm>
            <a:off x="913774" y="828563"/>
            <a:ext cx="10351752" cy="547231"/>
          </a:xfrm>
        </p:spPr>
        <p:txBody>
          <a:bodyPr>
            <a:noAutofit/>
          </a:bodyPr>
          <a:lstStyle/>
          <a:p>
            <a:r>
              <a:rPr lang="ru-RU" sz="2800" dirty="0">
                <a:latin typeface="Times New Roman" panose="02020603050405020304" pitchFamily="18" charset="0"/>
                <a:cs typeface="Times New Roman" panose="02020603050405020304" pitchFamily="18" charset="0"/>
              </a:rPr>
              <a:t>Работа врачей медицинской организации в амбулаторных условиях</a:t>
            </a:r>
          </a:p>
        </p:txBody>
      </p:sp>
      <p:sp>
        <p:nvSpPr>
          <p:cNvPr id="3" name="Текст 2">
            <a:extLst>
              <a:ext uri="{FF2B5EF4-FFF2-40B4-BE49-F238E27FC236}">
                <a16:creationId xmlns:a16="http://schemas.microsoft.com/office/drawing/2014/main" id="{E416F285-8636-47E7-BFEC-17F11FE5BDD0}"/>
              </a:ext>
            </a:extLst>
          </p:cNvPr>
          <p:cNvSpPr>
            <a:spLocks noGrp="1"/>
          </p:cNvSpPr>
          <p:nvPr>
            <p:ph type="body" idx="1"/>
          </p:nvPr>
        </p:nvSpPr>
        <p:spPr>
          <a:xfrm>
            <a:off x="913774" y="1434517"/>
            <a:ext cx="10351752" cy="5494789"/>
          </a:xfrm>
        </p:spPr>
        <p:txBody>
          <a:bodyPr>
            <a:normAutofit/>
          </a:bodyPr>
          <a:lstStyle/>
          <a:p>
            <a:pPr algn="just"/>
            <a:r>
              <a:rPr lang="ru-RU" sz="1400" dirty="0">
                <a:solidFill>
                  <a:schemeClr val="tx1"/>
                </a:solidFill>
                <a:latin typeface="Times New Roman" panose="02020603050405020304" pitchFamily="18" charset="0"/>
                <a:cs typeface="Times New Roman" panose="02020603050405020304" pitchFamily="18" charset="0"/>
              </a:rPr>
              <a:t>Таб. 2100 – включаются только врачебные посещения. Врачи ведущие  платный прием – посещения включаются в строки по занимаемым должностям.</a:t>
            </a:r>
          </a:p>
          <a:p>
            <a:pPr algn="just"/>
            <a:r>
              <a:rPr lang="ru-RU" sz="1400" dirty="0">
                <a:solidFill>
                  <a:schemeClr val="tx1"/>
                </a:solidFill>
                <a:latin typeface="Times New Roman" panose="02020603050405020304" pitchFamily="18" charset="0"/>
                <a:cs typeface="Times New Roman" panose="02020603050405020304" pitchFamily="18" charset="0"/>
              </a:rPr>
              <a:t>В стр. 1.1 «врачи амбулаторий» – указывается суммарное число посещений по всем должностям, включенное в штатное расписание врачебной амбулатории и ведущих врачебный амбулаторный прием.</a:t>
            </a:r>
          </a:p>
          <a:p>
            <a:pPr algn="just"/>
            <a:r>
              <a:rPr lang="ru-RU" sz="1400" dirty="0">
                <a:solidFill>
                  <a:schemeClr val="tx1"/>
                </a:solidFill>
                <a:latin typeface="Times New Roman" panose="02020603050405020304" pitchFamily="18" charset="0"/>
                <a:cs typeface="Times New Roman" panose="02020603050405020304" pitchFamily="18" charset="0"/>
              </a:rPr>
              <a:t>Стр. 39 «ортодонты» – учитываются амбулаторные посещения, в рамках которого осуществляется запись в Медицинской карте: включая жалобы, анамнез, объективные данные, постановку диагноза с кодами по МКБ 10, назначено лечение, обследование и динамическое наблюдение. Прием в рамках, которого осуществляются лечебные мероприятия – как посещение не учитывается.</a:t>
            </a:r>
          </a:p>
          <a:p>
            <a:pPr algn="just"/>
            <a:r>
              <a:rPr lang="ru-RU" sz="1400" dirty="0">
                <a:solidFill>
                  <a:schemeClr val="tx1"/>
                </a:solidFill>
                <a:latin typeface="Times New Roman" panose="02020603050405020304" pitchFamily="18" charset="0"/>
                <a:cs typeface="Times New Roman" panose="02020603050405020304" pitchFamily="18" charset="0"/>
              </a:rPr>
              <a:t>Стр. 128 «Медицинские психологи» – в общее количество посещений к врачам не включаются.</a:t>
            </a:r>
          </a:p>
          <a:p>
            <a:pPr algn="just"/>
            <a:r>
              <a:rPr lang="ru-RU" sz="1400" dirty="0">
                <a:solidFill>
                  <a:schemeClr val="tx1"/>
                </a:solidFill>
                <a:latin typeface="Times New Roman" panose="02020603050405020304" pitchFamily="18" charset="0"/>
                <a:cs typeface="Times New Roman" panose="02020603050405020304" pitchFamily="18" charset="0"/>
              </a:rPr>
              <a:t>Всего врачебных посещений в таб. 2100 формы 30 = гр.3+гр.9 (число посещений всего + число посещений на дому)</a:t>
            </a:r>
          </a:p>
          <a:p>
            <a:pPr algn="just"/>
            <a:r>
              <a:rPr lang="ru-RU" sz="1400" dirty="0">
                <a:solidFill>
                  <a:schemeClr val="tx1"/>
                </a:solidFill>
                <a:latin typeface="Times New Roman" panose="02020603050405020304" pitchFamily="18" charset="0"/>
                <a:cs typeface="Times New Roman" panose="02020603050405020304" pitchFamily="18" charset="0"/>
              </a:rPr>
              <a:t>Посещения к сельским жителям = гр. 4 + гр.10</a:t>
            </a:r>
          </a:p>
          <a:p>
            <a:pPr algn="just"/>
            <a:r>
              <a:rPr lang="ru-RU" sz="1400" dirty="0">
                <a:solidFill>
                  <a:schemeClr val="tx1"/>
                </a:solidFill>
                <a:latin typeface="Times New Roman" panose="02020603050405020304" pitchFamily="18" charset="0"/>
                <a:cs typeface="Times New Roman" panose="02020603050405020304" pitchFamily="18" charset="0"/>
              </a:rPr>
              <a:t>Всего посещений «детей от  0-17 лет» = гр.5 + гр.12</a:t>
            </a:r>
          </a:p>
          <a:p>
            <a:pPr algn="just"/>
            <a:r>
              <a:rPr lang="ru-RU" sz="1400" dirty="0">
                <a:solidFill>
                  <a:schemeClr val="tx1"/>
                </a:solidFill>
                <a:latin typeface="Times New Roman" panose="02020603050405020304" pitchFamily="18" charset="0"/>
                <a:cs typeface="Times New Roman" panose="02020603050405020304" pitchFamily="18" charset="0"/>
              </a:rPr>
              <a:t>Всего посещений по поводу заболеваний = гр.7 + гр. 8+ гр.11</a:t>
            </a:r>
          </a:p>
          <a:p>
            <a:pPr algn="just"/>
            <a:r>
              <a:rPr lang="ru-RU" sz="1400" dirty="0">
                <a:solidFill>
                  <a:schemeClr val="tx1"/>
                </a:solidFill>
                <a:latin typeface="Times New Roman" panose="02020603050405020304" pitchFamily="18" charset="0"/>
                <a:cs typeface="Times New Roman" panose="02020603050405020304" pitchFamily="18" charset="0"/>
              </a:rPr>
              <a:t>По поводу заболеваний дети от 0-17 = гр.8+гр.13</a:t>
            </a:r>
          </a:p>
          <a:p>
            <a:pPr algn="just"/>
            <a:endParaRPr lang="ru-RU" sz="1400" dirty="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449401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A681C8-0DA3-44A7-9DA7-CAE7138A586C}"/>
              </a:ext>
            </a:extLst>
          </p:cNvPr>
          <p:cNvSpPr>
            <a:spLocks noGrp="1"/>
          </p:cNvSpPr>
          <p:nvPr>
            <p:ph type="title"/>
          </p:nvPr>
        </p:nvSpPr>
        <p:spPr>
          <a:xfrm>
            <a:off x="913775" y="260059"/>
            <a:ext cx="10364451" cy="855199"/>
          </a:xfrm>
        </p:spPr>
        <p:txBody>
          <a:bodyPr/>
          <a:lstStyle/>
          <a:p>
            <a:r>
              <a:rPr lang="ru-RU" sz="1800" b="1" dirty="0">
                <a:effectLst/>
                <a:latin typeface="Times New Roman" panose="02020603050405020304" pitchFamily="18" charset="0"/>
                <a:ea typeface="Times New Roman" panose="02020603050405020304" pitchFamily="18" charset="0"/>
              </a:rPr>
              <a:t>Передвижные подразделения и формы работы</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r>
              <a:rPr lang="ru-RU" sz="1400" b="1" dirty="0">
                <a:effectLst/>
                <a:latin typeface="Times New Roman" panose="02020603050405020304" pitchFamily="18" charset="0"/>
                <a:ea typeface="Times New Roman" panose="02020603050405020304" pitchFamily="18" charset="0"/>
              </a:rPr>
              <a:t>Сопоставление таблиц 1003 , 2105, 2100, 2101</a:t>
            </a:r>
            <a:endParaRPr lang="ru-RU" sz="1400" dirty="0"/>
          </a:p>
        </p:txBody>
      </p:sp>
      <p:graphicFrame>
        <p:nvGraphicFramePr>
          <p:cNvPr id="4" name="Таблица 3">
            <a:extLst>
              <a:ext uri="{FF2B5EF4-FFF2-40B4-BE49-F238E27FC236}">
                <a16:creationId xmlns:a16="http://schemas.microsoft.com/office/drawing/2014/main" id="{AAB1531A-9351-42EB-91D9-3A698DE2E3BB}"/>
              </a:ext>
            </a:extLst>
          </p:cNvPr>
          <p:cNvGraphicFramePr>
            <a:graphicFrameLocks noGrp="1"/>
          </p:cNvGraphicFramePr>
          <p:nvPr>
            <p:extLst>
              <p:ext uri="{D42A27DB-BD31-4B8C-83A1-F6EECF244321}">
                <p14:modId xmlns:p14="http://schemas.microsoft.com/office/powerpoint/2010/main" val="1134207772"/>
              </p:ext>
            </p:extLst>
          </p:nvPr>
        </p:nvGraphicFramePr>
        <p:xfrm>
          <a:off x="385894" y="1275127"/>
          <a:ext cx="10964411" cy="5000316"/>
        </p:xfrm>
        <a:graphic>
          <a:graphicData uri="http://schemas.openxmlformats.org/drawingml/2006/table">
            <a:tbl>
              <a:tblPr firstRow="1" firstCol="1" bandRow="1">
                <a:tableStyleId>{5C22544A-7EE6-4342-B048-85BDC9FD1C3A}</a:tableStyleId>
              </a:tblPr>
              <a:tblGrid>
                <a:gridCol w="3296012">
                  <a:extLst>
                    <a:ext uri="{9D8B030D-6E8A-4147-A177-3AD203B41FA5}">
                      <a16:colId xmlns:a16="http://schemas.microsoft.com/office/drawing/2014/main" val="3702040623"/>
                    </a:ext>
                  </a:extLst>
                </a:gridCol>
                <a:gridCol w="1128923">
                  <a:extLst>
                    <a:ext uri="{9D8B030D-6E8A-4147-A177-3AD203B41FA5}">
                      <a16:colId xmlns:a16="http://schemas.microsoft.com/office/drawing/2014/main" val="2227098417"/>
                    </a:ext>
                  </a:extLst>
                </a:gridCol>
                <a:gridCol w="2392394">
                  <a:extLst>
                    <a:ext uri="{9D8B030D-6E8A-4147-A177-3AD203B41FA5}">
                      <a16:colId xmlns:a16="http://schemas.microsoft.com/office/drawing/2014/main" val="594641354"/>
                    </a:ext>
                  </a:extLst>
                </a:gridCol>
                <a:gridCol w="1349453">
                  <a:extLst>
                    <a:ext uri="{9D8B030D-6E8A-4147-A177-3AD203B41FA5}">
                      <a16:colId xmlns:a16="http://schemas.microsoft.com/office/drawing/2014/main" val="3788485964"/>
                    </a:ext>
                  </a:extLst>
                </a:gridCol>
                <a:gridCol w="1218091">
                  <a:extLst>
                    <a:ext uri="{9D8B030D-6E8A-4147-A177-3AD203B41FA5}">
                      <a16:colId xmlns:a16="http://schemas.microsoft.com/office/drawing/2014/main" val="2849533766"/>
                    </a:ext>
                  </a:extLst>
                </a:gridCol>
                <a:gridCol w="1579538">
                  <a:extLst>
                    <a:ext uri="{9D8B030D-6E8A-4147-A177-3AD203B41FA5}">
                      <a16:colId xmlns:a16="http://schemas.microsoft.com/office/drawing/2014/main" val="2512924317"/>
                    </a:ext>
                  </a:extLst>
                </a:gridCol>
              </a:tblGrid>
              <a:tr h="888451">
                <a:tc>
                  <a:txBody>
                    <a:bodyPr/>
                    <a:lstStyle/>
                    <a:p>
                      <a:pPr algn="ctr">
                        <a:lnSpc>
                          <a:spcPct val="107000"/>
                        </a:lnSpc>
                      </a:pPr>
                      <a:r>
                        <a:rPr lang="ru-RU" sz="1000" dirty="0">
                          <a:effectLst/>
                        </a:rPr>
                        <a:t>Наименование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000">
                          <a:effectLst/>
                        </a:rPr>
                        <a:t>№ </a:t>
                      </a:r>
                      <a:br>
                        <a:rPr lang="ru-RU" sz="1000">
                          <a:effectLst/>
                        </a:rPr>
                      </a:br>
                      <a:r>
                        <a:rPr lang="ru-RU" sz="1000">
                          <a:effectLst/>
                        </a:rPr>
                        <a:t>строки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000">
                          <a:effectLst/>
                        </a:rPr>
                        <a:t>Наличие подразделений </a:t>
                      </a:r>
                      <a:endParaRPr lang="ru-RU" sz="1200">
                        <a:effectLst/>
                      </a:endParaRPr>
                    </a:p>
                    <a:p>
                      <a:pPr algn="ctr">
                        <a:lnSpc>
                          <a:spcPct val="107000"/>
                        </a:lnSpc>
                      </a:pPr>
                      <a:r>
                        <a:rPr lang="ru-RU" sz="1000">
                          <a:effectLst/>
                        </a:rPr>
                        <a:t>и форм работы </a:t>
                      </a:r>
                      <a:endParaRPr lang="ru-RU" sz="1200">
                        <a:effectLst/>
                      </a:endParaRPr>
                    </a:p>
                    <a:p>
                      <a:pPr algn="ctr">
                        <a:lnSpc>
                          <a:spcPct val="107000"/>
                        </a:lnSpc>
                      </a:pPr>
                      <a:r>
                        <a:rPr lang="ru-RU" sz="1000">
                          <a:effectLst/>
                        </a:rPr>
                        <a:t>(нет – 0, есть – 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000">
                          <a:effectLst/>
                        </a:rPr>
                        <a:t>Число</a:t>
                      </a:r>
                      <a:br>
                        <a:rPr lang="ru-RU" sz="1000">
                          <a:effectLst/>
                        </a:rPr>
                      </a:br>
                      <a:r>
                        <a:rPr lang="ru-RU" sz="1000">
                          <a:effectLst/>
                        </a:rPr>
                        <a:t>подразделений, установок, бригад, ед</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000">
                          <a:effectLst/>
                        </a:rPr>
                        <a:t>Число выездов, ед</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ru-RU" sz="1000" dirty="0">
                          <a:effectLst/>
                        </a:rPr>
                        <a:t>Число пациентов, принятых </a:t>
                      </a:r>
                      <a:br>
                        <a:rPr lang="ru-RU" sz="1000" dirty="0">
                          <a:effectLst/>
                        </a:rPr>
                      </a:br>
                      <a:r>
                        <a:rPr lang="ru-RU" sz="1000" dirty="0">
                          <a:effectLst/>
                        </a:rPr>
                        <a:t>при выездах, </a:t>
                      </a:r>
                      <a:r>
                        <a:rPr lang="ru-RU" sz="1000" dirty="0">
                          <a:solidFill>
                            <a:schemeClr val="tx1"/>
                          </a:solidFill>
                          <a:effectLst/>
                        </a:rPr>
                        <a:t>чел</a:t>
                      </a:r>
                      <a:endParaRPr lang="ru-RU"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8227240"/>
                  </a:ext>
                </a:extLst>
              </a:tr>
              <a:tr h="185339">
                <a:tc>
                  <a:txBody>
                    <a:bodyPr/>
                    <a:lstStyle/>
                    <a:p>
                      <a:pPr algn="ctr">
                        <a:lnSpc>
                          <a:spcPct val="107000"/>
                        </a:lnSpc>
                      </a:pPr>
                      <a:r>
                        <a:rPr lang="ru-RU" sz="1000" dirty="0">
                          <a:effectLst/>
                        </a:rPr>
                        <a:t>1</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2</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3</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4</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5</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6</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1363409"/>
                  </a:ext>
                </a:extLst>
              </a:tr>
              <a:tr h="278397">
                <a:tc>
                  <a:txBody>
                    <a:bodyPr/>
                    <a:lstStyle/>
                    <a:p>
                      <a:pPr>
                        <a:lnSpc>
                          <a:spcPct val="107000"/>
                        </a:lnSpc>
                      </a:pPr>
                      <a:r>
                        <a:rPr lang="ru-RU" sz="1000">
                          <a:effectLst/>
                        </a:rPr>
                        <a:t>Врачебные амбулатории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т. 2105 стр. 13 + 2101 стр. 6.1</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7309767"/>
                  </a:ext>
                </a:extLst>
              </a:tr>
              <a:tr h="278397">
                <a:tc>
                  <a:txBody>
                    <a:bodyPr/>
                    <a:lstStyle/>
                    <a:p>
                      <a:pPr>
                        <a:lnSpc>
                          <a:spcPct val="107000"/>
                        </a:lnSpc>
                      </a:pPr>
                      <a:r>
                        <a:rPr lang="ru-RU" sz="1000">
                          <a:effectLst/>
                        </a:rPr>
                        <a:t>Мобильные стоматологические кабинеты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2</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т. 2700 стр.7 + 2710 стр.7</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70029571"/>
                  </a:ext>
                </a:extLst>
              </a:tr>
              <a:tr h="278397">
                <a:tc>
                  <a:txBody>
                    <a:bodyPr/>
                    <a:lstStyle/>
                    <a:p>
                      <a:pPr>
                        <a:lnSpc>
                          <a:spcPct val="107000"/>
                        </a:lnSpc>
                      </a:pPr>
                      <a:r>
                        <a:rPr lang="ru-RU" sz="1000">
                          <a:effectLst/>
                        </a:rPr>
                        <a:t>Флюорографические установки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7837976"/>
                  </a:ext>
                </a:extLst>
              </a:tr>
              <a:tr h="278397">
                <a:tc>
                  <a:txBody>
                    <a:bodyPr/>
                    <a:lstStyle/>
                    <a:p>
                      <a:pPr>
                        <a:lnSpc>
                          <a:spcPct val="107000"/>
                        </a:lnSpc>
                      </a:pPr>
                      <a:r>
                        <a:rPr lang="ru-RU" sz="1000">
                          <a:effectLst/>
                        </a:rPr>
                        <a:t>Лаборатории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7805823"/>
                  </a:ext>
                </a:extLst>
              </a:tr>
              <a:tr h="278397">
                <a:tc>
                  <a:txBody>
                    <a:bodyPr/>
                    <a:lstStyle/>
                    <a:p>
                      <a:pPr>
                        <a:lnSpc>
                          <a:spcPct val="107000"/>
                        </a:lnSpc>
                      </a:pPr>
                      <a:r>
                        <a:rPr lang="ru-RU" sz="1000">
                          <a:effectLst/>
                        </a:rPr>
                        <a:t>Врачебные бригады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5</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т. 2105  стр. 14</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1813357"/>
                  </a:ext>
                </a:extLst>
              </a:tr>
              <a:tr h="571278">
                <a:tc>
                  <a:txBody>
                    <a:bodyPr/>
                    <a:lstStyle/>
                    <a:p>
                      <a:pPr>
                        <a:lnSpc>
                          <a:spcPct val="107000"/>
                        </a:lnSpc>
                      </a:pPr>
                      <a:r>
                        <a:rPr lang="ru-RU" sz="1000">
                          <a:effectLst/>
                        </a:rPr>
                        <a:t>Отделения  выездной патронажной паллиативной медицинской помощи взрослым</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6</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т. 2100 стр. 127</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1181364"/>
                  </a:ext>
                </a:extLst>
              </a:tr>
              <a:tr h="571278">
                <a:tc>
                  <a:txBody>
                    <a:bodyPr/>
                    <a:lstStyle/>
                    <a:p>
                      <a:pPr>
                        <a:lnSpc>
                          <a:spcPct val="107000"/>
                        </a:lnSpc>
                      </a:pPr>
                      <a:r>
                        <a:rPr lang="ru-RU" sz="1000">
                          <a:effectLst/>
                        </a:rPr>
                        <a:t>Отделения  выездной патронажной паллиативной медицинской помощи детям</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7</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1447845"/>
                  </a:ext>
                </a:extLst>
              </a:tr>
              <a:tr h="278397">
                <a:tc>
                  <a:txBody>
                    <a:bodyPr/>
                    <a:lstStyle/>
                    <a:p>
                      <a:pPr>
                        <a:lnSpc>
                          <a:spcPct val="107000"/>
                        </a:lnSpc>
                      </a:pPr>
                      <a:r>
                        <a:rPr lang="ru-RU" sz="1000">
                          <a:effectLst/>
                        </a:rPr>
                        <a:t>Фельдшерско-акушерские пункты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8</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т. 2101 стр. 2.1</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922605"/>
                  </a:ext>
                </a:extLst>
              </a:tr>
              <a:tr h="278397">
                <a:tc>
                  <a:txBody>
                    <a:bodyPr/>
                    <a:lstStyle/>
                    <a:p>
                      <a:pPr>
                        <a:lnSpc>
                          <a:spcPct val="107000"/>
                        </a:lnSpc>
                      </a:pPr>
                      <a:r>
                        <a:rPr lang="ru-RU" sz="1000">
                          <a:effectLst/>
                        </a:rPr>
                        <a:t>Фельдшерские пункты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9</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6387663"/>
                  </a:ext>
                </a:extLst>
              </a:tr>
              <a:tr h="278397">
                <a:tc>
                  <a:txBody>
                    <a:bodyPr/>
                    <a:lstStyle/>
                    <a:p>
                      <a:pPr>
                        <a:lnSpc>
                          <a:spcPct val="107000"/>
                        </a:lnSpc>
                      </a:pPr>
                      <a:r>
                        <a:rPr lang="ru-RU" sz="1000">
                          <a:effectLst/>
                        </a:rPr>
                        <a:t>Маммографические установки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10</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7791190"/>
                  </a:ext>
                </a:extLst>
              </a:tr>
              <a:tr h="278397">
                <a:tc>
                  <a:txBody>
                    <a:bodyPr/>
                    <a:lstStyle/>
                    <a:p>
                      <a:pPr>
                        <a:lnSpc>
                          <a:spcPct val="107000"/>
                        </a:lnSpc>
                      </a:pPr>
                      <a:r>
                        <a:rPr lang="ru-RU" sz="1000">
                          <a:effectLst/>
                        </a:rPr>
                        <a:t>Мобильные медицинские бригады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11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dirty="0">
                          <a:effectLst/>
                        </a:rPr>
                        <a:t>т. 2105 стр.15-16</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7086072"/>
                  </a:ext>
                </a:extLst>
              </a:tr>
              <a:tr h="278397">
                <a:tc>
                  <a:txBody>
                    <a:bodyPr/>
                    <a:lstStyle/>
                    <a:p>
                      <a:pPr>
                        <a:lnSpc>
                          <a:spcPct val="107000"/>
                        </a:lnSpc>
                      </a:pPr>
                      <a:r>
                        <a:rPr lang="ru-RU" sz="1000">
                          <a:effectLst/>
                        </a:rPr>
                        <a:t>Мобильные медицинские комплексы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12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en-US"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a:effectLst/>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ru-RU" sz="1000" dirty="0">
                          <a:effectLst/>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7933288"/>
                  </a:ext>
                </a:extLst>
              </a:tr>
            </a:tbl>
          </a:graphicData>
        </a:graphic>
      </p:graphicFrame>
      <p:sp>
        <p:nvSpPr>
          <p:cNvPr id="5" name="Стрелка: вправо 4">
            <a:extLst>
              <a:ext uri="{FF2B5EF4-FFF2-40B4-BE49-F238E27FC236}">
                <a16:creationId xmlns:a16="http://schemas.microsoft.com/office/drawing/2014/main" id="{6CD946DB-2F3F-4C8E-9676-840E79C8D804}"/>
              </a:ext>
            </a:extLst>
          </p:cNvPr>
          <p:cNvSpPr/>
          <p:nvPr/>
        </p:nvSpPr>
        <p:spPr>
          <a:xfrm>
            <a:off x="3758266" y="2417593"/>
            <a:ext cx="1297189" cy="155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a:extLst>
              <a:ext uri="{FF2B5EF4-FFF2-40B4-BE49-F238E27FC236}">
                <a16:creationId xmlns:a16="http://schemas.microsoft.com/office/drawing/2014/main" id="{E3EE75BA-E93D-4A48-9FC0-A5679F14AA30}"/>
              </a:ext>
            </a:extLst>
          </p:cNvPr>
          <p:cNvSpPr/>
          <p:nvPr/>
        </p:nvSpPr>
        <p:spPr>
          <a:xfrm>
            <a:off x="3758267" y="2732594"/>
            <a:ext cx="1297190" cy="201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extLst>
              <a:ext uri="{FF2B5EF4-FFF2-40B4-BE49-F238E27FC236}">
                <a16:creationId xmlns:a16="http://schemas.microsoft.com/office/drawing/2014/main" id="{2004E3C2-3CE4-4751-81B8-BC82325C4113}"/>
              </a:ext>
            </a:extLst>
          </p:cNvPr>
          <p:cNvSpPr/>
          <p:nvPr/>
        </p:nvSpPr>
        <p:spPr>
          <a:xfrm>
            <a:off x="3758267" y="3463639"/>
            <a:ext cx="1297190" cy="192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a:extLst>
              <a:ext uri="{FF2B5EF4-FFF2-40B4-BE49-F238E27FC236}">
                <a16:creationId xmlns:a16="http://schemas.microsoft.com/office/drawing/2014/main" id="{95F92292-B73C-4A54-8ED2-CCCF7A00D1FC}"/>
              </a:ext>
            </a:extLst>
          </p:cNvPr>
          <p:cNvSpPr/>
          <p:nvPr/>
        </p:nvSpPr>
        <p:spPr>
          <a:xfrm>
            <a:off x="3758267" y="4065432"/>
            <a:ext cx="1476462" cy="467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a:extLst>
              <a:ext uri="{FF2B5EF4-FFF2-40B4-BE49-F238E27FC236}">
                <a16:creationId xmlns:a16="http://schemas.microsoft.com/office/drawing/2014/main" id="{092E44DA-1F0D-4B75-96E8-BFE7218DC37F}"/>
              </a:ext>
            </a:extLst>
          </p:cNvPr>
          <p:cNvSpPr/>
          <p:nvPr/>
        </p:nvSpPr>
        <p:spPr>
          <a:xfrm>
            <a:off x="3749877" y="4908576"/>
            <a:ext cx="1493241" cy="201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92625A85-3093-48BA-BC4C-531C350D4B6B}"/>
              </a:ext>
            </a:extLst>
          </p:cNvPr>
          <p:cNvSpPr/>
          <p:nvPr/>
        </p:nvSpPr>
        <p:spPr>
          <a:xfrm flipV="1">
            <a:off x="3758267" y="5704755"/>
            <a:ext cx="1426463" cy="389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4603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D2C35C-7B60-4923-84D1-23C91F3CB744}"/>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Все МО  заполняют таблицу  в соответствии со штатным расписанием</a:t>
            </a:r>
          </a:p>
        </p:txBody>
      </p:sp>
      <p:sp>
        <p:nvSpPr>
          <p:cNvPr id="3" name="Объект 2">
            <a:extLst>
              <a:ext uri="{FF2B5EF4-FFF2-40B4-BE49-F238E27FC236}">
                <a16:creationId xmlns:a16="http://schemas.microsoft.com/office/drawing/2014/main" id="{E8F9DD76-9E5D-489A-AB7D-73ACE085E80A}"/>
              </a:ext>
            </a:extLst>
          </p:cNvPr>
          <p:cNvSpPr>
            <a:spLocks noGrp="1"/>
          </p:cNvSpPr>
          <p:nvPr>
            <p:ph sz="quarter" idx="13"/>
          </p:nvPr>
        </p:nvSpPr>
        <p:spPr/>
        <p:txBody>
          <a:bodyPr>
            <a:normAutofit fontScale="77500" lnSpcReduction="20000"/>
          </a:bodyPr>
          <a:lstStyle/>
          <a:p>
            <a:pPr algn="just"/>
            <a:r>
              <a:rPr lang="ru-RU" b="1" dirty="0">
                <a:latin typeface="Times New Roman" panose="02020603050405020304" pitchFamily="18" charset="0"/>
                <a:cs typeface="Times New Roman" panose="02020603050405020304" pitchFamily="18" charset="0"/>
              </a:rPr>
              <a:t>Штатное расписание </a:t>
            </a:r>
            <a:r>
              <a:rPr lang="ru-RU" dirty="0">
                <a:latin typeface="Times New Roman" panose="02020603050405020304" pitchFamily="18" charset="0"/>
                <a:cs typeface="Times New Roman" panose="02020603050405020304" pitchFamily="18" charset="0"/>
              </a:rPr>
              <a:t>– нормативный документ МО, определяющий структуру, штатный состав и численность необходимых сотрудников  в зависимости от занимаемых должностей.  Оно составляется согласно новому приказу от 02.05.2023 №205н «Об утверждении номенклатуры должностей медицинских работников  и фармацевтических работников».</a:t>
            </a:r>
          </a:p>
          <a:p>
            <a:pPr algn="just"/>
            <a:r>
              <a:rPr lang="ru-RU" dirty="0">
                <a:latin typeface="Times New Roman" panose="02020603050405020304" pitchFamily="18" charset="0"/>
                <a:cs typeface="Times New Roman" panose="02020603050405020304" pitchFamily="18" charset="0"/>
              </a:rPr>
              <a:t>В штатное расписание включаются сведения о должностях вне зависимости от источника финансирования (ОМС, бюджет, платные).</a:t>
            </a:r>
          </a:p>
          <a:p>
            <a:pPr algn="just"/>
            <a:r>
              <a:rPr lang="ru-RU" dirty="0">
                <a:latin typeface="Times New Roman" panose="02020603050405020304" pitchFamily="18" charset="0"/>
                <a:cs typeface="Times New Roman" panose="02020603050405020304" pitchFamily="18" charset="0"/>
              </a:rPr>
              <a:t>Физические лица основных работников показываются 1 раз по основной должности, физические лица внутренних совместителей не показываются.</a:t>
            </a:r>
          </a:p>
          <a:p>
            <a:pPr algn="just"/>
            <a:r>
              <a:rPr lang="ru-RU" dirty="0">
                <a:latin typeface="Times New Roman" panose="02020603050405020304" pitchFamily="18" charset="0"/>
                <a:cs typeface="Times New Roman" panose="02020603050405020304" pitchFamily="18" charset="0"/>
              </a:rPr>
              <a:t>Если физическое лицо работает на неполную ставку и его трудовая книжка находится в медицинской организации, то его показывают, как основного работника.</a:t>
            </a:r>
          </a:p>
        </p:txBody>
      </p:sp>
    </p:spTree>
    <p:extLst>
      <p:ext uri="{BB962C8B-B14F-4D97-AF65-F5344CB8AC3E}">
        <p14:creationId xmlns:p14="http://schemas.microsoft.com/office/powerpoint/2010/main" val="1286321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B49E5A-1193-40AE-870E-B9E36C47A42D}"/>
              </a:ext>
            </a:extLst>
          </p:cNvPr>
          <p:cNvSpPr>
            <a:spLocks noGrp="1"/>
          </p:cNvSpPr>
          <p:nvPr>
            <p:ph type="title"/>
          </p:nvPr>
        </p:nvSpPr>
        <p:spPr>
          <a:xfrm>
            <a:off x="913774" y="360728"/>
            <a:ext cx="10351752" cy="528506"/>
          </a:xfrm>
        </p:spPr>
        <p:txBody>
          <a:bodyPr>
            <a:normAutofit fontScale="90000"/>
          </a:bodyPr>
          <a:lstStyle/>
          <a:p>
            <a:r>
              <a:rPr lang="ru-RU" dirty="0">
                <a:latin typeface="Times New Roman" panose="02020603050405020304" pitchFamily="18" charset="0"/>
                <a:cs typeface="Times New Roman" panose="02020603050405020304" pitchFamily="18" charset="0"/>
              </a:rPr>
              <a:t>Работа врачей поликлиники</a:t>
            </a:r>
          </a:p>
        </p:txBody>
      </p:sp>
      <p:sp>
        <p:nvSpPr>
          <p:cNvPr id="3" name="Текст 2">
            <a:extLst>
              <a:ext uri="{FF2B5EF4-FFF2-40B4-BE49-F238E27FC236}">
                <a16:creationId xmlns:a16="http://schemas.microsoft.com/office/drawing/2014/main" id="{CDA7B365-3C77-4298-97C4-98EFF5B3EE77}"/>
              </a:ext>
            </a:extLst>
          </p:cNvPr>
          <p:cNvSpPr>
            <a:spLocks noGrp="1"/>
          </p:cNvSpPr>
          <p:nvPr>
            <p:ph type="body" idx="1"/>
          </p:nvPr>
        </p:nvSpPr>
        <p:spPr>
          <a:xfrm>
            <a:off x="920124" y="889234"/>
            <a:ext cx="10351752" cy="5670957"/>
          </a:xfrm>
        </p:spPr>
        <p:txBody>
          <a:bodyPr>
            <a:noAutofit/>
          </a:bodyPr>
          <a:lstStyle/>
          <a:p>
            <a:pPr algn="ctr"/>
            <a:r>
              <a:rPr lang="ru-RU" sz="1400" b="1" dirty="0">
                <a:solidFill>
                  <a:schemeClr val="tx1"/>
                </a:solidFill>
                <a:latin typeface="Times New Roman" panose="02020603050405020304" pitchFamily="18" charset="0"/>
                <a:cs typeface="Times New Roman" panose="02020603050405020304" pitchFamily="18" charset="0"/>
              </a:rPr>
              <a:t>Таб. 2107 форма 30 </a:t>
            </a:r>
          </a:p>
          <a:p>
            <a:pPr algn="just"/>
            <a:r>
              <a:rPr lang="ru-RU" sz="1400" dirty="0">
                <a:solidFill>
                  <a:schemeClr val="tx1"/>
                </a:solidFill>
                <a:latin typeface="Times New Roman" panose="02020603050405020304" pitchFamily="18" charset="0"/>
                <a:cs typeface="Times New Roman" panose="02020603050405020304" pitchFamily="18" charset="0"/>
              </a:rPr>
              <a:t>Работа медицинских организаций участвующих в создании и тиражировании «Новой модели МО» из таб. 2100 Посещения к врачам всего гр.3+гр.9 (число посещений врачами на дому).</a:t>
            </a:r>
          </a:p>
          <a:p>
            <a:pPr marL="0" marR="0" lvl="0" indent="0" algn="ctr"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1"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Таб. 2108 форма 30</a:t>
            </a:r>
          </a:p>
          <a:p>
            <a:pPr marL="0" marR="0" lvl="0" indent="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Работа медицинских организаций и их подразделений с созданной современной инфраструктурой оказания медицинской помощи детям (посещения ставят те организации, у которых создана современная инфраструктура).</a:t>
            </a:r>
          </a:p>
          <a:p>
            <a:pPr marL="0" marR="0" lvl="0" indent="0"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1"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Таб.1002 форма 30 «Центры (отделения, кабинеты) амбулаторной онкологической помощи)</a:t>
            </a:r>
          </a:p>
          <a:p>
            <a:pPr marL="0" marR="0" lvl="0" indent="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0" i="0" u="none" strike="noStrike" kern="1200" cap="all"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Цаоп</a:t>
            </a:r>
            <a:r>
              <a:rPr kumimoji="0" lang="ru-RU" sz="12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показываем по стр. 1 гр.3 (в ярославской области их 3: КБ №9, РГБ №1, Угличская ЦРБ). Это же количество должно стоять в таб. 1001 по стр. 123.  Кабинеты онкологической помощи показываем по стр.3 в таб.1002 и по стр. 60 в таб.1001. и посещения по стр. 36 таб. 2100</a:t>
            </a:r>
          </a:p>
          <a:p>
            <a:pPr marL="0" marR="0" lvl="0" indent="0" algn="ctr"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1"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Таб. 1003 форма 30 « Передвижные подразделения и формы работы»</a:t>
            </a:r>
          </a:p>
          <a:p>
            <a:pPr marL="0" marR="0" lvl="0" indent="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lang="ru-RU" sz="1200" noProof="0" dirty="0">
                <a:solidFill>
                  <a:schemeClr val="tx1"/>
                </a:solidFill>
                <a:latin typeface="Times New Roman" panose="02020603050405020304" pitchFamily="18" charset="0"/>
                <a:cs typeface="Times New Roman" panose="02020603050405020304" pitchFamily="18" charset="0"/>
              </a:rPr>
              <a:t>Приобретены Мобильные медицинские комплексы «ФЛЮМАММ»  Ростовской ЦРБ, Ярославской ЦРБ (показываем в таблице 1003 стр. 12 «Мобильные медицинские комплексы» все по этой строке (число выездов гр. 5, число пациентов гр. 6). В таблице 5117 этот комплекс не показываем</a:t>
            </a:r>
            <a:r>
              <a:rPr lang="ru-RU" sz="1200" noProof="0" dirty="0">
                <a:solidFill>
                  <a:prstClr val="white">
                    <a:lumMod val="50000"/>
                  </a:prstClr>
                </a:solidFill>
                <a:latin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ru-RU" sz="1200" b="0" i="0" u="none" strike="noStrike" kern="1200" cap="all" spc="0" normalizeH="0" baseline="0" dirty="0">
                <a:ln>
                  <a:noFill/>
                </a:ln>
                <a:solidFill>
                  <a:schemeClr val="tx1"/>
                </a:solidFill>
                <a:effectLst/>
                <a:uLnTx/>
                <a:uFillTx/>
                <a:latin typeface="Times New Roman" panose="02020603050405020304" pitchFamily="18" charset="0"/>
                <a:ea typeface="+mn-ea"/>
                <a:cs typeface="Times New Roman" panose="02020603050405020304" pitchFamily="18" charset="0"/>
              </a:rPr>
              <a:t>На основании приказа Минздравсоцразвития России №252н от 23.03.2012 «Об утверждении порядка возложения на фельдшера, акушерку руководителем МО при  организации оказания первичной медико-санитарной помощи и скорой медицинской помощи отдельных функций лечащего врача ….» - посещения считаются как фельдшерские.</a:t>
            </a:r>
            <a:endParaRPr kumimoji="0" lang="ru-RU" sz="12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0" lang="ru-RU" sz="1400" b="0" i="0" u="none" strike="noStrike" kern="1200" cap="all"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976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DEE7BF-F0D3-4576-A75A-1B98C33598CC}"/>
              </a:ext>
            </a:extLst>
          </p:cNvPr>
          <p:cNvSpPr>
            <a:spLocks noGrp="1"/>
          </p:cNvSpPr>
          <p:nvPr>
            <p:ph type="ctrTitle"/>
          </p:nvPr>
        </p:nvSpPr>
        <p:spPr/>
        <p:txBody>
          <a:bodyPr>
            <a:normAutofit/>
          </a:bodyPr>
          <a:lstStyle/>
          <a:p>
            <a:r>
              <a:rPr lang="ru-RU" dirty="0">
                <a:latin typeface="Times New Roman" panose="02020603050405020304" pitchFamily="18" charset="0"/>
                <a:cs typeface="Times New Roman" panose="02020603050405020304" pitchFamily="18" charset="0"/>
              </a:rPr>
              <a:t>Спасибо за внимание</a:t>
            </a:r>
          </a:p>
        </p:txBody>
      </p:sp>
      <p:sp>
        <p:nvSpPr>
          <p:cNvPr id="3" name="Подзаголовок 2">
            <a:extLst>
              <a:ext uri="{FF2B5EF4-FFF2-40B4-BE49-F238E27FC236}">
                <a16:creationId xmlns:a16="http://schemas.microsoft.com/office/drawing/2014/main" id="{523993E4-7B37-4852-8DC3-D52DC51AE161}"/>
              </a:ext>
            </a:extLst>
          </p:cNvPr>
          <p:cNvSpPr>
            <a:spLocks noGrp="1"/>
          </p:cNvSpPr>
          <p:nvPr>
            <p:ph type="subTitle" idx="1"/>
          </p:nvPr>
        </p:nvSpPr>
        <p:spPr>
          <a:xfrm>
            <a:off x="1751012" y="5066950"/>
            <a:ext cx="8689976" cy="620786"/>
          </a:xfrm>
        </p:spPr>
        <p:txBody>
          <a:bodyPr>
            <a:normAutofit fontScale="25000" lnSpcReduction="20000"/>
          </a:bodyPr>
          <a:lstStyle/>
          <a:p>
            <a:pPr algn="l"/>
            <a:r>
              <a:rPr lang="ru-RU" sz="4400" cap="none" dirty="0">
                <a:solidFill>
                  <a:schemeClr val="tx1"/>
                </a:solidFill>
                <a:latin typeface="Times New Roman" panose="02020603050405020304" pitchFamily="18" charset="0"/>
                <a:cs typeface="Times New Roman" panose="02020603050405020304" pitchFamily="18" charset="0"/>
              </a:rPr>
              <a:t>Кочергина Анна Михайловна </a:t>
            </a:r>
            <a:r>
              <a:rPr lang="en-US" sz="4400" cap="none" dirty="0">
                <a:solidFill>
                  <a:schemeClr val="tx1"/>
                </a:solidFill>
                <a:latin typeface="Times New Roman" panose="02020603050405020304" pitchFamily="18" charset="0"/>
                <a:cs typeface="Times New Roman" panose="02020603050405020304" pitchFamily="18" charset="0"/>
              </a:rPr>
              <a:t> </a:t>
            </a:r>
            <a:r>
              <a:rPr lang="ru-RU" sz="4400" cap="none" dirty="0">
                <a:solidFill>
                  <a:schemeClr val="tx1"/>
                </a:solidFill>
                <a:latin typeface="Times New Roman" panose="02020603050405020304" pitchFamily="18" charset="0"/>
                <a:cs typeface="Times New Roman" panose="02020603050405020304" pitchFamily="18" charset="0"/>
              </a:rPr>
              <a:t>т. 20-54-08</a:t>
            </a:r>
          </a:p>
          <a:p>
            <a:pPr algn="l"/>
            <a:r>
              <a:rPr lang="ru-RU" sz="4400" cap="none" dirty="0">
                <a:solidFill>
                  <a:schemeClr val="tx1"/>
                </a:solidFill>
                <a:latin typeface="Times New Roman" panose="02020603050405020304" pitchFamily="18" charset="0"/>
                <a:cs typeface="Times New Roman" panose="02020603050405020304" pitchFamily="18" charset="0"/>
              </a:rPr>
              <a:t> </a:t>
            </a:r>
            <a:r>
              <a:rPr lang="en-US" sz="4400" cap="none" dirty="0">
                <a:solidFill>
                  <a:schemeClr val="tx1"/>
                </a:solidFill>
                <a:latin typeface="Times New Roman" panose="02020603050405020304" pitchFamily="18" charset="0"/>
                <a:cs typeface="Times New Roman" panose="02020603050405020304" pitchFamily="18" charset="0"/>
              </a:rPr>
              <a:t>a</a:t>
            </a:r>
            <a:r>
              <a:rPr lang="en-US" sz="4400"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.kochergina@zdrav.yar.ru</a:t>
            </a:r>
            <a:endParaRPr lang="ru-RU" sz="4400" cap="none"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386463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E657BB-5E61-4A6A-9175-813B854BC3A1}"/>
              </a:ext>
            </a:extLst>
          </p:cNvPr>
          <p:cNvSpPr>
            <a:spLocks noGrp="1"/>
          </p:cNvSpPr>
          <p:nvPr>
            <p:ph type="title"/>
          </p:nvPr>
        </p:nvSpPr>
        <p:spPr>
          <a:xfrm>
            <a:off x="913775" y="618517"/>
            <a:ext cx="10364451" cy="1260617"/>
          </a:xfrm>
        </p:spPr>
        <p:txBody>
          <a:bodyPr/>
          <a:lstStyle/>
          <a:p>
            <a:r>
              <a:rPr lang="ru-RU" dirty="0">
                <a:latin typeface="Times New Roman" panose="02020603050405020304" pitchFamily="18" charset="0"/>
                <a:cs typeface="Times New Roman" panose="02020603050405020304" pitchFamily="18" charset="0"/>
              </a:rPr>
              <a:t>Что такое </a:t>
            </a:r>
            <a:r>
              <a:rPr lang="ru-RU" dirty="0">
                <a:highlight>
                  <a:srgbClr val="00FF00"/>
                </a:highlight>
                <a:latin typeface="Times New Roman" panose="02020603050405020304" pitchFamily="18" charset="0"/>
                <a:cs typeface="Times New Roman" panose="02020603050405020304" pitchFamily="18" charset="0"/>
              </a:rPr>
              <a:t>Совместительство</a:t>
            </a:r>
            <a:r>
              <a:rPr lang="ru-RU" dirty="0">
                <a:latin typeface="Times New Roman" panose="02020603050405020304" pitchFamily="18" charset="0"/>
                <a:cs typeface="Times New Roman" panose="02020603050405020304" pitchFamily="18" charset="0"/>
              </a:rPr>
              <a:t> и что такое </a:t>
            </a:r>
            <a:r>
              <a:rPr lang="ru-RU" dirty="0">
                <a:highlight>
                  <a:srgbClr val="00FF00"/>
                </a:highlight>
                <a:latin typeface="Times New Roman" panose="02020603050405020304" pitchFamily="18" charset="0"/>
                <a:cs typeface="Times New Roman" panose="02020603050405020304" pitchFamily="18" charset="0"/>
              </a:rPr>
              <a:t>совмещение</a:t>
            </a:r>
            <a:r>
              <a:rPr lang="ru-RU" dirty="0">
                <a:latin typeface="Times New Roman" panose="02020603050405020304" pitchFamily="18" charset="0"/>
                <a:cs typeface="Times New Roman" panose="02020603050405020304" pitchFamily="18" charset="0"/>
              </a:rPr>
              <a:t>.</a:t>
            </a:r>
          </a:p>
        </p:txBody>
      </p:sp>
      <p:sp>
        <p:nvSpPr>
          <p:cNvPr id="3" name="Объект 2">
            <a:extLst>
              <a:ext uri="{FF2B5EF4-FFF2-40B4-BE49-F238E27FC236}">
                <a16:creationId xmlns:a16="http://schemas.microsoft.com/office/drawing/2014/main" id="{CACFF415-767E-4D01-9B71-F6E2D2A5CF27}"/>
              </a:ext>
            </a:extLst>
          </p:cNvPr>
          <p:cNvSpPr>
            <a:spLocks noGrp="1"/>
          </p:cNvSpPr>
          <p:nvPr>
            <p:ph sz="quarter" idx="13"/>
          </p:nvPr>
        </p:nvSpPr>
        <p:spPr>
          <a:xfrm>
            <a:off x="913774" y="2046914"/>
            <a:ext cx="10363826" cy="3565321"/>
          </a:xfrm>
        </p:spPr>
        <p:txBody>
          <a:bodyPr>
            <a:normAutofit fontScale="77500" lnSpcReduction="20000"/>
          </a:bodyPr>
          <a:lstStyle/>
          <a:p>
            <a:r>
              <a:rPr lang="ru-RU" dirty="0">
                <a:highlight>
                  <a:srgbClr val="00FF00"/>
                </a:highlight>
                <a:latin typeface="Times New Roman" panose="02020603050405020304" pitchFamily="18" charset="0"/>
                <a:cs typeface="Times New Roman" panose="02020603050405020304" pitchFamily="18" charset="0"/>
              </a:rPr>
              <a:t>Совместительство </a:t>
            </a:r>
            <a:r>
              <a:rPr lang="ru-RU" dirty="0">
                <a:latin typeface="Times New Roman" panose="02020603050405020304" pitchFamily="18" charset="0"/>
                <a:cs typeface="Times New Roman" panose="02020603050405020304" pitchFamily="18" charset="0"/>
              </a:rPr>
              <a:t>– это регулярная работа, которую сотрудник выполняет в свободное от своей основной работы время с оформлением трудового договора.</a:t>
            </a:r>
          </a:p>
          <a:p>
            <a:r>
              <a:rPr lang="ru-RU" dirty="0">
                <a:highlight>
                  <a:srgbClr val="00FF00"/>
                </a:highlight>
                <a:latin typeface="Times New Roman" panose="02020603050405020304" pitchFamily="18" charset="0"/>
                <a:cs typeface="Times New Roman" panose="02020603050405020304" pitchFamily="18" charset="0"/>
              </a:rPr>
              <a:t>Совмещение</a:t>
            </a:r>
            <a:r>
              <a:rPr lang="ru-RU" dirty="0">
                <a:latin typeface="Times New Roman" panose="02020603050405020304" pitchFamily="18" charset="0"/>
                <a:cs typeface="Times New Roman" panose="02020603050405020304" pitchFamily="18" charset="0"/>
              </a:rPr>
              <a:t> – это дополнительная работа, выполняемая в течении рабочего времени, установленного сотруднику, и компенсируется в виде доплаты к заработной плате.</a:t>
            </a:r>
          </a:p>
          <a:p>
            <a:r>
              <a:rPr lang="ru-RU" dirty="0">
                <a:latin typeface="Times New Roman" panose="02020603050405020304" pitchFamily="18" charset="0"/>
                <a:cs typeface="Times New Roman" panose="02020603050405020304" pitchFamily="18" charset="0"/>
              </a:rPr>
              <a:t>Внутреннее совмещение в таблице 1100 не указывается в графах по «число занятых должностей» и «число физических лиц». </a:t>
            </a:r>
          </a:p>
          <a:p>
            <a:r>
              <a:rPr lang="ru-RU" dirty="0">
                <a:latin typeface="Times New Roman" panose="02020603050405020304" pitchFamily="18" charset="0"/>
                <a:cs typeface="Times New Roman" panose="02020603050405020304" pitchFamily="18" charset="0"/>
              </a:rPr>
              <a:t>При заполнении таблицы 1100 формы 30 следует помнить, что должности временно отсутствующих работников на конец года по следующим причинам: отпуск, командировка, болезнь, отпуск по беременности и родам, отпуск по уходу за ребенком, мобилизация показывают, как занятые.</a:t>
            </a:r>
          </a:p>
          <a:p>
            <a:r>
              <a:rPr lang="ru-RU" dirty="0">
                <a:latin typeface="Times New Roman" panose="02020603050405020304" pitchFamily="18" charset="0"/>
                <a:cs typeface="Times New Roman" panose="02020603050405020304" pitchFamily="18" charset="0"/>
              </a:rPr>
              <a:t>Если эти должности временно замещены другими лицами, их вторично, как занятые, не показывают</a:t>
            </a:r>
          </a:p>
          <a:p>
            <a:endParaRPr lang="ru-RU" dirty="0"/>
          </a:p>
          <a:p>
            <a:endParaRPr lang="ru-RU" dirty="0"/>
          </a:p>
          <a:p>
            <a:endParaRPr lang="ru-RU" dirty="0"/>
          </a:p>
        </p:txBody>
      </p:sp>
    </p:spTree>
    <p:extLst>
      <p:ext uri="{BB962C8B-B14F-4D97-AF65-F5344CB8AC3E}">
        <p14:creationId xmlns:p14="http://schemas.microsoft.com/office/powerpoint/2010/main" val="325723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09268D-5B8B-4ED6-A6C9-1274C68CC3EC}"/>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Правила округления при расчете штатной (занятой) численности работников</a:t>
            </a:r>
          </a:p>
        </p:txBody>
      </p:sp>
      <p:graphicFrame>
        <p:nvGraphicFramePr>
          <p:cNvPr id="4" name="Таблица 4">
            <a:extLst>
              <a:ext uri="{FF2B5EF4-FFF2-40B4-BE49-F238E27FC236}">
                <a16:creationId xmlns:a16="http://schemas.microsoft.com/office/drawing/2014/main" id="{1D0A65D6-F0A1-4331-A782-11978768CEB8}"/>
              </a:ext>
            </a:extLst>
          </p:cNvPr>
          <p:cNvGraphicFramePr>
            <a:graphicFrameLocks noGrp="1"/>
          </p:cNvGraphicFramePr>
          <p:nvPr>
            <p:ph sz="quarter" idx="13"/>
            <p:extLst>
              <p:ext uri="{D42A27DB-BD31-4B8C-83A1-F6EECF244321}">
                <p14:modId xmlns:p14="http://schemas.microsoft.com/office/powerpoint/2010/main" val="715545708"/>
              </p:ext>
            </p:extLst>
          </p:nvPr>
        </p:nvGraphicFramePr>
        <p:xfrm>
          <a:off x="914400" y="2366963"/>
          <a:ext cx="8137321" cy="2219960"/>
        </p:xfrm>
        <a:graphic>
          <a:graphicData uri="http://schemas.openxmlformats.org/drawingml/2006/table">
            <a:tbl>
              <a:tblPr firstRow="1" bandRow="1">
                <a:tableStyleId>{5C22544A-7EE6-4342-B048-85BDC9FD1C3A}</a:tableStyleId>
              </a:tblPr>
              <a:tblGrid>
                <a:gridCol w="586256">
                  <a:extLst>
                    <a:ext uri="{9D8B030D-6E8A-4147-A177-3AD203B41FA5}">
                      <a16:colId xmlns:a16="http://schemas.microsoft.com/office/drawing/2014/main" val="1857300857"/>
                    </a:ext>
                  </a:extLst>
                </a:gridCol>
                <a:gridCol w="3499183">
                  <a:extLst>
                    <a:ext uri="{9D8B030D-6E8A-4147-A177-3AD203B41FA5}">
                      <a16:colId xmlns:a16="http://schemas.microsoft.com/office/drawing/2014/main" val="2071651837"/>
                    </a:ext>
                  </a:extLst>
                </a:gridCol>
                <a:gridCol w="4051882">
                  <a:extLst>
                    <a:ext uri="{9D8B030D-6E8A-4147-A177-3AD203B41FA5}">
                      <a16:colId xmlns:a16="http://schemas.microsoft.com/office/drawing/2014/main" val="3887310711"/>
                    </a:ext>
                  </a:extLst>
                </a:gridCol>
              </a:tblGrid>
              <a:tr h="370840">
                <a:tc>
                  <a:txBody>
                    <a:bodyPr/>
                    <a:lstStyle/>
                    <a:p>
                      <a:r>
                        <a:rPr lang="ru-RU" dirty="0">
                          <a:latin typeface="Times New Roman" panose="02020603050405020304" pitchFamily="18" charset="0"/>
                          <a:cs typeface="Times New Roman" panose="02020603050405020304" pitchFamily="18" charset="0"/>
                        </a:rPr>
                        <a:t> №</a:t>
                      </a:r>
                    </a:p>
                  </a:txBody>
                  <a:tcPr/>
                </a:tc>
                <a:tc>
                  <a:txBody>
                    <a:bodyPr/>
                    <a:lstStyle/>
                    <a:p>
                      <a:r>
                        <a:rPr lang="ru-RU" dirty="0">
                          <a:latin typeface="Times New Roman" panose="02020603050405020304" pitchFamily="18" charset="0"/>
                          <a:cs typeface="Times New Roman" panose="02020603050405020304" pitchFamily="18" charset="0"/>
                        </a:rPr>
                        <a:t>Расчетное число должностей</a:t>
                      </a:r>
                    </a:p>
                  </a:txBody>
                  <a:tcPr/>
                </a:tc>
                <a:tc>
                  <a:txBody>
                    <a:bodyPr/>
                    <a:lstStyle/>
                    <a:p>
                      <a:r>
                        <a:rPr lang="ru-RU" dirty="0">
                          <a:latin typeface="Times New Roman" panose="02020603050405020304" pitchFamily="18" charset="0"/>
                          <a:cs typeface="Times New Roman" panose="02020603050405020304" pitchFamily="18" charset="0"/>
                        </a:rPr>
                        <a:t>Правила округления</a:t>
                      </a:r>
                    </a:p>
                  </a:txBody>
                  <a:tcPr/>
                </a:tc>
                <a:extLst>
                  <a:ext uri="{0D108BD9-81ED-4DB2-BD59-A6C34878D82A}">
                    <a16:rowId xmlns:a16="http://schemas.microsoft.com/office/drawing/2014/main" val="1329174888"/>
                  </a:ext>
                </a:extLst>
              </a:tr>
              <a:tr h="370840">
                <a:tc>
                  <a:txBody>
                    <a:bodyPr/>
                    <a:lstStyle/>
                    <a:p>
                      <a:r>
                        <a:rPr lang="ru-RU" dirty="0">
                          <a:latin typeface="Times New Roman" panose="02020603050405020304" pitchFamily="18" charset="0"/>
                          <a:cs typeface="Times New Roman" panose="02020603050405020304" pitchFamily="18" charset="0"/>
                        </a:rPr>
                        <a:t>1.</a:t>
                      </a:r>
                    </a:p>
                  </a:txBody>
                  <a:tcPr/>
                </a:tc>
                <a:tc>
                  <a:txBody>
                    <a:bodyPr/>
                    <a:lstStyle/>
                    <a:p>
                      <a:r>
                        <a:rPr lang="ru-RU" dirty="0">
                          <a:latin typeface="Times New Roman" panose="02020603050405020304" pitchFamily="18" charset="0"/>
                          <a:cs typeface="Times New Roman" panose="02020603050405020304" pitchFamily="18" charset="0"/>
                        </a:rPr>
                        <a:t>Менее 0,13</a:t>
                      </a:r>
                    </a:p>
                  </a:txBody>
                  <a:tcPr/>
                </a:tc>
                <a:tc>
                  <a:txBody>
                    <a:bodyPr/>
                    <a:lstStyle/>
                    <a:p>
                      <a:r>
                        <a:rPr lang="ru-RU" dirty="0">
                          <a:latin typeface="Times New Roman" panose="02020603050405020304" pitchFamily="18" charset="0"/>
                          <a:cs typeface="Times New Roman" panose="02020603050405020304" pitchFamily="18" charset="0"/>
                        </a:rPr>
                        <a:t>Отбрасываются (0)</a:t>
                      </a:r>
                    </a:p>
                  </a:txBody>
                  <a:tcPr/>
                </a:tc>
                <a:extLst>
                  <a:ext uri="{0D108BD9-81ED-4DB2-BD59-A6C34878D82A}">
                    <a16:rowId xmlns:a16="http://schemas.microsoft.com/office/drawing/2014/main" val="1406370786"/>
                  </a:ext>
                </a:extLst>
              </a:tr>
              <a:tr h="370840">
                <a:tc>
                  <a:txBody>
                    <a:bodyPr/>
                    <a:lstStyle/>
                    <a:p>
                      <a:r>
                        <a:rPr lang="ru-RU" dirty="0">
                          <a:latin typeface="Times New Roman" panose="02020603050405020304" pitchFamily="18" charset="0"/>
                          <a:cs typeface="Times New Roman" panose="02020603050405020304" pitchFamily="18" charset="0"/>
                        </a:rPr>
                        <a:t>2.</a:t>
                      </a:r>
                    </a:p>
                  </a:txBody>
                  <a:tcPr/>
                </a:tc>
                <a:tc>
                  <a:txBody>
                    <a:bodyPr/>
                    <a:lstStyle/>
                    <a:p>
                      <a:r>
                        <a:rPr lang="ru-RU" dirty="0">
                          <a:latin typeface="Times New Roman" panose="02020603050405020304" pitchFamily="18" charset="0"/>
                          <a:cs typeface="Times New Roman" panose="02020603050405020304" pitchFamily="18" charset="0"/>
                        </a:rPr>
                        <a:t>0,13 – 0,37</a:t>
                      </a:r>
                    </a:p>
                  </a:txBody>
                  <a:tcPr/>
                </a:tc>
                <a:tc>
                  <a:txBody>
                    <a:bodyPr/>
                    <a:lstStyle/>
                    <a:p>
                      <a:r>
                        <a:rPr lang="ru-RU" dirty="0">
                          <a:latin typeface="Times New Roman" panose="02020603050405020304" pitchFamily="18" charset="0"/>
                          <a:cs typeface="Times New Roman" panose="02020603050405020304" pitchFamily="18" charset="0"/>
                        </a:rPr>
                        <a:t>Округляются до 0,25</a:t>
                      </a:r>
                    </a:p>
                  </a:txBody>
                  <a:tcPr/>
                </a:tc>
                <a:extLst>
                  <a:ext uri="{0D108BD9-81ED-4DB2-BD59-A6C34878D82A}">
                    <a16:rowId xmlns:a16="http://schemas.microsoft.com/office/drawing/2014/main" val="2491742877"/>
                  </a:ext>
                </a:extLst>
              </a:tr>
              <a:tr h="0">
                <a:tc>
                  <a:txBody>
                    <a:bodyPr/>
                    <a:lstStyle/>
                    <a:p>
                      <a:r>
                        <a:rPr lang="ru-RU" dirty="0">
                          <a:latin typeface="Times New Roman" panose="02020603050405020304" pitchFamily="18" charset="0"/>
                          <a:cs typeface="Times New Roman" panose="02020603050405020304" pitchFamily="18" charset="0"/>
                        </a:rPr>
                        <a:t>3.</a:t>
                      </a:r>
                    </a:p>
                  </a:txBody>
                  <a:tcPr/>
                </a:tc>
                <a:tc>
                  <a:txBody>
                    <a:bodyPr/>
                    <a:lstStyle/>
                    <a:p>
                      <a:r>
                        <a:rPr lang="ru-RU" dirty="0">
                          <a:latin typeface="Times New Roman" panose="02020603050405020304" pitchFamily="18" charset="0"/>
                          <a:cs typeface="Times New Roman" panose="02020603050405020304" pitchFamily="18" charset="0"/>
                        </a:rPr>
                        <a:t>0,38 – 0,62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latin typeface="Times New Roman" panose="02020603050405020304" pitchFamily="18" charset="0"/>
                          <a:cs typeface="Times New Roman" panose="02020603050405020304" pitchFamily="18" charset="0"/>
                        </a:rPr>
                        <a:t>Округляются до 0,5</a:t>
                      </a:r>
                    </a:p>
                  </a:txBody>
                  <a:tcPr/>
                </a:tc>
                <a:extLst>
                  <a:ext uri="{0D108BD9-81ED-4DB2-BD59-A6C34878D82A}">
                    <a16:rowId xmlns:a16="http://schemas.microsoft.com/office/drawing/2014/main" val="2072780807"/>
                  </a:ext>
                </a:extLst>
              </a:tr>
              <a:tr h="370840">
                <a:tc>
                  <a:txBody>
                    <a:bodyPr/>
                    <a:lstStyle/>
                    <a:p>
                      <a:r>
                        <a:rPr lang="ru-RU" dirty="0">
                          <a:latin typeface="Times New Roman" panose="02020603050405020304" pitchFamily="18" charset="0"/>
                          <a:cs typeface="Times New Roman" panose="02020603050405020304" pitchFamily="18" charset="0"/>
                        </a:rPr>
                        <a:t>4.</a:t>
                      </a:r>
                    </a:p>
                  </a:txBody>
                  <a:tcPr/>
                </a:tc>
                <a:tc>
                  <a:txBody>
                    <a:bodyPr/>
                    <a:lstStyle/>
                    <a:p>
                      <a:r>
                        <a:rPr lang="ru-RU" dirty="0">
                          <a:latin typeface="Times New Roman" panose="02020603050405020304" pitchFamily="18" charset="0"/>
                          <a:cs typeface="Times New Roman" panose="02020603050405020304" pitchFamily="18" charset="0"/>
                        </a:rPr>
                        <a:t>0,63 – 0,87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latin typeface="Times New Roman" panose="02020603050405020304" pitchFamily="18" charset="0"/>
                          <a:cs typeface="Times New Roman" panose="02020603050405020304" pitchFamily="18" charset="0"/>
                        </a:rPr>
                        <a:t>Округляются до 0,75</a:t>
                      </a:r>
                    </a:p>
                  </a:txBody>
                  <a:tcPr/>
                </a:tc>
                <a:extLst>
                  <a:ext uri="{0D108BD9-81ED-4DB2-BD59-A6C34878D82A}">
                    <a16:rowId xmlns:a16="http://schemas.microsoft.com/office/drawing/2014/main" val="424069234"/>
                  </a:ext>
                </a:extLst>
              </a:tr>
              <a:tr h="370840">
                <a:tc>
                  <a:txBody>
                    <a:bodyPr/>
                    <a:lstStyle/>
                    <a:p>
                      <a:r>
                        <a:rPr lang="ru-RU" dirty="0">
                          <a:latin typeface="Times New Roman" panose="02020603050405020304" pitchFamily="18" charset="0"/>
                          <a:cs typeface="Times New Roman" panose="02020603050405020304" pitchFamily="18" charset="0"/>
                        </a:rPr>
                        <a:t>5. </a:t>
                      </a:r>
                    </a:p>
                  </a:txBody>
                  <a:tcPr/>
                </a:tc>
                <a:tc>
                  <a:txBody>
                    <a:bodyPr/>
                    <a:lstStyle/>
                    <a:p>
                      <a:r>
                        <a:rPr lang="ru-RU" dirty="0">
                          <a:latin typeface="Times New Roman" panose="02020603050405020304" pitchFamily="18" charset="0"/>
                          <a:cs typeface="Times New Roman" panose="02020603050405020304" pitchFamily="18" charset="0"/>
                        </a:rPr>
                        <a:t>Свыше 0,87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latin typeface="Times New Roman" panose="02020603050405020304" pitchFamily="18" charset="0"/>
                          <a:cs typeface="Times New Roman" panose="02020603050405020304" pitchFamily="18" charset="0"/>
                        </a:rPr>
                        <a:t>Округляются до 1,0</a:t>
                      </a:r>
                    </a:p>
                  </a:txBody>
                  <a:tcPr/>
                </a:tc>
                <a:extLst>
                  <a:ext uri="{0D108BD9-81ED-4DB2-BD59-A6C34878D82A}">
                    <a16:rowId xmlns:a16="http://schemas.microsoft.com/office/drawing/2014/main" val="4090369542"/>
                  </a:ext>
                </a:extLst>
              </a:tr>
            </a:tbl>
          </a:graphicData>
        </a:graphic>
      </p:graphicFrame>
      <p:sp>
        <p:nvSpPr>
          <p:cNvPr id="7" name="TextBox 6">
            <a:extLst>
              <a:ext uri="{FF2B5EF4-FFF2-40B4-BE49-F238E27FC236}">
                <a16:creationId xmlns:a16="http://schemas.microsoft.com/office/drawing/2014/main" id="{04A94B24-5553-4ABA-B084-A9381F857143}"/>
              </a:ext>
            </a:extLst>
          </p:cNvPr>
          <p:cNvSpPr txBox="1"/>
          <p:nvPr/>
        </p:nvSpPr>
        <p:spPr>
          <a:xfrm>
            <a:off x="913775" y="4874004"/>
            <a:ext cx="10109358" cy="64633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Сведения о должностях могут показываться как целыми, так и дробными числами (0,75; 0,50; 0,25 должности). </a:t>
            </a:r>
          </a:p>
        </p:txBody>
      </p:sp>
    </p:spTree>
    <p:extLst>
      <p:ext uri="{BB962C8B-B14F-4D97-AF65-F5344CB8AC3E}">
        <p14:creationId xmlns:p14="http://schemas.microsoft.com/office/powerpoint/2010/main" val="297659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4C83C6-2B83-4C21-8449-14812FD6CC1E}"/>
              </a:ext>
            </a:extLst>
          </p:cNvPr>
          <p:cNvSpPr>
            <a:spLocks noGrp="1"/>
          </p:cNvSpPr>
          <p:nvPr>
            <p:ph type="title"/>
          </p:nvPr>
        </p:nvSpPr>
        <p:spPr>
          <a:xfrm>
            <a:off x="913775" y="618518"/>
            <a:ext cx="10364451" cy="1025724"/>
          </a:xfrm>
        </p:spPr>
        <p:txBody>
          <a:bodyPr>
            <a:normAutofit/>
          </a:bodyPr>
          <a:lstStyle/>
          <a:p>
            <a:r>
              <a:rPr lang="ru-RU" dirty="0">
                <a:latin typeface="Times New Roman" panose="02020603050405020304" pitchFamily="18" charset="0"/>
                <a:cs typeface="Times New Roman" panose="02020603050405020304" pitchFamily="18" charset="0"/>
              </a:rPr>
              <a:t>Штатные и занятые должности</a:t>
            </a:r>
          </a:p>
        </p:txBody>
      </p:sp>
      <p:sp>
        <p:nvSpPr>
          <p:cNvPr id="3" name="Объект 2">
            <a:extLst>
              <a:ext uri="{FF2B5EF4-FFF2-40B4-BE49-F238E27FC236}">
                <a16:creationId xmlns:a16="http://schemas.microsoft.com/office/drawing/2014/main" id="{B613C93F-6A07-4A6D-BFCF-955D9C33FABE}"/>
              </a:ext>
            </a:extLst>
          </p:cNvPr>
          <p:cNvSpPr>
            <a:spLocks noGrp="1"/>
          </p:cNvSpPr>
          <p:nvPr>
            <p:ph sz="quarter" idx="13"/>
          </p:nvPr>
        </p:nvSpPr>
        <p:spPr>
          <a:xfrm>
            <a:off x="913774" y="1644242"/>
            <a:ext cx="10363826" cy="4146957"/>
          </a:xfrm>
        </p:spPr>
        <p:txBody>
          <a:bodyPr>
            <a:normAutofit fontScale="55000" lnSpcReduction="20000"/>
          </a:bodyPr>
          <a:lstStyle/>
          <a:p>
            <a:pPr algn="just"/>
            <a:r>
              <a:rPr lang="ru-RU" dirty="0">
                <a:latin typeface="Times New Roman" panose="02020603050405020304" pitchFamily="18" charset="0"/>
                <a:cs typeface="Times New Roman" panose="02020603050405020304" pitchFamily="18" charset="0"/>
              </a:rPr>
              <a:t>В графах 3 и 4 показывают общую штатную численность персонала всех подразделений в целом по организации) в соответствии со штатным расписанием.</a:t>
            </a:r>
          </a:p>
          <a:p>
            <a:pPr algn="just"/>
            <a:r>
              <a:rPr lang="ru-RU" dirty="0">
                <a:latin typeface="Times New Roman" panose="02020603050405020304" pitchFamily="18" charset="0"/>
                <a:cs typeface="Times New Roman" panose="02020603050405020304" pitchFamily="18" charset="0"/>
              </a:rPr>
              <a:t>В графах 5 и 6 – штатную численность только подразделений, оказывающих медицинскую помощь в амбулаторных условиях.</a:t>
            </a:r>
          </a:p>
          <a:p>
            <a:pPr algn="just"/>
            <a:r>
              <a:rPr lang="ru-RU" dirty="0">
                <a:latin typeface="Times New Roman" panose="02020603050405020304" pitchFamily="18" charset="0"/>
                <a:cs typeface="Times New Roman" panose="02020603050405020304" pitchFamily="18" charset="0"/>
              </a:rPr>
              <a:t>в графах 7 и 8 – штатную численность подразделений, оказывающих медицинскую помощь в стационарных условиях.</a:t>
            </a:r>
          </a:p>
          <a:p>
            <a:pPr algn="just"/>
            <a:r>
              <a:rPr lang="ru-RU" dirty="0">
                <a:latin typeface="Times New Roman" panose="02020603050405020304" pitchFamily="18" charset="0"/>
                <a:cs typeface="Times New Roman" panose="02020603050405020304" pitchFamily="18" charset="0"/>
              </a:rPr>
              <a:t>Разницу между графами 3, 5, 7 и графами 4, 6, 8, а также графами 9, 10, 11 составляют: должности организаций (подразделений) </a:t>
            </a:r>
            <a:r>
              <a:rPr lang="ru-RU" dirty="0">
                <a:highlight>
                  <a:srgbClr val="00FF00"/>
                </a:highlight>
                <a:latin typeface="Times New Roman" panose="02020603050405020304" pitchFamily="18" charset="0"/>
                <a:cs typeface="Times New Roman" panose="02020603050405020304" pitchFamily="18" charset="0"/>
              </a:rPr>
              <a:t>особого типа</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судебно</a:t>
            </a:r>
            <a:r>
              <a:rPr lang="ru-RU" dirty="0">
                <a:latin typeface="Times New Roman" panose="02020603050405020304" pitchFamily="18" charset="0"/>
                <a:cs typeface="Times New Roman" panose="02020603050405020304" pitchFamily="18" charset="0"/>
              </a:rPr>
              <a:t> – медицинской экспертизы, Центр общественного здоровья и медицинской профилактики и Медицинский центр «Резерв».</a:t>
            </a:r>
          </a:p>
          <a:p>
            <a:pPr algn="just"/>
            <a:r>
              <a:rPr lang="ru-RU" dirty="0">
                <a:latin typeface="Times New Roman" panose="02020603050405020304" pitchFamily="18" charset="0"/>
                <a:cs typeface="Times New Roman" panose="02020603050405020304" pitchFamily="18" charset="0"/>
              </a:rPr>
              <a:t>Есть ряд </a:t>
            </a:r>
            <a:r>
              <a:rPr lang="ru-RU" dirty="0" err="1">
                <a:latin typeface="Times New Roman" panose="02020603050405020304" pitchFamily="18" charset="0"/>
                <a:cs typeface="Times New Roman" panose="02020603050405020304" pitchFamily="18" charset="0"/>
              </a:rPr>
              <a:t>лечебно</a:t>
            </a:r>
            <a:r>
              <a:rPr lang="ru-RU" dirty="0">
                <a:latin typeface="Times New Roman" panose="02020603050405020304" pitchFamily="18" charset="0"/>
                <a:cs typeface="Times New Roman" panose="02020603050405020304" pitchFamily="18" charset="0"/>
              </a:rPr>
              <a:t> – профилактических медицинских организаций у которых тоже не заполняются эти графы: станции (отделения) скорой медицинской помощи, отделения переливания крови, отделение санитарной авиации, дома ребенка, медицинские информационно-аналитические центры, патологоанатомические бюро, санаторно-курортные организации, молочные кухни и т. д</a:t>
            </a:r>
          </a:p>
          <a:p>
            <a:pPr algn="just"/>
            <a:r>
              <a:rPr lang="ru-RU" dirty="0">
                <a:latin typeface="Times New Roman" panose="02020603050405020304" pitchFamily="18" charset="0"/>
                <a:cs typeface="Times New Roman" panose="02020603050405020304" pitchFamily="18" charset="0"/>
              </a:rPr>
              <a:t>Должности заведующих отделениями относятся к соответствующим врачебным должностям (должность заведующего хирургическим отделением – к хирургам, рентгеновского отделения – к рентгенологам, инфекционного отделения (кабинета) – к инфекционистам и т.д.).</a:t>
            </a:r>
          </a:p>
          <a:p>
            <a:pPr algn="just"/>
            <a:r>
              <a:rPr lang="ru-RU" dirty="0">
                <a:latin typeface="Times New Roman" panose="02020603050405020304" pitchFamily="18" charset="0"/>
                <a:cs typeface="Times New Roman" panose="02020603050405020304" pitchFamily="18" charset="0"/>
              </a:rPr>
              <a:t>Вакантные должности в поликлинике и стационаре (разность между штатными и занятыми должностями) не может быть больше, чем в целом по организации.</a:t>
            </a:r>
          </a:p>
        </p:txBody>
      </p:sp>
    </p:spTree>
    <p:extLst>
      <p:ext uri="{BB962C8B-B14F-4D97-AF65-F5344CB8AC3E}">
        <p14:creationId xmlns:p14="http://schemas.microsoft.com/office/powerpoint/2010/main" val="225928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9E0E81-7513-4DA3-BEE0-00FA5E7BB1F0}"/>
              </a:ext>
            </a:extLst>
          </p:cNvPr>
          <p:cNvSpPr>
            <a:spLocks noGrp="1"/>
          </p:cNvSpPr>
          <p:nvPr>
            <p:ph type="title"/>
          </p:nvPr>
        </p:nvSpPr>
        <p:spPr>
          <a:xfrm>
            <a:off x="913775" y="618517"/>
            <a:ext cx="10364451" cy="648221"/>
          </a:xfrm>
        </p:spPr>
        <p:txBody>
          <a:bodyPr/>
          <a:lstStyle/>
          <a:p>
            <a:r>
              <a:rPr lang="ru-RU" dirty="0">
                <a:latin typeface="Times New Roman" panose="02020603050405020304" pitchFamily="18" charset="0"/>
                <a:cs typeface="Times New Roman" panose="02020603050405020304" pitchFamily="18" charset="0"/>
              </a:rPr>
              <a:t>Заполнение граф с 12-17.</a:t>
            </a:r>
          </a:p>
        </p:txBody>
      </p:sp>
      <p:sp>
        <p:nvSpPr>
          <p:cNvPr id="3" name="Объект 2">
            <a:extLst>
              <a:ext uri="{FF2B5EF4-FFF2-40B4-BE49-F238E27FC236}">
                <a16:creationId xmlns:a16="http://schemas.microsoft.com/office/drawing/2014/main" id="{225420AD-0F73-4DB0-B3D8-5ADD09CED9A5}"/>
              </a:ext>
            </a:extLst>
          </p:cNvPr>
          <p:cNvSpPr>
            <a:spLocks noGrp="1"/>
          </p:cNvSpPr>
          <p:nvPr>
            <p:ph sz="quarter" idx="13"/>
          </p:nvPr>
        </p:nvSpPr>
        <p:spPr>
          <a:xfrm>
            <a:off x="913774" y="1266738"/>
            <a:ext cx="10363826" cy="4524461"/>
          </a:xfrm>
        </p:spPr>
        <p:txBody>
          <a:bodyPr>
            <a:normAutofit lnSpcReduction="10000"/>
          </a:bodyPr>
          <a:lstStyle/>
          <a:p>
            <a:pPr algn="just"/>
            <a:r>
              <a:rPr lang="ru-RU" sz="1600" dirty="0">
                <a:latin typeface="Times New Roman" panose="02020603050405020304" pitchFamily="18" charset="0"/>
                <a:cs typeface="Times New Roman" panose="02020603050405020304" pitchFamily="18" charset="0"/>
              </a:rPr>
              <a:t>Графы 12-14 заполняются на основании выписки из распорядительного акта органа исполнительной власти в сфере охраны здоровья или организации, имеющей полномочия о присвоении медицинским и фармацевтическим работникам, прошедшим аттестацию, квалификационных категорий. Имеющие категории по нескольким специальностям, показываются в отчете 1 раз – по основной должности. </a:t>
            </a:r>
          </a:p>
          <a:p>
            <a:pPr algn="just"/>
            <a:r>
              <a:rPr lang="ru-RU" sz="1600" dirty="0">
                <a:latin typeface="Times New Roman" panose="02020603050405020304" pitchFamily="18" charset="0"/>
                <a:cs typeface="Times New Roman" panose="02020603050405020304" pitchFamily="18" charset="0"/>
              </a:rPr>
              <a:t>Графа 15 заполняется на основании сертификатов специалиста установленного образца. Медицинские и фармацевтические работники, имеющие сертификаты по нескольким специальностям, показываются в отчете 1 раз – по основной должности.</a:t>
            </a:r>
          </a:p>
          <a:p>
            <a:pPr algn="just"/>
            <a:r>
              <a:rPr lang="ru-RU" sz="1600" dirty="0">
                <a:latin typeface="Times New Roman" panose="02020603050405020304" pitchFamily="18" charset="0"/>
                <a:cs typeface="Times New Roman" panose="02020603050405020304" pitchFamily="18" charset="0"/>
              </a:rPr>
              <a:t> Графа 16 заполняется на основании свидетельства об аккредитации по основной занимаемой должности. </a:t>
            </a:r>
          </a:p>
          <a:p>
            <a:pPr algn="just"/>
            <a:r>
              <a:rPr lang="ru-RU" sz="1600" dirty="0">
                <a:latin typeface="Times New Roman" panose="02020603050405020304" pitchFamily="18" charset="0"/>
                <a:cs typeface="Times New Roman" panose="02020603050405020304" pitchFamily="18" charset="0"/>
              </a:rPr>
              <a:t>В графе 17 показываются физические лица основных работников (из графы 9), находящихся в декретном и долгосрочном отпуске, а так же лица призванные в рамках частичной мобилизации.</a:t>
            </a:r>
          </a:p>
          <a:p>
            <a:pPr algn="just"/>
            <a:r>
              <a:rPr lang="ru-RU" sz="1600" dirty="0">
                <a:latin typeface="Times New Roman" panose="02020603050405020304" pitchFamily="18" charset="0"/>
                <a:cs typeface="Times New Roman" panose="02020603050405020304" pitchFamily="18" charset="0"/>
              </a:rPr>
              <a:t>Графы 12-17 заполняются по основным занимаемым должностям.</a:t>
            </a:r>
          </a:p>
        </p:txBody>
      </p:sp>
    </p:spTree>
    <p:extLst>
      <p:ext uri="{BB962C8B-B14F-4D97-AF65-F5344CB8AC3E}">
        <p14:creationId xmlns:p14="http://schemas.microsoft.com/office/powerpoint/2010/main" val="172964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99492E-DCA8-4349-8005-A026D7CA2EB1}"/>
              </a:ext>
            </a:extLst>
          </p:cNvPr>
          <p:cNvSpPr>
            <a:spLocks noGrp="1"/>
          </p:cNvSpPr>
          <p:nvPr>
            <p:ph type="title"/>
          </p:nvPr>
        </p:nvSpPr>
        <p:spPr>
          <a:xfrm>
            <a:off x="913775" y="618518"/>
            <a:ext cx="10364451" cy="448284"/>
          </a:xfrm>
        </p:spPr>
        <p:txBody>
          <a:bodyPr>
            <a:normAutofit fontScale="90000"/>
          </a:bodyPr>
          <a:lstStyle/>
          <a:p>
            <a:r>
              <a:rPr lang="ru-RU" dirty="0">
                <a:latin typeface="Times New Roman" panose="02020603050405020304" pitchFamily="18" charset="0"/>
                <a:cs typeface="Times New Roman" panose="02020603050405020304" pitchFamily="18" charset="0"/>
              </a:rPr>
              <a:t>Должности и физические лица МО</a:t>
            </a:r>
          </a:p>
        </p:txBody>
      </p:sp>
      <p:sp>
        <p:nvSpPr>
          <p:cNvPr id="3" name="Объект 2">
            <a:extLst>
              <a:ext uri="{FF2B5EF4-FFF2-40B4-BE49-F238E27FC236}">
                <a16:creationId xmlns:a16="http://schemas.microsoft.com/office/drawing/2014/main" id="{73E3E5B5-E8FA-4FCC-B918-19655F3F5A11}"/>
              </a:ext>
            </a:extLst>
          </p:cNvPr>
          <p:cNvSpPr>
            <a:spLocks noGrp="1"/>
          </p:cNvSpPr>
          <p:nvPr>
            <p:ph sz="quarter" idx="13"/>
          </p:nvPr>
        </p:nvSpPr>
        <p:spPr>
          <a:xfrm>
            <a:off x="913774" y="1149292"/>
            <a:ext cx="10364451" cy="5486400"/>
          </a:xfrm>
        </p:spPr>
        <p:txBody>
          <a:bodyPr>
            <a:normAutofit fontScale="77500" lnSpcReduction="20000"/>
          </a:bodyPr>
          <a:lstStyle/>
          <a:p>
            <a:pPr algn="just"/>
            <a:r>
              <a:rPr lang="ru-RU" sz="1700" dirty="0">
                <a:latin typeface="Times New Roman" panose="02020603050405020304" pitchFamily="18" charset="0"/>
                <a:cs typeface="Times New Roman" panose="02020603050405020304" pitchFamily="18" charset="0"/>
              </a:rPr>
              <a:t>Количество врачей (стр.1 гр.9) = ∑ гр. 15 ( кол-во сертификатов) + гр. 16 (кол-во аккредитаций), м. б. разница на </a:t>
            </a:r>
            <a:r>
              <a:rPr lang="ru-RU" sz="1700" dirty="0" err="1">
                <a:latin typeface="Times New Roman" panose="02020603050405020304" pitchFamily="18" charset="0"/>
                <a:cs typeface="Times New Roman" panose="02020603050405020304" pitchFamily="18" charset="0"/>
              </a:rPr>
              <a:t>декретников</a:t>
            </a:r>
            <a:r>
              <a:rPr lang="ru-RU" sz="1700" dirty="0">
                <a:latin typeface="Times New Roman" panose="02020603050405020304" pitchFamily="18" charset="0"/>
                <a:cs typeface="Times New Roman" panose="02020603050405020304" pitchFamily="18" charset="0"/>
              </a:rPr>
              <a:t>.</a:t>
            </a:r>
          </a:p>
          <a:p>
            <a:pPr algn="just"/>
            <a:r>
              <a:rPr lang="ru-RU" sz="1700" dirty="0">
                <a:latin typeface="Times New Roman" panose="02020603050405020304" pitchFamily="18" charset="0"/>
                <a:cs typeface="Times New Roman" panose="02020603050405020304" pitchFamily="18" charset="0"/>
              </a:rPr>
              <a:t>Стр. 2 из них женщин  - исключена</a:t>
            </a:r>
          </a:p>
          <a:p>
            <a:pPr algn="just"/>
            <a:r>
              <a:rPr lang="ru-RU" sz="1700" dirty="0">
                <a:latin typeface="Times New Roman" panose="02020603050405020304" pitchFamily="18" charset="0"/>
                <a:cs typeface="Times New Roman" panose="02020603050405020304" pitchFamily="18" charset="0"/>
              </a:rPr>
              <a:t>Стр.1 гр. 17 - если есть мобилизованные и мужчины находящиеся в декретном отпуске – </a:t>
            </a:r>
            <a:r>
              <a:rPr lang="ru-RU" sz="1700" dirty="0">
                <a:highlight>
                  <a:srgbClr val="00FF00"/>
                </a:highlight>
                <a:latin typeface="Times New Roman" panose="02020603050405020304" pitchFamily="18" charset="0"/>
                <a:cs typeface="Times New Roman" panose="02020603050405020304" pitchFamily="18" charset="0"/>
              </a:rPr>
              <a:t>пояснительная записка</a:t>
            </a:r>
            <a:r>
              <a:rPr lang="ru-RU" sz="1700" dirty="0">
                <a:latin typeface="Times New Roman" panose="02020603050405020304" pitchFamily="18" charset="0"/>
                <a:cs typeface="Times New Roman" panose="02020603050405020304" pitchFamily="18" charset="0"/>
              </a:rPr>
              <a:t>.</a:t>
            </a:r>
          </a:p>
          <a:p>
            <a:pPr>
              <a:spcBef>
                <a:spcPts val="100"/>
              </a:spcBef>
            </a:pPr>
            <a:r>
              <a:rPr lang="ru-RU" sz="1700" dirty="0">
                <a:latin typeface="Times New Roman" panose="02020603050405020304" pitchFamily="18" charset="0"/>
                <a:cs typeface="Times New Roman" panose="02020603050405020304" pitchFamily="18" charset="0"/>
              </a:rPr>
              <a:t>Стр. 3 « </a:t>
            </a:r>
            <a:r>
              <a:rPr lang="ru-RU" sz="1800" dirty="0">
                <a:effectLst/>
                <a:latin typeface="Times New Roman" panose="02020603050405020304" pitchFamily="18" charset="0"/>
                <a:ea typeface="Times New Roman" panose="02020603050405020304" pitchFamily="18" charset="0"/>
              </a:rPr>
              <a:t>руководители организаций и их заместители - заполняется только, если руководитель врач! Если руководитель без высшего медицинского образования, то его показывают в стр. 227 «Прочий персонал»</a:t>
            </a: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Стр. 4  - 123 врачи – специалисты (все заведующие структурными подразделениями с тире врач специалист – указываются по соответствующему врачу специалисту (пример: зав. хирургическим отделением – врач хирург)</a:t>
            </a:r>
          </a:p>
          <a:p>
            <a:pPr algn="just"/>
            <a:r>
              <a:rPr lang="ru-RU" sz="1700" dirty="0">
                <a:latin typeface="Times New Roman" panose="02020603050405020304" pitchFamily="18" charset="0"/>
                <a:cs typeface="Times New Roman" panose="02020603050405020304" pitchFamily="18" charset="0"/>
              </a:rPr>
              <a:t>Стр. 22 «врачи клинической лабораторной диагностике» указываются должности и лица с высшим медицинским образованием и имеющие сертификат специалиста «Клиническая лабораторная диагностика» или свидетельство об аккредитации «Врач клинической лабораторной диагностики». Лица, имеющие фармацевтическое образование и лица, не имеющие медицинского образования, но занимающие должности указываются в строках 233 и 237. Строка «врач – лаборант исключена. Сведения по специалистам с высшим профессиональным (немедицинским) образованием, принятых на работу до 01.10.1999 года показывать в строке 233 «лаборант». В этой строке убрали кресты в гр.16, т. к. у них также проводится аккредитация, если есть проставляем.</a:t>
            </a:r>
          </a:p>
          <a:p>
            <a:pPr algn="just"/>
            <a:r>
              <a:rPr lang="ru-RU" sz="1700" dirty="0">
                <a:latin typeface="Times New Roman" panose="02020603050405020304" pitchFamily="18" charset="0"/>
                <a:cs typeface="Times New Roman" panose="02020603050405020304" pitchFamily="18" charset="0"/>
              </a:rPr>
              <a:t>Стр. 45 «Патологоанатомы» - врачей патологоанатомов в больничных организациях в стационаре </a:t>
            </a:r>
            <a:r>
              <a:rPr lang="ru-RU" sz="1700" dirty="0">
                <a:highlight>
                  <a:srgbClr val="00FF00"/>
                </a:highlight>
                <a:latin typeface="Times New Roman" panose="02020603050405020304" pitchFamily="18" charset="0"/>
                <a:cs typeface="Times New Roman" panose="02020603050405020304" pitchFamily="18" charset="0"/>
              </a:rPr>
              <a:t>не показываем</a:t>
            </a:r>
            <a:r>
              <a:rPr lang="ru-RU" sz="1700" dirty="0">
                <a:latin typeface="Times New Roman" panose="02020603050405020304" pitchFamily="18" charset="0"/>
                <a:cs typeface="Times New Roman" panose="02020603050405020304" pitchFamily="18" charset="0"/>
              </a:rPr>
              <a:t>. Заполняем только графы 3,4,9 и 12-17. Если есть патологоанатомы в поликлинике показываем в гр. 3,4,5,6,9,10, и 12-17 (Областная клиническая онкологическая больница).</a:t>
            </a:r>
          </a:p>
          <a:p>
            <a:pPr algn="just"/>
            <a:endParaRPr lang="ru-RU" sz="1700" dirty="0"/>
          </a:p>
          <a:p>
            <a:pPr algn="just"/>
            <a:endParaRPr lang="ru-RU" sz="1700" dirty="0"/>
          </a:p>
          <a:p>
            <a:endParaRPr lang="ru-RU" dirty="0"/>
          </a:p>
        </p:txBody>
      </p:sp>
    </p:spTree>
    <p:extLst>
      <p:ext uri="{BB962C8B-B14F-4D97-AF65-F5344CB8AC3E}">
        <p14:creationId xmlns:p14="http://schemas.microsoft.com/office/powerpoint/2010/main" val="272344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9CCD7C-19F6-44DD-B096-6F2BAA43AAC8}"/>
              </a:ext>
            </a:extLst>
          </p:cNvPr>
          <p:cNvSpPr>
            <a:spLocks noGrp="1"/>
          </p:cNvSpPr>
          <p:nvPr>
            <p:ph type="title"/>
          </p:nvPr>
        </p:nvSpPr>
        <p:spPr>
          <a:xfrm>
            <a:off x="913774" y="828564"/>
            <a:ext cx="10351752" cy="639510"/>
          </a:xfrm>
        </p:spPr>
        <p:txBody>
          <a:bodyPr>
            <a:normAutofit/>
          </a:bodyPr>
          <a:lstStyle/>
          <a:p>
            <a:r>
              <a:rPr kumimoji="0" lang="ru-RU" sz="3600" b="0" i="0" u="none" strike="noStrike" kern="1200" cap="all"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Должности и физические лица МО</a:t>
            </a:r>
            <a:endParaRPr lang="ru-RU" dirty="0"/>
          </a:p>
        </p:txBody>
      </p:sp>
      <p:sp>
        <p:nvSpPr>
          <p:cNvPr id="3" name="Текст 2">
            <a:extLst>
              <a:ext uri="{FF2B5EF4-FFF2-40B4-BE49-F238E27FC236}">
                <a16:creationId xmlns:a16="http://schemas.microsoft.com/office/drawing/2014/main" id="{E09FEA30-48F7-469E-8835-19F47A8FC777}"/>
              </a:ext>
            </a:extLst>
          </p:cNvPr>
          <p:cNvSpPr>
            <a:spLocks noGrp="1"/>
          </p:cNvSpPr>
          <p:nvPr>
            <p:ph type="body" idx="1"/>
          </p:nvPr>
        </p:nvSpPr>
        <p:spPr>
          <a:xfrm>
            <a:off x="913774" y="1468074"/>
            <a:ext cx="10351752" cy="4764945"/>
          </a:xfrm>
        </p:spPr>
        <p:txBody>
          <a:bodyPr>
            <a:normAutofit fontScale="92500" lnSpcReduction="10000"/>
          </a:bodyPr>
          <a:lstStyle/>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84 «скорой медицинской помощи».</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85 «Врач выездной бригады СМП» – высшее образование специалитет по одной из специальностей «лечебное дело», «педиатрия», полученное после 1 сентября 2023 года. </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86 «стажеры» – гр. С 12 – 16 – не заполняются.</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124 «Прочие» – не заполняется.</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125 «врачи клинических специальностей» (добавлена еще одна специальность – врач выездной бригады скорой медицинской помощи).</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127 «субъектов российской федерации»  = стр.1 (Врачи – всего)</a:t>
            </a:r>
          </a:p>
          <a:p>
            <a:pPr marL="228600" marR="0" lvl="0" indent="-228600" algn="just"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128 «</a:t>
            </a:r>
            <a:r>
              <a:rPr kumimoji="0" lang="ru-RU" sz="1400" b="1"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специалисты с высшим немедицинским образованием, всего»</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показываются сведения о должностях, предусмотренных штатным расписанием для лиц с высшим немедицинским образованием: стр. 129 – биологи, стр.130 - инструкторов-методистов по лечебной физкультуре, стр. 131 - медицинские логопеды,  стр. 132 - медицинских физиков,  стр. 133 – медицинские психологи, стр. 134 – нейропсихологи, стр. 135 – специалисты по физической реабилитации (</a:t>
            </a:r>
            <a:r>
              <a:rPr kumimoji="0" lang="ru-RU" sz="1400" b="0" i="0" u="none" strike="noStrike" kern="1200" cap="all"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кинезиоспециалисты</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стр. 136 - судебных экспертов,  стр. 137 - химиков-экспертов МО, стр. 138 - зоологов, стр. 139 -  эксперты  по контролю за источниками ионизирующего и неионизирующего излучения, стр. 140 – эмбриологов, стр. 141 -  энтомологов,  стр. 142 – специалисты по </a:t>
            </a:r>
            <a:r>
              <a:rPr kumimoji="0" lang="ru-RU" sz="1400" b="0" i="0" u="none" strike="noStrike" kern="1200" cap="all"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эргореабилитации</a:t>
            </a:r>
            <a:r>
              <a:rPr kumimoji="0" lang="ru-RU" sz="14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графа 15  «имеющие сертификат» – не заполняется, т.к. сертификаты неустановленного образца, графа 16 «имеют свидетельство об аккредитации» заполняется.</a:t>
            </a:r>
          </a:p>
          <a:p>
            <a:endParaRPr lang="ru-RU" dirty="0"/>
          </a:p>
        </p:txBody>
      </p:sp>
    </p:spTree>
    <p:extLst>
      <p:ext uri="{BB962C8B-B14F-4D97-AF65-F5344CB8AC3E}">
        <p14:creationId xmlns:p14="http://schemas.microsoft.com/office/powerpoint/2010/main" val="27061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798C13-FBD8-4EEA-A4DD-E7BC236577BE}"/>
              </a:ext>
            </a:extLst>
          </p:cNvPr>
          <p:cNvSpPr>
            <a:spLocks noGrp="1"/>
          </p:cNvSpPr>
          <p:nvPr>
            <p:ph type="title"/>
          </p:nvPr>
        </p:nvSpPr>
        <p:spPr>
          <a:xfrm>
            <a:off x="913775" y="618518"/>
            <a:ext cx="10364451" cy="90827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kumimoji="0" lang="ru-RU" sz="3200" b="0" i="0" u="none" strike="noStrike" kern="1200" cap="all" spc="0" normalizeH="0" baseline="0" noProof="0" dirty="0">
                <a:ln>
                  <a:noFill/>
                </a:ln>
                <a:solidFill>
                  <a:prstClr val="black"/>
                </a:solidFill>
                <a:effectLst/>
                <a:highlight>
                  <a:srgbClr val="00FF00"/>
                </a:highlight>
                <a:uLnTx/>
                <a:uFillTx/>
                <a:latin typeface="Times New Roman" panose="02020603050405020304" pitchFamily="18" charset="0"/>
                <a:ea typeface="+mj-ea"/>
                <a:cs typeface="Times New Roman" panose="02020603050405020304" pitchFamily="18" charset="0"/>
              </a:rPr>
              <a:t>Должности и физические лица МО</a:t>
            </a:r>
            <a:br>
              <a:rPr kumimoji="0" lang="ru-RU" sz="3200" b="0" i="0" u="none" strike="noStrike" kern="1200" cap="all" spc="0" normalizeH="0" baseline="0" noProof="0" dirty="0">
                <a:ln>
                  <a:noFill/>
                </a:ln>
                <a:solidFill>
                  <a:prstClr val="black"/>
                </a:solidFill>
                <a:effectLst/>
                <a:highlight>
                  <a:srgbClr val="00FF00"/>
                </a:highlight>
                <a:uLnTx/>
                <a:uFillTx/>
                <a:latin typeface="Times New Roman" panose="02020603050405020304" pitchFamily="18" charset="0"/>
                <a:ea typeface="+mj-ea"/>
                <a:cs typeface="Times New Roman" panose="02020603050405020304" pitchFamily="18" charset="0"/>
              </a:rPr>
            </a:br>
            <a:r>
              <a:rPr kumimoji="0" lang="ru-RU" sz="2000" b="0" i="0" u="none" strike="noStrike" kern="1200" cap="all" spc="0" normalizeH="0" baseline="0" noProof="0" dirty="0">
                <a:ln>
                  <a:noFill/>
                </a:ln>
                <a:solidFill>
                  <a:prstClr val="black"/>
                </a:solidFill>
                <a:effectLst/>
                <a:highlight>
                  <a:srgbClr val="00FF00"/>
                </a:highlight>
                <a:uLnTx/>
                <a:uFillTx/>
                <a:latin typeface="Times New Roman" panose="02020603050405020304" pitchFamily="18" charset="0"/>
                <a:ea typeface="+mj-ea"/>
                <a:cs typeface="Times New Roman" panose="02020603050405020304" pitchFamily="18" charset="0"/>
              </a:rPr>
              <a:t>Новые должности</a:t>
            </a:r>
            <a:endParaRPr lang="ru-RU" sz="2000" dirty="0">
              <a:highlight>
                <a:srgbClr val="00FF00"/>
              </a:highlight>
            </a:endParaRPr>
          </a:p>
        </p:txBody>
      </p:sp>
      <p:sp>
        <p:nvSpPr>
          <p:cNvPr id="3" name="Объект 2">
            <a:extLst>
              <a:ext uri="{FF2B5EF4-FFF2-40B4-BE49-F238E27FC236}">
                <a16:creationId xmlns:a16="http://schemas.microsoft.com/office/drawing/2014/main" id="{2CC7EDE0-5843-4E47-8E57-FBDD72EFDA41}"/>
              </a:ext>
            </a:extLst>
          </p:cNvPr>
          <p:cNvSpPr>
            <a:spLocks noGrp="1"/>
          </p:cNvSpPr>
          <p:nvPr>
            <p:ph sz="quarter" idx="13"/>
          </p:nvPr>
        </p:nvSpPr>
        <p:spPr>
          <a:xfrm>
            <a:off x="913775" y="1526797"/>
            <a:ext cx="10363826" cy="4868410"/>
          </a:xfrm>
        </p:spPr>
        <p:txBody>
          <a:bodyPr>
            <a:normAutofit/>
          </a:bodyPr>
          <a:lstStyle/>
          <a:p>
            <a:pPr algn="just"/>
            <a:r>
              <a:rPr lang="ru-RU" sz="1200" dirty="0">
                <a:latin typeface="Times New Roman" panose="02020603050405020304" pitchFamily="18" charset="0"/>
                <a:cs typeface="Times New Roman" panose="02020603050405020304" pitchFamily="18" charset="0"/>
              </a:rPr>
              <a:t>Стр. 21 Врач  - кибернетик Может занимать должности: Врач бактериолог, врач вирусолог, Врач  клинической лабораторной диагностики, врач лабораторный генетик, врач статистик, врач кибернетик, врач рентгенолог, врач радиолог, врач УЗИ, врач функциональной диагностики, врач эмбриолог. Таким образом врач кибернетик указывается по занимаемой должности.</a:t>
            </a:r>
          </a:p>
          <a:p>
            <a:r>
              <a:rPr lang="ru-RU" sz="1200" dirty="0">
                <a:latin typeface="Times New Roman" panose="02020603050405020304" pitchFamily="18" charset="0"/>
                <a:cs typeface="Times New Roman" panose="02020603050405020304" pitchFamily="18" charset="0"/>
              </a:rPr>
              <a:t>Стр. 85 Врач выездной бригады скорой медицинской помощи</a:t>
            </a:r>
          </a:p>
          <a:p>
            <a:r>
              <a:rPr lang="ru-RU" sz="1200" dirty="0">
                <a:latin typeface="Times New Roman" panose="02020603050405020304" pitchFamily="18" charset="0"/>
                <a:cs typeface="Times New Roman" panose="02020603050405020304" pitchFamily="18" charset="0"/>
              </a:rPr>
              <a:t>Стр. 134 Нейропсихолог</a:t>
            </a:r>
          </a:p>
          <a:p>
            <a:r>
              <a:rPr lang="ru-RU" sz="1200" dirty="0">
                <a:latin typeface="Times New Roman" panose="02020603050405020304" pitchFamily="18" charset="0"/>
                <a:cs typeface="Times New Roman" panose="02020603050405020304" pitchFamily="18" charset="0"/>
              </a:rPr>
              <a:t>Стр. 135 </a:t>
            </a:r>
            <a:r>
              <a:rPr lang="ru-RU" sz="1200" dirty="0" err="1">
                <a:latin typeface="Times New Roman" panose="02020603050405020304" pitchFamily="18" charset="0"/>
                <a:cs typeface="Times New Roman" panose="02020603050405020304" pitchFamily="18" charset="0"/>
              </a:rPr>
              <a:t>Кинезиоспециалист</a:t>
            </a:r>
            <a:r>
              <a:rPr lang="ru-RU" sz="1200" dirty="0">
                <a:latin typeface="Times New Roman" panose="02020603050405020304" pitchFamily="18" charset="0"/>
                <a:cs typeface="Times New Roman" panose="02020603050405020304" pitchFamily="18" charset="0"/>
              </a:rPr>
              <a:t> (специалист по физической реабилитации)</a:t>
            </a:r>
          </a:p>
          <a:p>
            <a:r>
              <a:rPr lang="ru-RU" sz="1200" dirty="0">
                <a:latin typeface="Times New Roman" panose="02020603050405020304" pitchFamily="18" charset="0"/>
                <a:cs typeface="Times New Roman" panose="02020603050405020304" pitchFamily="18" charset="0"/>
              </a:rPr>
              <a:t>Стр. 142 </a:t>
            </a:r>
            <a:r>
              <a:rPr lang="ru-RU" sz="1200" dirty="0" err="1">
                <a:latin typeface="Times New Roman" panose="02020603050405020304" pitchFamily="18" charset="0"/>
                <a:cs typeface="Times New Roman" panose="02020603050405020304" pitchFamily="18" charset="0"/>
              </a:rPr>
              <a:t>Эргоспециалист</a:t>
            </a:r>
            <a:r>
              <a:rPr lang="ru-RU" sz="1200" dirty="0">
                <a:latin typeface="Times New Roman" panose="02020603050405020304" pitchFamily="18" charset="0"/>
                <a:cs typeface="Times New Roman" panose="02020603050405020304" pitchFamily="18" charset="0"/>
              </a:rPr>
              <a:t> (специалист по </a:t>
            </a:r>
            <a:r>
              <a:rPr lang="ru-RU" sz="1200" dirty="0" err="1">
                <a:latin typeface="Times New Roman" panose="02020603050405020304" pitchFamily="18" charset="0"/>
                <a:cs typeface="Times New Roman" panose="02020603050405020304" pitchFamily="18" charset="0"/>
              </a:rPr>
              <a:t>эргореабилитации</a:t>
            </a:r>
            <a:r>
              <a:rPr lang="ru-RU" sz="1200" dirty="0">
                <a:latin typeface="Times New Roman" panose="02020603050405020304" pitchFamily="18" charset="0"/>
                <a:cs typeface="Times New Roman" panose="02020603050405020304" pitchFamily="18" charset="0"/>
              </a:rPr>
              <a:t>)</a:t>
            </a:r>
          </a:p>
          <a:p>
            <a:pPr marL="0" indent="0">
              <a:buNone/>
            </a:pPr>
            <a:r>
              <a:rPr lang="ru-RU" sz="1200" dirty="0">
                <a:latin typeface="Times New Roman" panose="02020603050405020304" pitchFamily="18" charset="0"/>
                <a:cs typeface="Times New Roman" panose="02020603050405020304" pitchFamily="18" charset="0"/>
              </a:rPr>
              <a:t>Стр. 134,135,142 - Специалисты с высшим немедицинским образованием</a:t>
            </a:r>
          </a:p>
          <a:p>
            <a:r>
              <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190 Медицинская сестра(брат) по паллиативной медицине</a:t>
            </a:r>
            <a:endParaRPr lang="ru-RU" sz="1200" dirty="0">
              <a:latin typeface="Times New Roman" panose="02020603050405020304" pitchFamily="18" charset="0"/>
              <a:cs typeface="Times New Roman" panose="02020603050405020304" pitchFamily="18" charset="0"/>
            </a:endParaRPr>
          </a:p>
          <a:p>
            <a:r>
              <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197 Медицинская сестра (брат)  по оказанию медицинской помощи обучающимся</a:t>
            </a:r>
          </a:p>
          <a:p>
            <a:r>
              <a:rPr lang="ru-RU" sz="1200" dirty="0">
                <a:latin typeface="Times New Roman" panose="02020603050405020304" pitchFamily="18" charset="0"/>
                <a:cs typeface="Times New Roman" panose="02020603050405020304" pitchFamily="18" charset="0"/>
              </a:rPr>
              <a:t>стр. 241 специалист в области </a:t>
            </a:r>
            <a:r>
              <a:rPr lang="ru-RU" sz="1200" dirty="0" err="1">
                <a:latin typeface="Times New Roman" panose="02020603050405020304" pitchFamily="18" charset="0"/>
                <a:cs typeface="Times New Roman" panose="02020603050405020304" pitchFamily="18" charset="0"/>
              </a:rPr>
              <a:t>слухопротезирования</a:t>
            </a:r>
            <a:endParaRPr lang="ru-RU" sz="1200" dirty="0">
              <a:latin typeface="Times New Roman" panose="02020603050405020304" pitchFamily="18" charset="0"/>
              <a:cs typeface="Times New Roman" panose="02020603050405020304" pitchFamily="18" charset="0"/>
            </a:endParaRPr>
          </a:p>
          <a:p>
            <a:pPr marL="0" indent="0">
              <a:buNone/>
            </a:pPr>
            <a:r>
              <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Стр. 241  специалисты со средним профессиональным немедицинским образованием</a:t>
            </a:r>
          </a:p>
          <a:p>
            <a:endPar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endPar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kumimoji="0" lang="ru-RU" sz="1200" b="0"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62110525"/>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TM04033925[[fn=Капля]]</Template>
  <TotalTime>1879</TotalTime>
  <Words>3514</Words>
  <Application>Microsoft Office PowerPoint</Application>
  <PresentationFormat>Широкоэкранный</PresentationFormat>
  <Paragraphs>288</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Cambria Math</vt:lpstr>
      <vt:lpstr>Times New Roman</vt:lpstr>
      <vt:lpstr>Tw Cen MT</vt:lpstr>
      <vt:lpstr>Капля</vt:lpstr>
      <vt:lpstr>Раздел II  Штаты медицинской организации </vt:lpstr>
      <vt:lpstr>Все МО  заполняют таблицу  в соответствии со штатным расписанием</vt:lpstr>
      <vt:lpstr>Что такое Совместительство и что такое совмещение.</vt:lpstr>
      <vt:lpstr>Правила округления при расчете штатной (занятой) численности работников</vt:lpstr>
      <vt:lpstr>Штатные и занятые должности</vt:lpstr>
      <vt:lpstr>Заполнение граф с 12-17.</vt:lpstr>
      <vt:lpstr>Должности и физические лица МО</vt:lpstr>
      <vt:lpstr>Должности и физические лица МО</vt:lpstr>
      <vt:lpstr>Должности и физические лица МО Новые должности</vt:lpstr>
      <vt:lpstr>Должности и физические лица МО  Провизоры  всего стр. 143</vt:lpstr>
      <vt:lpstr>Должности и физические лица МО</vt:lpstr>
      <vt:lpstr>Должности и физические лица МО</vt:lpstr>
      <vt:lpstr>Пояснительные</vt:lpstr>
      <vt:lpstr>Форма 30 таблица  1105 «Скорая Медицинская Помощь»</vt:lpstr>
      <vt:lpstr>Таблицы по Скорой помощи</vt:lpstr>
      <vt:lpstr>Форма 30 таблица 1109</vt:lpstr>
      <vt:lpstr>                               Посещения                                                               По поводу заболевания                                С профилактической целью</vt:lpstr>
      <vt:lpstr>Работа врачей медицинской организации в амбулаторных условиях</vt:lpstr>
      <vt:lpstr>Передвижные подразделения и формы работы  Сопоставление таблиц 1003 , 2105, 2100, 2101</vt:lpstr>
      <vt:lpstr>Работа врачей поликлиники</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II  Штаты медицинской организации </dc:title>
  <dc:creator>Кочергина Анна Михайловна</dc:creator>
  <cp:lastModifiedBy>Кочергина Анна Михайловна</cp:lastModifiedBy>
  <cp:revision>55</cp:revision>
  <cp:lastPrinted>2023-12-12T08:07:09Z</cp:lastPrinted>
  <dcterms:created xsi:type="dcterms:W3CDTF">2023-08-21T06:37:09Z</dcterms:created>
  <dcterms:modified xsi:type="dcterms:W3CDTF">2023-12-12T10:55:26Z</dcterms:modified>
</cp:coreProperties>
</file>