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A1621-6D8E-4CD4-908B-934000EC5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5465B-06A4-4F27-BA0D-526B589C0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27682-16D7-4EE5-9ADD-A630C5D4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4C57B-66E5-4E8C-AAC4-A73C4354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7B5E1-BE1C-4635-95C2-92E9DBBB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8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B102F-3E97-4528-A1A2-2805EABD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8DAE0-B676-4366-B7FA-8BC7A27F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562CD-A9BC-4A5C-A7A7-4090A9D2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C1C79-E431-4F28-8B0A-F7CA87C1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54896-6871-4443-8320-5AA274F5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43DC92-2FDA-41F3-B0A3-6CD957C44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A7DAA6-985F-4A9D-89A3-D366450DA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0AA62-1DA2-4B19-A87A-3385D877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6EDC6-66FB-4374-9D9A-1222B8F9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CF8BA2-B68C-450C-8A69-1BE9B8DE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7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865F7-9058-4736-A13E-6402BACD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E129E-80AE-45B7-AC46-EB02A069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8DEF6-FF11-4BDB-8E0F-6AACFF9F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7659B-B117-40FE-BC3B-479D9A49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49479-4B01-4548-A6AF-3093EE46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6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2C79E-115D-40F7-AFC0-41EC2A24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AD93A-CDCC-40DE-9B51-BEA90390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692203-AF43-47C8-9017-2521C0590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795B06-CF9F-4CE5-B88B-8C5CC4AC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AC7AE-8D15-4B1D-B381-9EFBD7FE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9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A56A-5F3C-4F9A-8839-2412E119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6D08-577C-4692-9D21-10328FD19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978D35-762C-40C4-BABF-C6C7B391B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A2E17-7E66-424C-AF86-9FA7E731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40BAE9-3305-44AD-96D4-5E429597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C4BAC3-802F-4523-BD4D-411F8120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52951-1617-4799-BC38-6363EA9D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F0EB3-7D3C-40A9-8DCB-7D37BE0AA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3959AA-6BDD-4561-A944-9AF98BE3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F050A2-4D12-4597-86BC-F50C76EA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BE7654-EE8C-41D0-B45E-B2FB7659B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79A523-A199-4B97-9750-C2F8232C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C3A64D-EED4-4A7D-8DEA-5C0D0F7B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592F31-F414-4208-BED0-177D5AC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5EC21-8316-40A3-8C29-711AFF78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3E18DE-4F60-4450-BDC7-82B50BC0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7DC1B5-A440-441F-A3EA-E9250D85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E8536F-E41C-47B8-905E-255C565B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3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A243F7-9F9E-4790-BB32-9C6D4C7F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92FB75-D296-42EF-9B5D-65216994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C93D4B-4C5C-4388-B08B-1D04487D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4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4689E-7A9B-4343-B387-792FCE59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6BF10-21D4-4470-B7B4-ED781B8AC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D48960-3D38-47AB-AD80-738C63EE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15AA1-ADA1-46A9-9979-6C88348E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4BBFC-54FA-475D-885E-83806A03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5E160-0D09-4452-96A9-7E75BEC9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3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28EB1-592F-4B1D-A7E9-784B9A90F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22C889-290C-4C2D-A2AC-F2E7B93F2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8935F8-9165-44E2-A68C-E2F4F8469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CE3A1-8D2D-4783-93B6-C9B72AC9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8EB39C-D6AD-4E76-9839-5F8C24F8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AAFAC1-ED96-4A4B-AEC8-497CFE11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6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9B030-ED6D-4E4F-99DE-7C6DED42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53377-A496-40D5-9153-3D48A22B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A4DE6-A575-413B-9F92-206B599AE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7440-4234-463F-A50A-419D75C0ECF6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34906-5AEF-43C8-9E60-64AA8C623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82410-71CE-401E-B223-169B0230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0BBD-3482-456E-BB29-A0DA5E9E5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D2974A-5A71-49DB-9572-A9A62E04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E9DB9-CCE2-44A7-9969-3F52C561E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2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721109-48AC-4A3C-885A-07AF33BB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21" y="453006"/>
            <a:ext cx="10531679" cy="57239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Форма 30 табл.2600 </a:t>
            </a:r>
          </a:p>
          <a:p>
            <a:pPr marL="0" indent="0">
              <a:buNone/>
            </a:pPr>
            <a:r>
              <a:rPr lang="ru-RU" b="1" dirty="0"/>
              <a:t>«Диспансерное наблюдение за ветеранами ВОВ, боевых действий, военной службы и инвалидами ВОВ, боевых действий».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Форма изменена.</a:t>
            </a:r>
          </a:p>
          <a:p>
            <a:pPr marL="0" indent="0">
              <a:buNone/>
            </a:pPr>
            <a:r>
              <a:rPr lang="ru-RU" dirty="0"/>
              <a:t>Появились новые категории.</a:t>
            </a:r>
          </a:p>
          <a:p>
            <a:pPr marL="0" indent="0">
              <a:buNone/>
            </a:pPr>
            <a:r>
              <a:rPr lang="ru-RU" dirty="0"/>
              <a:t>Межгодовая сверка – это сверка внутри расчетного года, т.е.</a:t>
            </a:r>
          </a:p>
          <a:p>
            <a:pPr marL="0" indent="0">
              <a:buNone/>
            </a:pPr>
            <a:r>
              <a:rPr lang="ru-RU" dirty="0"/>
              <a:t> состоящие под диспансерным наблюдением на начало года + взятые на учет – снятые с учета и соответственно состоящие под Д-наблюдением на конец года. </a:t>
            </a:r>
          </a:p>
          <a:p>
            <a:pPr marL="0" indent="0">
              <a:buNone/>
            </a:pPr>
            <a:r>
              <a:rPr lang="ru-RU" dirty="0"/>
              <a:t>Кого следует показывать в этой таблице?</a:t>
            </a:r>
          </a:p>
          <a:p>
            <a:pPr marL="0" indent="0">
              <a:buNone/>
            </a:pPr>
            <a:r>
              <a:rPr lang="ru-RU" dirty="0"/>
              <a:t>Закон 5-ФЗ в последней редакции от 28.04.2023 всё регулирует и пациенты должны предоставить соответствующие документы.</a:t>
            </a:r>
          </a:p>
          <a:p>
            <a:pPr marL="0" indent="0">
              <a:buNone/>
            </a:pPr>
            <a:r>
              <a:rPr lang="ru-RU" dirty="0"/>
              <a:t>Ветераны ВОВ - № 5-ФЗ от 12.01.1995г. статья 2.</a:t>
            </a:r>
          </a:p>
          <a:p>
            <a:pPr marL="0" indent="0">
              <a:buNone/>
            </a:pPr>
            <a:r>
              <a:rPr lang="ru-RU" dirty="0"/>
              <a:t>Инвалиды ВОВ - № 5-ФЗ от 12.01.1995г. статья 4.</a:t>
            </a:r>
          </a:p>
          <a:p>
            <a:pPr marL="0" indent="0">
              <a:buNone/>
            </a:pPr>
            <a:r>
              <a:rPr lang="ru-RU" dirty="0"/>
              <a:t>Ветераны боевых действий – № 5-ФЗ от 12.01.1995г. статья 3.</a:t>
            </a:r>
          </a:p>
          <a:p>
            <a:pPr marL="0" indent="0">
              <a:buNone/>
            </a:pPr>
            <a:r>
              <a:rPr lang="ru-RU" dirty="0"/>
              <a:t>Инвалиды боевых действий - № 5-ФЗ от 12.01.1995г. статья 4.</a:t>
            </a:r>
          </a:p>
          <a:p>
            <a:pPr marL="0" indent="0">
              <a:buNone/>
            </a:pPr>
            <a:r>
              <a:rPr lang="ru-RU" dirty="0"/>
              <a:t>Ветераны военной службы - № 5-ФЗ от 12.01.1995г. статья 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1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037A95-5BE5-4D73-9F30-B99CB37D3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33677"/>
              </p:ext>
            </p:extLst>
          </p:nvPr>
        </p:nvGraphicFramePr>
        <p:xfrm>
          <a:off x="401653" y="819916"/>
          <a:ext cx="11314636" cy="5837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5355">
                  <a:extLst>
                    <a:ext uri="{9D8B030D-6E8A-4147-A177-3AD203B41FA5}">
                      <a16:colId xmlns:a16="http://schemas.microsoft.com/office/drawing/2014/main" val="3861805568"/>
                    </a:ext>
                  </a:extLst>
                </a:gridCol>
                <a:gridCol w="562361">
                  <a:extLst>
                    <a:ext uri="{9D8B030D-6E8A-4147-A177-3AD203B41FA5}">
                      <a16:colId xmlns:a16="http://schemas.microsoft.com/office/drawing/2014/main" val="4161030873"/>
                    </a:ext>
                  </a:extLst>
                </a:gridCol>
                <a:gridCol w="1259378">
                  <a:extLst>
                    <a:ext uri="{9D8B030D-6E8A-4147-A177-3AD203B41FA5}">
                      <a16:colId xmlns:a16="http://schemas.microsoft.com/office/drawing/2014/main" val="2012681498"/>
                    </a:ext>
                  </a:extLst>
                </a:gridCol>
                <a:gridCol w="1316137">
                  <a:extLst>
                    <a:ext uri="{9D8B030D-6E8A-4147-A177-3AD203B41FA5}">
                      <a16:colId xmlns:a16="http://schemas.microsoft.com/office/drawing/2014/main" val="2937427701"/>
                    </a:ext>
                  </a:extLst>
                </a:gridCol>
                <a:gridCol w="910513">
                  <a:extLst>
                    <a:ext uri="{9D8B030D-6E8A-4147-A177-3AD203B41FA5}">
                      <a16:colId xmlns:a16="http://schemas.microsoft.com/office/drawing/2014/main" val="3230833058"/>
                    </a:ext>
                  </a:extLst>
                </a:gridCol>
                <a:gridCol w="1215446">
                  <a:extLst>
                    <a:ext uri="{9D8B030D-6E8A-4147-A177-3AD203B41FA5}">
                      <a16:colId xmlns:a16="http://schemas.microsoft.com/office/drawing/2014/main" val="3397454015"/>
                    </a:ext>
                  </a:extLst>
                </a:gridCol>
                <a:gridCol w="1215446">
                  <a:extLst>
                    <a:ext uri="{9D8B030D-6E8A-4147-A177-3AD203B41FA5}">
                      <a16:colId xmlns:a16="http://schemas.microsoft.com/office/drawing/2014/main" val="2127292256"/>
                    </a:ext>
                  </a:extLst>
                </a:gridCol>
              </a:tblGrid>
              <a:tr h="182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строки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Число аппаратов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и оборудова-ния, 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них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10520"/>
                  </a:ext>
                </a:extLst>
              </a:tr>
              <a:tr h="1038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подразделениях, оказывающих медицинскую помощь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в амбулаторных условиях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действую-щих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 сроком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эксплуатации свыше 10 лет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из них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в подразделениях, оказывающих медицинскую помощь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в амбулаторных условиях (из гр. 6)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extLst>
                  <a:ext uri="{0D108BD9-81ED-4DB2-BD59-A6C34878D82A}">
                    <a16:rowId xmlns:a16="http://schemas.microsoft.com/office/drawing/2014/main" val="1913331435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extLst>
                  <a:ext uri="{0D108BD9-81ED-4DB2-BD59-A6C34878D82A}">
                    <a16:rowId xmlns:a16="http://schemas.microsoft.com/office/drawing/2014/main" val="2793675653"/>
                  </a:ext>
                </a:extLst>
              </a:tr>
              <a:tr h="28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Телеуправляемые поворотные столы-штативы с функцией рентгеноскопии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951352545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Рентгенодиагностические комплексы на 3 рабочих места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816250085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Рентгенодиагностические комплексы на 2 рабочих места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2156223576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них цифровые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795803826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Рентгенодиагностические комплексы на 1 рабочее место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84654806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них цифровые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935725816"/>
                  </a:ext>
                </a:extLst>
              </a:tr>
              <a:tr h="28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Цифровые аппараты для исследований органов грудной клетки (цифровые флюорографы)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750629705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них на шасси автомобилей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483136098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Пленочные флюорографы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498040368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из них на шасси автомобилей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854558715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Палатные аппараты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456365933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Передвижные рентгенотелевизионные установки типа С-дуга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1277245766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Рентгенурологические аппараты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495592695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Маммографические аппараты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69051069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них: цифровые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1241138000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  с функцией томосинтеза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4245645848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Дентальные аппараты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4279506496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из них: прицельные (радиовизиографы)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966691791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                      из них цифровые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709897327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 панорамные томографы (ортопантомографы)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1005379817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        из них цифровые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11.2.1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2488239833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дентальные томографы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1412648501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Ангиографические аппараты стационарные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255189257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Компьютерные томографы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1962094548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из них: пошаговые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1334512890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  спиральные односрезовые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709260897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  спиральные многосрезовые, всего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789820272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ru-RU" sz="700">
                          <a:effectLst/>
                        </a:rPr>
                        <a:t>           в том числе: менее 16 срезов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13.3.1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821203061"/>
                  </a:ext>
                </a:extLst>
              </a:tr>
              <a:tr h="144263">
                <a:tc>
                  <a:txBody>
                    <a:bodyPr/>
                    <a:lstStyle/>
                    <a:p>
                      <a:pPr marL="27051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                                16 срезов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13.3.2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393" marR="48393" marT="0" marB="0" anchor="ctr"/>
                </a:tc>
                <a:extLst>
                  <a:ext uri="{0D108BD9-81ED-4DB2-BD59-A6C34878D82A}">
                    <a16:rowId xmlns:a16="http://schemas.microsoft.com/office/drawing/2014/main" val="3452370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034A21F-3A12-44F7-B82A-E846942F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08" y="358250"/>
            <a:ext cx="17770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 Аппараты и оборудование для лучевой диагностики, единица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(5117)</a:t>
            </a: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												</a:t>
            </a: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</a:t>
            </a:r>
            <a:r>
              <a:rPr kumimoji="0" lang="en-US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2362AA-4E53-4618-AEFF-8BEBEC9EF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41307"/>
              </p:ext>
            </p:extLst>
          </p:nvPr>
        </p:nvGraphicFramePr>
        <p:xfrm>
          <a:off x="273465" y="887223"/>
          <a:ext cx="11425724" cy="58895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07681">
                  <a:extLst>
                    <a:ext uri="{9D8B030D-6E8A-4147-A177-3AD203B41FA5}">
                      <a16:colId xmlns:a16="http://schemas.microsoft.com/office/drawing/2014/main" val="2713186950"/>
                    </a:ext>
                  </a:extLst>
                </a:gridCol>
                <a:gridCol w="657996">
                  <a:extLst>
                    <a:ext uri="{9D8B030D-6E8A-4147-A177-3AD203B41FA5}">
                      <a16:colId xmlns:a16="http://schemas.microsoft.com/office/drawing/2014/main" val="1693225627"/>
                    </a:ext>
                  </a:extLst>
                </a:gridCol>
                <a:gridCol w="980134">
                  <a:extLst>
                    <a:ext uri="{9D8B030D-6E8A-4147-A177-3AD203B41FA5}">
                      <a16:colId xmlns:a16="http://schemas.microsoft.com/office/drawing/2014/main" val="742516230"/>
                    </a:ext>
                  </a:extLst>
                </a:gridCol>
                <a:gridCol w="921627">
                  <a:extLst>
                    <a:ext uri="{9D8B030D-6E8A-4147-A177-3AD203B41FA5}">
                      <a16:colId xmlns:a16="http://schemas.microsoft.com/office/drawing/2014/main" val="2824565613"/>
                    </a:ext>
                  </a:extLst>
                </a:gridCol>
                <a:gridCol w="921627">
                  <a:extLst>
                    <a:ext uri="{9D8B030D-6E8A-4147-A177-3AD203B41FA5}">
                      <a16:colId xmlns:a16="http://schemas.microsoft.com/office/drawing/2014/main" val="3290514036"/>
                    </a:ext>
                  </a:extLst>
                </a:gridCol>
                <a:gridCol w="921627">
                  <a:extLst>
                    <a:ext uri="{9D8B030D-6E8A-4147-A177-3AD203B41FA5}">
                      <a16:colId xmlns:a16="http://schemas.microsoft.com/office/drawing/2014/main" val="3417499666"/>
                    </a:ext>
                  </a:extLst>
                </a:gridCol>
                <a:gridCol w="921627">
                  <a:extLst>
                    <a:ext uri="{9D8B030D-6E8A-4147-A177-3AD203B41FA5}">
                      <a16:colId xmlns:a16="http://schemas.microsoft.com/office/drawing/2014/main" val="1483089304"/>
                    </a:ext>
                  </a:extLst>
                </a:gridCol>
                <a:gridCol w="921627">
                  <a:extLst>
                    <a:ext uri="{9D8B030D-6E8A-4147-A177-3AD203B41FA5}">
                      <a16:colId xmlns:a16="http://schemas.microsoft.com/office/drawing/2014/main" val="482648894"/>
                    </a:ext>
                  </a:extLst>
                </a:gridCol>
                <a:gridCol w="823398">
                  <a:extLst>
                    <a:ext uri="{9D8B030D-6E8A-4147-A177-3AD203B41FA5}">
                      <a16:colId xmlns:a16="http://schemas.microsoft.com/office/drawing/2014/main" val="1981917670"/>
                    </a:ext>
                  </a:extLst>
                </a:gridCol>
                <a:gridCol w="1024190">
                  <a:extLst>
                    <a:ext uri="{9D8B030D-6E8A-4147-A177-3AD203B41FA5}">
                      <a16:colId xmlns:a16="http://schemas.microsoft.com/office/drawing/2014/main" val="888094513"/>
                    </a:ext>
                  </a:extLst>
                </a:gridCol>
                <a:gridCol w="1024190">
                  <a:extLst>
                    <a:ext uri="{9D8B030D-6E8A-4147-A177-3AD203B41FA5}">
                      <a16:colId xmlns:a16="http://schemas.microsoft.com/office/drawing/2014/main" val="1067008122"/>
                    </a:ext>
                  </a:extLst>
                </a:gridCol>
              </a:tblGrid>
              <a:tr h="378022">
                <a:tc row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Названия 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подразделений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строки.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Число зданий</a:t>
                      </a:r>
                      <a:r>
                        <a:rPr lang="en-US" sz="900">
                          <a:effectLst/>
                        </a:rPr>
                        <a:t>,</a:t>
                      </a:r>
                      <a:r>
                        <a:rPr lang="ru-RU" sz="900">
                          <a:effectLst/>
                        </a:rPr>
                        <a:t> ед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Общая площадь зданий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 м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25037"/>
                  </a:ext>
                </a:extLst>
              </a:tr>
              <a:tr h="294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 них (из гр. 3):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из них находящихся                 в аварийном состоянии,               или требующих сноса, реконструкции            и капитального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2281622"/>
                  </a:ext>
                </a:extLst>
              </a:tr>
              <a:tr h="189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находятся           в аварийном состоянии, требует сноса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требуют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реконструкии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требуют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капитального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находятся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имеют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автономное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энергоснаб-жение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20615"/>
                  </a:ext>
                </a:extLst>
              </a:tr>
              <a:tr h="1149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приспо-собленных помеще-ниях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арендо-ванных помещениях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544817"/>
                  </a:ext>
                </a:extLst>
              </a:tr>
              <a:tr h="204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087260"/>
                  </a:ext>
                </a:extLst>
              </a:tr>
              <a:tr h="612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Подразделения, оказывающие медицинскую помощь                                   в амбулаторных условиях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655499"/>
                  </a:ext>
                </a:extLst>
              </a:tr>
              <a:tr h="612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Подразделения, оказывающие медицинскую помощь                                     в стационарных условиях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498271"/>
                  </a:ext>
                </a:extLst>
              </a:tr>
              <a:tr h="102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Подразделения, оказывающие медицинскую помощь                                     в амбулаторных и стационарных условиях, расположенные в одном здании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32480"/>
                  </a:ext>
                </a:extLst>
              </a:tr>
              <a:tr h="408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Центры (отделения) врачей общей практики (семейной медицины)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006753"/>
                  </a:ext>
                </a:extLst>
              </a:tr>
              <a:tr h="20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Фельдшерско-акушерские пункты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041984"/>
                  </a:ext>
                </a:extLst>
              </a:tr>
              <a:tr h="20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Фельдшерские пункты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246138"/>
                  </a:ext>
                </a:extLst>
              </a:tr>
              <a:tr h="20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Патологоанатомические отделения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775030"/>
                  </a:ext>
                </a:extLst>
              </a:tr>
              <a:tr h="20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Прочие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575454"/>
                  </a:ext>
                </a:extLst>
              </a:tr>
              <a:tr h="204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 (сумма строк 1-8)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2476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B05399A-0C45-474C-8A9D-309AF92A8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060" y="487113"/>
            <a:ext cx="11945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РАЗДЕЛ </a:t>
            </a:r>
            <a:r>
              <a:rPr kumimoji="0" lang="en-US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VIII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ТЕХНИЧЕСКОЕ СОСТОЯНИЕ ЗДАНИЙ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(8000)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						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15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774</Words>
  <Application>Microsoft Office PowerPoint</Application>
  <PresentationFormat>Широкоэкранный</PresentationFormat>
  <Paragraphs>367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Пушкина О.А.</dc:creator>
  <cp:lastModifiedBy>Пушкина О.А.</cp:lastModifiedBy>
  <cp:revision>2</cp:revision>
  <dcterms:created xsi:type="dcterms:W3CDTF">2023-12-12T07:09:58Z</dcterms:created>
  <dcterms:modified xsi:type="dcterms:W3CDTF">2023-12-12T08:01:34Z</dcterms:modified>
</cp:coreProperties>
</file>