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736" r:id="rId1"/>
  </p:sldMasterIdLst>
  <p:notesMasterIdLst>
    <p:notesMasterId r:id="rId32"/>
  </p:notesMasterIdLst>
  <p:sldIdLst>
    <p:sldId id="283" r:id="rId2"/>
    <p:sldId id="278" r:id="rId3"/>
    <p:sldId id="287" r:id="rId4"/>
    <p:sldId id="259" r:id="rId5"/>
    <p:sldId id="256" r:id="rId6"/>
    <p:sldId id="257" r:id="rId7"/>
    <p:sldId id="258" r:id="rId8"/>
    <p:sldId id="286" r:id="rId9"/>
    <p:sldId id="277" r:id="rId10"/>
    <p:sldId id="262" r:id="rId11"/>
    <p:sldId id="261" r:id="rId12"/>
    <p:sldId id="271" r:id="rId13"/>
    <p:sldId id="269" r:id="rId14"/>
    <p:sldId id="267" r:id="rId15"/>
    <p:sldId id="268" r:id="rId16"/>
    <p:sldId id="270" r:id="rId17"/>
    <p:sldId id="266" r:id="rId18"/>
    <p:sldId id="272" r:id="rId19"/>
    <p:sldId id="273" r:id="rId20"/>
    <p:sldId id="276" r:id="rId21"/>
    <p:sldId id="264" r:id="rId22"/>
    <p:sldId id="275" r:id="rId23"/>
    <p:sldId id="263" r:id="rId24"/>
    <p:sldId id="274" r:id="rId25"/>
    <p:sldId id="279" r:id="rId26"/>
    <p:sldId id="280" r:id="rId27"/>
    <p:sldId id="284" r:id="rId28"/>
    <p:sldId id="285" r:id="rId29"/>
    <p:sldId id="281" r:id="rId30"/>
    <p:sldId id="282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556" autoAdjust="0"/>
  </p:normalViewPr>
  <p:slideViewPr>
    <p:cSldViewPr snapToGrid="0">
      <p:cViewPr varScale="1">
        <p:scale>
          <a:sx n="109" d="100"/>
          <a:sy n="109" d="100"/>
        </p:scale>
        <p:origin x="63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8D24A9-E23F-4A5D-A949-71880228A38C}" type="datetimeFigureOut">
              <a:rPr lang="ru-RU" smtClean="0"/>
              <a:t>12.12.2023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70294A-43BC-4F55-91C3-529B1BFB33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74553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70294A-43BC-4F55-91C3-529B1BFB33CD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68557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DA273-3B93-4031-94D5-B085001BDBFE}" type="datetimeFigureOut">
              <a:rPr lang="ru-RU" smtClean="0"/>
              <a:t>12.12.2023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FF6D2-EB35-4A3B-8C9A-E49E663ABE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78238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DA273-3B93-4031-94D5-B085001BDBFE}" type="datetimeFigureOut">
              <a:rPr lang="ru-RU" smtClean="0"/>
              <a:t>12.12.2023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FF6D2-EB35-4A3B-8C9A-E49E663ABE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47547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DA273-3B93-4031-94D5-B085001BDBFE}" type="datetimeFigureOut">
              <a:rPr lang="ru-RU" smtClean="0"/>
              <a:t>12.12.2023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FF6D2-EB35-4A3B-8C9A-E49E663ABE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36296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DA273-3B93-4031-94D5-B085001BDBFE}" type="datetimeFigureOut">
              <a:rPr lang="ru-RU" smtClean="0"/>
              <a:t>12.12.2023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FF6D2-EB35-4A3B-8C9A-E49E663ABEC2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622987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DA273-3B93-4031-94D5-B085001BDBFE}" type="datetimeFigureOut">
              <a:rPr lang="ru-RU" smtClean="0"/>
              <a:t>12.12.2023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FF6D2-EB35-4A3B-8C9A-E49E663ABE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56196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DA273-3B93-4031-94D5-B085001BDBFE}" type="datetimeFigureOut">
              <a:rPr lang="ru-RU" smtClean="0"/>
              <a:t>12.12.2023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FF6D2-EB35-4A3B-8C9A-E49E663ABE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09424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DA273-3B93-4031-94D5-B085001BDBFE}" type="datetimeFigureOut">
              <a:rPr lang="ru-RU" smtClean="0"/>
              <a:t>12.12.2023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FF6D2-EB35-4A3B-8C9A-E49E663ABE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15753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DA273-3B93-4031-94D5-B085001BDBFE}" type="datetimeFigureOut">
              <a:rPr lang="ru-RU" smtClean="0"/>
              <a:t>12.12.2023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FF6D2-EB35-4A3B-8C9A-E49E663ABE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17364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DA273-3B93-4031-94D5-B085001BDBFE}" type="datetimeFigureOut">
              <a:rPr lang="ru-RU" smtClean="0"/>
              <a:t>12.12.2023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FF6D2-EB35-4A3B-8C9A-E49E663ABE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7006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06DF20-4283-4AB5-A1BE-D8D87B43DE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E21D997-8D65-4700-8371-CCA1D411B4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3151186-B5B0-4584-B8BC-A7C83899D1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DA273-3B93-4031-94D5-B085001BDBFE}" type="datetimeFigureOut">
              <a:rPr lang="ru-RU" smtClean="0"/>
              <a:t>12.12.2023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67FCA7D-A909-4F60-A237-43163CFCF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DBF1EE2-F075-479A-8C3D-471C3E6B7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FF6D2-EB35-4A3B-8C9A-E49E663ABE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8290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DA273-3B93-4031-94D5-B085001BDBFE}" type="datetimeFigureOut">
              <a:rPr lang="ru-RU" smtClean="0"/>
              <a:t>12.12.2023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FF6D2-EB35-4A3B-8C9A-E49E663ABE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26644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DA273-3B93-4031-94D5-B085001BDBFE}" type="datetimeFigureOut">
              <a:rPr lang="ru-RU" smtClean="0"/>
              <a:t>12.12.2023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FF6D2-EB35-4A3B-8C9A-E49E663ABE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39998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DA273-3B93-4031-94D5-B085001BDBFE}" type="datetimeFigureOut">
              <a:rPr lang="ru-RU" smtClean="0"/>
              <a:t>12.12.2023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FF6D2-EB35-4A3B-8C9A-E49E663ABE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02063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DA273-3B93-4031-94D5-B085001BDBFE}" type="datetimeFigureOut">
              <a:rPr lang="ru-RU" smtClean="0"/>
              <a:t>12.12.2023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FF6D2-EB35-4A3B-8C9A-E49E663ABE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77937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DA273-3B93-4031-94D5-B085001BDBFE}" type="datetimeFigureOut">
              <a:rPr lang="ru-RU" smtClean="0"/>
              <a:t>12.12.2023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FF6D2-EB35-4A3B-8C9A-E49E663ABE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46849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DA273-3B93-4031-94D5-B085001BDBFE}" type="datetimeFigureOut">
              <a:rPr lang="ru-RU" smtClean="0"/>
              <a:t>12.12.2023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FF6D2-EB35-4A3B-8C9A-E49E663ABE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25744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DA273-3B93-4031-94D5-B085001BDBFE}" type="datetimeFigureOut">
              <a:rPr lang="ru-RU" smtClean="0"/>
              <a:t>12.12.2023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FF6D2-EB35-4A3B-8C9A-E49E663ABE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61957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DA273-3B93-4031-94D5-B085001BDBFE}" type="datetimeFigureOut">
              <a:rPr lang="ru-RU" smtClean="0"/>
              <a:t>12.12.2023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FF6D2-EB35-4A3B-8C9A-E49E663ABE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04085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32DA273-3B93-4031-94D5-B085001BDBFE}" type="datetimeFigureOut">
              <a:rPr lang="ru-RU" smtClean="0"/>
              <a:t>12.12.2023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F05FF6D2-EB35-4A3B-8C9A-E49E663ABE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139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  <p:sldLayoutId id="2147483749" r:id="rId13"/>
    <p:sldLayoutId id="2147483750" r:id="rId14"/>
    <p:sldLayoutId id="2147483751" r:id="rId15"/>
    <p:sldLayoutId id="2147483752" r:id="rId16"/>
    <p:sldLayoutId id="2147483753" r:id="rId17"/>
    <p:sldLayoutId id="2147483754" r:id="rId18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C6FA4B-808C-4F8E-9EDA-68E5E10ED9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>
                <a:cs typeface="Times New Roman" panose="02020603050405020304" pitchFamily="18" charset="0"/>
              </a:rPr>
              <a:t>Ответственность медицинских организаций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CDE1DE5-A5AD-4BBE-A78A-227F44A8DC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75" y="2367093"/>
            <a:ext cx="10364452" cy="4112838"/>
          </a:xfrm>
        </p:spPr>
        <p:txBody>
          <a:bodyPr>
            <a:noAutofit/>
          </a:bodyPr>
          <a:lstStyle/>
          <a:p>
            <a:pPr algn="just"/>
            <a:r>
              <a:rPr lang="ru-RU" sz="2400" dirty="0">
                <a:cs typeface="Times New Roman" panose="02020603050405020304" pitchFamily="18" charset="0"/>
              </a:rPr>
              <a:t>Нарушение порядка представления статистической информации, а равно представление недостоверной статистической информации влечет ответственность, установленную статьей 13.19 Кодекса Российской Федерации об административных правонарушениях от 30.12.2001 N 195-ФЗ, а также статьей 3 Закона Российской Федерации от 13.05.92 N 2761-1 “Об ответственности за нарушение порядка представления государственной статистической отчетности"</a:t>
            </a:r>
          </a:p>
        </p:txBody>
      </p:sp>
    </p:spTree>
    <p:extLst>
      <p:ext uri="{BB962C8B-B14F-4D97-AF65-F5344CB8AC3E}">
        <p14:creationId xmlns:p14="http://schemas.microsoft.com/office/powerpoint/2010/main" val="30409546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B74517B-1B2C-4098-9EE1-35D047FA30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123" y="-244443"/>
            <a:ext cx="16449804" cy="10909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3749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9268A55-8010-4723-9A2B-72278D3CF5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0571" y="-715223"/>
            <a:ext cx="19273929" cy="11358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2899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03317D9-AC6A-4A2F-8C5D-AAD9509A56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2629" y="-525100"/>
            <a:ext cx="17778839" cy="10650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5970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21459D9-F72A-4C91-B61A-B05C51462F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3331" y="425513"/>
            <a:ext cx="14838629" cy="9393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8094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C4A2932-8978-4AD4-8AAD-023C9A9FE0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2383" y="-470779"/>
            <a:ext cx="15892963" cy="1067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2993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34CCB90-1BF8-4BFA-A74D-0072250F45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8140" y="-153908"/>
            <a:ext cx="14922102" cy="1025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434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26A29C4-309D-4382-B93E-173F4FE00A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8020" y="-579422"/>
            <a:ext cx="15300003" cy="10984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2621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C255C6E-E2C6-4F00-9CA1-66A44FC7C3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913" y="72429"/>
            <a:ext cx="15787926" cy="10306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1753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9137552-3F1D-47A7-9691-212B8BA5C7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1438" y="0"/>
            <a:ext cx="15099862" cy="10017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7045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08C66A3-F28C-45EB-833C-9E85783E69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1684" y="398354"/>
            <a:ext cx="15671547" cy="10735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7534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C34CB6-A876-4CDA-A9EC-3715279DF0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561" y="365125"/>
            <a:ext cx="11321561" cy="1516429"/>
          </a:xfrm>
        </p:spPr>
        <p:txBody>
          <a:bodyPr>
            <a:noAutofit/>
          </a:bodyPr>
          <a:lstStyle/>
          <a:p>
            <a:pPr algn="ctr"/>
            <a:r>
              <a:rPr lang="ru-RU" b="1" dirty="0">
                <a:cs typeface="Times New Roman" panose="02020603050405020304" pitchFamily="18" charset="0"/>
              </a:rPr>
              <a:t>Некоторые целевые показатели </a:t>
            </a:r>
            <a:br>
              <a:rPr lang="ru-RU" b="1" dirty="0">
                <a:cs typeface="Times New Roman" panose="02020603050405020304" pitchFamily="18" charset="0"/>
              </a:rPr>
            </a:br>
            <a:r>
              <a:rPr lang="ru-RU" b="1" dirty="0">
                <a:cs typeface="Times New Roman" panose="02020603050405020304" pitchFamily="18" charset="0"/>
              </a:rPr>
              <a:t>(Указы президента от 21.07.2020г № 474, от  07.05.2018 № 204)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DC89628-7149-464D-AF70-14A8BB4606A9}"/>
              </a:ext>
            </a:extLst>
          </p:cNvPr>
          <p:cNvSpPr txBox="1"/>
          <p:nvPr/>
        </p:nvSpPr>
        <p:spPr>
          <a:xfrm>
            <a:off x="914400" y="1881556"/>
            <a:ext cx="10700238" cy="48586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Смертность от ССЗ- 450 на 100 тыс. населения;   З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НО-185 на 100 </a:t>
            </a: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тыс.населения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Доля умерших от ССЗ в структуре общей смертности- 47%</a:t>
            </a: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-в стационаре- 57% от общего количества умерших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Младенческая смертность-  4,5 на 1000 родившихся живыми,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«Д» учет БСК – 70%, у лиц старше трудоспособного возраста- 90%</a:t>
            </a: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ОПЖ-  78 лет до 30 года.</a:t>
            </a: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Число посещений на 1 сельского жителя- 7,4 посещения.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endParaRPr lang="ru-RU" sz="11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endParaRPr lang="ru-RU" sz="11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endParaRPr lang="ru-RU" sz="11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96386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B08328D-71A7-460B-9C4B-EEA5AE1F21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3943" y="-959667"/>
            <a:ext cx="18051292" cy="11683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8772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4960050-18D9-46BF-A523-ED698322CC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3863" y="90535"/>
            <a:ext cx="18105848" cy="10049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4235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652C53E-E678-42D6-94F3-7528E04798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7405" y="1176952"/>
            <a:ext cx="15535745" cy="9187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0448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1C7789E-7FBF-420C-B4AE-82ACD29A85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6659" y="-99587"/>
            <a:ext cx="19898210" cy="10814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5962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713970A-39E7-43C4-9512-5FB951A0FA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0982" y="-190123"/>
            <a:ext cx="15233964" cy="10257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3477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E66814F-645C-43A9-A8D7-D17F9775B4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1454" y="580293"/>
            <a:ext cx="8985738" cy="6418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207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46268F2-3271-4D08-AFDD-6D7E9CC2A3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738" y="290147"/>
            <a:ext cx="9425353" cy="6013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2576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F2AD7A6-1D03-42E5-B9CF-4A74160A84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3392" y="152400"/>
            <a:ext cx="7420708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6304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9257A8-6451-4CE5-BECD-6ACF09FF66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244367"/>
          </a:xfrm>
        </p:spPr>
        <p:txBody>
          <a:bodyPr/>
          <a:lstStyle/>
          <a:p>
            <a:pPr algn="ctr"/>
            <a:r>
              <a:rPr lang="ru-RU" sz="6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AP </a:t>
            </a:r>
            <a:r>
              <a:rPr lang="ru-RU" sz="60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COZ_SyayrovVS</a:t>
            </a:r>
            <a:r>
              <a:rPr lang="ru-RU" sz="6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  ( сеть 3219)</a:t>
            </a:r>
            <a:b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 </a:t>
            </a:r>
            <a:b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b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b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ru-RU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Суяров Владимир Сергеевич.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25398629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5ADC2B-EB6E-4002-B16A-13ECCDE2CF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BA05FDB-6CF6-4BB4-A6F5-EC9CEAAF17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0419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B17396-5D3E-43CC-B6B1-580C0C4EEB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Прогнозируемое число дней работы койки в дневном стационаре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CE801B9-A757-45AE-8A0E-5BCB0224AA0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2118946"/>
            <a:ext cx="10363826" cy="4035669"/>
          </a:xfrm>
        </p:spPr>
        <p:txBody>
          <a:bodyPr>
            <a:normAutofit fontScale="92500" lnSpcReduction="10000"/>
          </a:bodyPr>
          <a:lstStyle/>
          <a:p>
            <a:r>
              <a:rPr lang="ru-RU" dirty="0"/>
              <a:t>-Акушерско-гинекологическая (репродуктивные технологии) -   </a:t>
            </a:r>
            <a:r>
              <a:rPr lang="ru-RU" b="1" dirty="0"/>
              <a:t>1626,6</a:t>
            </a:r>
          </a:p>
          <a:p>
            <a:r>
              <a:rPr lang="ru-RU" dirty="0"/>
              <a:t>Урологическая    -</a:t>
            </a:r>
            <a:r>
              <a:rPr lang="ru-RU" b="1" dirty="0"/>
              <a:t>54,6</a:t>
            </a:r>
          </a:p>
          <a:p>
            <a:r>
              <a:rPr lang="ru-RU" dirty="0"/>
              <a:t>Детская урологическая   - </a:t>
            </a:r>
            <a:r>
              <a:rPr lang="ru-RU" b="1" dirty="0"/>
              <a:t>1253,3</a:t>
            </a:r>
          </a:p>
          <a:p>
            <a:r>
              <a:rPr lang="ru-RU" dirty="0"/>
              <a:t>Реабилитационная    - </a:t>
            </a:r>
            <a:r>
              <a:rPr lang="ru-RU" b="1" dirty="0"/>
              <a:t>581,1</a:t>
            </a:r>
          </a:p>
          <a:p>
            <a:r>
              <a:rPr lang="ru-RU" dirty="0"/>
              <a:t>Онкологическая      - </a:t>
            </a:r>
            <a:r>
              <a:rPr lang="ru-RU" b="1" dirty="0"/>
              <a:t>1019,6</a:t>
            </a:r>
          </a:p>
          <a:p>
            <a:r>
              <a:rPr lang="ru-RU" dirty="0"/>
              <a:t>Терапевтическая     - </a:t>
            </a:r>
            <a:r>
              <a:rPr lang="ru-RU" b="1" dirty="0"/>
              <a:t>576,0</a:t>
            </a:r>
          </a:p>
          <a:p>
            <a:r>
              <a:rPr lang="ru-RU" dirty="0"/>
              <a:t>Неврологическая    - </a:t>
            </a:r>
            <a:r>
              <a:rPr lang="ru-RU" b="1" dirty="0"/>
              <a:t>828,0</a:t>
            </a:r>
          </a:p>
          <a:p>
            <a:r>
              <a:rPr lang="ru-RU" dirty="0"/>
              <a:t>Офтальмологическая   - </a:t>
            </a:r>
            <a:r>
              <a:rPr lang="ru-RU" b="1" dirty="0"/>
              <a:t>561,0</a:t>
            </a:r>
          </a:p>
          <a:p>
            <a:r>
              <a:rPr lang="ru-RU" b="1" dirty="0">
                <a:solidFill>
                  <a:srgbClr val="FF0000"/>
                </a:solidFill>
              </a:rPr>
              <a:t>Дней в году   - 365.</a:t>
            </a:r>
          </a:p>
        </p:txBody>
      </p:sp>
    </p:spTree>
    <p:extLst>
      <p:ext uri="{BB962C8B-B14F-4D97-AF65-F5344CB8AC3E}">
        <p14:creationId xmlns:p14="http://schemas.microsoft.com/office/powerpoint/2010/main" val="36400745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3768A9-775C-4966-A8C8-6CE0ED6EA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5A9A1E8-7B05-431F-AC1A-4A08395569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1854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ECE2F4B-0799-42EC-92F7-D827C5B6F9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5181" y="165182"/>
            <a:ext cx="15626281" cy="10827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521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039A8A-01D0-47DD-BC0E-1B0EFF3A9C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1162" y="390617"/>
            <a:ext cx="11016761" cy="426129"/>
          </a:xfrm>
        </p:spPr>
        <p:txBody>
          <a:bodyPr>
            <a:noAutofit/>
          </a:bodyPr>
          <a:lstStyle/>
          <a:p>
            <a:r>
              <a:rPr lang="ru-RU" sz="3600" b="1" dirty="0"/>
              <a:t>Сопоставление с федеральными проектами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A53E6B4-E436-412E-BFF4-F90357570C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9911" y="1171852"/>
            <a:ext cx="10404629" cy="5295530"/>
          </a:xfrm>
        </p:spPr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Сравнивать информацию в мониторинге в Парусе  (Парус – Мониторинги –       Модернизация первичного звена – Показатели – </a:t>
            </a:r>
            <a:r>
              <a:rPr lang="ru-RU" sz="18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Доля оборудования)           </a:t>
            </a:r>
            <a:r>
              <a:rPr lang="ru-RU" sz="18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на 27.12.2023  </a:t>
            </a:r>
            <a:r>
              <a:rPr lang="ru-RU" sz="18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с ф. 30 табл. 5117 </a:t>
            </a:r>
            <a:r>
              <a:rPr lang="ru-RU" sz="18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за 2023 год;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b="1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Гр. 2 в Показателях  = стр. 005.гр. 7 ф.30 табл. 5117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b="1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Гр. 3 в Показателях  =  стр. 010 гр.7 ф.30 табл. 5117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b="1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Гр. 4 в Показателях  = стр. 013 гр. 7 ф.30 табл. 5117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b="1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Гр. 5 в Показателях  = стр. 019 гр. 7 ф.30 табл. 5117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b="1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Гр. 7 в Показателях  = стр. 005 гр. 4 ф.30 табл. 5117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b="1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Гр. 8 в Показателях  = стр. 010 гр.4  ф.30 табл. 5117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b="1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Гр. 9 в Показателях  = стр. 013 гр.4  ф.30 табл. 5117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b="1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Гр.10 в Показателях  = стр.019 гр.4 ф.30 табл. 5117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779780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53DE7CB-1C1C-40E0-9652-B36BDBE2888C}"/>
              </a:ext>
            </a:extLst>
          </p:cNvPr>
          <p:cNvSpPr txBox="1"/>
          <p:nvPr/>
        </p:nvSpPr>
        <p:spPr>
          <a:xfrm>
            <a:off x="984738" y="202224"/>
            <a:ext cx="1019907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dirty="0"/>
              <a:t>Сопоставление с федеральными проектами</a:t>
            </a:r>
            <a:endParaRPr lang="ru-RU" sz="3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C4B1F2-88AA-403A-97D8-8783861E87E6}"/>
              </a:ext>
            </a:extLst>
          </p:cNvPr>
          <p:cNvSpPr txBox="1"/>
          <p:nvPr/>
        </p:nvSpPr>
        <p:spPr>
          <a:xfrm>
            <a:off x="1589103" y="1171852"/>
            <a:ext cx="8868791" cy="9682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Сравнивать информацию в мониторинге в Парусе  (Парус – Мониторинги – Модернизация первичного звена – Показатели – </a:t>
            </a:r>
            <a:r>
              <a:rPr lang="ru-RU" sz="18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Доля зданий</a:t>
            </a:r>
            <a:r>
              <a:rPr lang="ru-RU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на 27.12.2023 с </a:t>
            </a:r>
            <a:r>
              <a:rPr lang="ru-RU" sz="18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ф. 30 табл. 8000 </a:t>
            </a:r>
            <a:r>
              <a:rPr lang="ru-RU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 2023 год;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DE7546C-B59F-4E69-A70C-4AD59F56C00A}"/>
              </a:ext>
            </a:extLst>
          </p:cNvPr>
          <p:cNvSpPr txBox="1"/>
          <p:nvPr/>
        </p:nvSpPr>
        <p:spPr>
          <a:xfrm>
            <a:off x="834502" y="2140129"/>
            <a:ext cx="4989249" cy="27692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Гр. 2 в Показателях = стр. 001 гр.4 ф.30 табл. 8000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Гр. 3 в Показателях = стр. 001 гр.5 ф.30 табл. 8000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Гр. 4 в Показателях = стр. 001 гр.6 ф.30 табл. 8000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Гр. 5 в Показателях = стр. 004 гр.4 ф.30 табл. 8000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Гр. 6 в Показателях = стр. 004 гр.5 ф.30 табл. 8000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Гр. 7 в Показателях = стр. 004 гр.6 ф.30 табл. 8000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Гр. 8 в Показателях = стр. 005 гр.4 ф.30 табл. 8000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9D1C832-CCD5-48ED-A083-2337BADB2037}"/>
              </a:ext>
            </a:extLst>
          </p:cNvPr>
          <p:cNvSpPr txBox="1"/>
          <p:nvPr/>
        </p:nvSpPr>
        <p:spPr>
          <a:xfrm>
            <a:off x="5948039" y="2196044"/>
            <a:ext cx="5539665" cy="35671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Гр. 9 в Показателях = стр. 005 гр.5 ф.30 табл. 8000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Гр.10 в Показателях = стр. 005 гр.6 ф.30 табл. 8000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Гр.11 в Показателях = стр. 006 гр.4 ф.30 табл. 8000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Гр. 12 в Показателях = стр. 006 гр.5 ф.30 табл. 8000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Гр. 13 в Показателях = стр. 006 гр.6 ф.30 табл. 8000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Гр. 15 в Показателях = стр. 001 гр.3 ф.30 табл. 8000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Гр. 16 в Показателях = стр. 004 гр.3 ф.30 табл. 8000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Гр. 17 в Показателях = стр. 005 гр.3 ф.30 табл. 8000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Гр. 18 в Показателях = стр. 006 гр.3 ф.30 табл. 8000</a:t>
            </a:r>
          </a:p>
        </p:txBody>
      </p:sp>
    </p:spTree>
    <p:extLst>
      <p:ext uri="{BB962C8B-B14F-4D97-AF65-F5344CB8AC3E}">
        <p14:creationId xmlns:p14="http://schemas.microsoft.com/office/powerpoint/2010/main" val="28667236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705245A-D45D-4F77-BAFA-2D4DCD39BFB3}"/>
              </a:ext>
            </a:extLst>
          </p:cNvPr>
          <p:cNvSpPr txBox="1"/>
          <p:nvPr/>
        </p:nvSpPr>
        <p:spPr>
          <a:xfrm>
            <a:off x="663388" y="248575"/>
            <a:ext cx="110624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dirty="0"/>
              <a:t>Сопоставление с федеральными проектами</a:t>
            </a:r>
            <a:endParaRPr lang="ru-RU" sz="3600" dirty="0"/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CD19A274-6794-40E3-8AC1-9C8C343103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4153587"/>
              </p:ext>
            </p:extLst>
          </p:nvPr>
        </p:nvGraphicFramePr>
        <p:xfrm>
          <a:off x="544805" y="956094"/>
          <a:ext cx="11181029" cy="5807183"/>
        </p:xfrm>
        <a:graphic>
          <a:graphicData uri="http://schemas.openxmlformats.org/drawingml/2006/table">
            <a:tbl>
              <a:tblPr firstRow="1" firstCol="1" bandRow="1"/>
              <a:tblGrid>
                <a:gridCol w="2359760">
                  <a:extLst>
                    <a:ext uri="{9D8B030D-6E8A-4147-A177-3AD203B41FA5}">
                      <a16:colId xmlns:a16="http://schemas.microsoft.com/office/drawing/2014/main" val="3675827992"/>
                    </a:ext>
                  </a:extLst>
                </a:gridCol>
                <a:gridCol w="4614724">
                  <a:extLst>
                    <a:ext uri="{9D8B030D-6E8A-4147-A177-3AD203B41FA5}">
                      <a16:colId xmlns:a16="http://schemas.microsoft.com/office/drawing/2014/main" val="2901924865"/>
                    </a:ext>
                  </a:extLst>
                </a:gridCol>
                <a:gridCol w="2875686">
                  <a:extLst>
                    <a:ext uri="{9D8B030D-6E8A-4147-A177-3AD203B41FA5}">
                      <a16:colId xmlns:a16="http://schemas.microsoft.com/office/drawing/2014/main" val="2816004605"/>
                    </a:ext>
                  </a:extLst>
                </a:gridCol>
                <a:gridCol w="1330859">
                  <a:extLst>
                    <a:ext uri="{9D8B030D-6E8A-4147-A177-3AD203B41FA5}">
                      <a16:colId xmlns:a16="http://schemas.microsoft.com/office/drawing/2014/main" val="3796541954"/>
                    </a:ext>
                  </a:extLst>
                </a:gridCol>
              </a:tblGrid>
              <a:tr h="305257"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</a:pPr>
                      <a:r>
                        <a:rPr lang="ru-RU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Название мониторинга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980" marR="549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</a:pPr>
                      <a:r>
                        <a:rPr lang="ru-RU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ФФСН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980" marR="549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</a:pPr>
                      <a:r>
                        <a:rPr lang="ru-RU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Соответствие в мониторинге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980" marR="549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Подписать форму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980" marR="549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95064720"/>
                  </a:ext>
                </a:extLst>
              </a:tr>
              <a:tr h="1139149"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</a:pPr>
                      <a:r>
                        <a:rPr lang="ru-RU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Мониторинг развития детского здравоохранения</a:t>
                      </a:r>
                    </a:p>
                  </a:txBody>
                  <a:tcPr marL="54980" marR="549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07000"/>
                        </a:lnSpc>
                      </a:pPr>
                      <a:r>
                        <a:rPr lang="ru-RU" sz="12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Ф.12, таб. 1000+2000</a:t>
                      </a:r>
                      <a:r>
                        <a:rPr lang="ru-RU" sz="12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строки по классам впервые выявленных заболеваний;</a:t>
                      </a:r>
                    </a:p>
                    <a:p>
                      <a:pPr marL="457200">
                        <a:lnSpc>
                          <a:spcPct val="107000"/>
                        </a:lnSpc>
                      </a:pPr>
                      <a:r>
                        <a:rPr lang="ru-RU" sz="12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Ф.32 таб.2210</a:t>
                      </a:r>
                      <a:r>
                        <a:rPr lang="ru-RU" sz="12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ru-RU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Преждевременные роды</a:t>
                      </a:r>
                    </a:p>
                    <a:p>
                      <a:pPr marL="457200">
                        <a:lnSpc>
                          <a:spcPct val="107000"/>
                        </a:lnSpc>
                      </a:pPr>
                      <a:r>
                        <a:rPr lang="ru-RU" sz="12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Т.2245</a:t>
                      </a:r>
                      <a:r>
                        <a:rPr lang="ru-RU" sz="12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ru-RU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Число родившихся живыми</a:t>
                      </a:r>
                    </a:p>
                    <a:p>
                      <a:pPr marL="457200">
                        <a:lnSpc>
                          <a:spcPct val="107000"/>
                        </a:lnSpc>
                      </a:pPr>
                      <a:r>
                        <a:rPr lang="ru-RU" sz="12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Ф.30.таб.2100</a:t>
                      </a:r>
                      <a:r>
                        <a:rPr lang="ru-RU" sz="12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ru-RU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Посещения и посещения с </a:t>
                      </a:r>
                      <a:r>
                        <a:rPr lang="ru-RU" sz="12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проф.целью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980" marR="549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</a:pPr>
                      <a:r>
                        <a:rPr lang="ru-RU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457200" algn="ctr">
                        <a:lnSpc>
                          <a:spcPct val="107000"/>
                        </a:lnSpc>
                      </a:pPr>
                      <a:r>
                        <a:rPr lang="ru-RU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457200" algn="ctr">
                        <a:lnSpc>
                          <a:spcPct val="107000"/>
                        </a:lnSpc>
                      </a:pPr>
                      <a:r>
                        <a:rPr lang="ru-RU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Мониторинг развития детского здравоохранения</a:t>
                      </a:r>
                    </a:p>
                    <a:p>
                      <a:pPr marL="457200" algn="ctr">
                        <a:lnSpc>
                          <a:spcPct val="107000"/>
                        </a:lnSpc>
                      </a:pPr>
                      <a:r>
                        <a:rPr lang="ru-RU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2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Приложение 1</a:t>
                      </a:r>
                    </a:p>
                  </a:txBody>
                  <a:tcPr marL="54980" marR="549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</a:pPr>
                      <a:r>
                        <a:rPr lang="ru-RU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457200" algn="l">
                        <a:lnSpc>
                          <a:spcPct val="107000"/>
                        </a:lnSpc>
                      </a:pPr>
                      <a:r>
                        <a:rPr lang="ru-RU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457200"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Родионова И.В.</a:t>
                      </a:r>
                    </a:p>
                  </a:txBody>
                  <a:tcPr marL="54980" marR="549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72229535"/>
                  </a:ext>
                </a:extLst>
              </a:tr>
              <a:tr h="947885"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</a:pPr>
                      <a:r>
                        <a:rPr lang="ru-RU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Профилактические осмотры и ДОГ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980" marR="549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07000"/>
                        </a:lnSpc>
                      </a:pPr>
                      <a:r>
                        <a:rPr lang="ru-RU" sz="12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Ф. 30, таб. 2510</a:t>
                      </a:r>
                      <a:r>
                        <a:rPr lang="ru-RU" sz="12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«Профилактические осмотры и диспансеризация, проведенные медицинской организацией» </a:t>
                      </a:r>
                      <a:r>
                        <a:rPr lang="ru-RU" sz="12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строка 6.2</a:t>
                      </a:r>
                      <a:r>
                        <a:rPr lang="ru-RU" sz="12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(ДОГ и ПО), 6.2.1 (ДОГ и ПО старше трудоспособного возраста), 6.2.2.(углубленная диспансеризация), группы здоровья</a:t>
                      </a:r>
                    </a:p>
                  </a:txBody>
                  <a:tcPr marL="54980" marR="549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</a:pPr>
                      <a:r>
                        <a:rPr lang="ru-RU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Парус/мониторинги/</a:t>
                      </a:r>
                    </a:p>
                    <a:p>
                      <a:pPr marL="457200" algn="ctr">
                        <a:lnSpc>
                          <a:spcPct val="107000"/>
                        </a:lnSpc>
                      </a:pPr>
                      <a:r>
                        <a:rPr lang="ru-RU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457200" algn="ctr">
                        <a:lnSpc>
                          <a:spcPct val="107000"/>
                        </a:lnSpc>
                      </a:pPr>
                      <a:r>
                        <a:rPr lang="ru-RU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профилактические/форма </a:t>
                      </a:r>
                      <a:r>
                        <a:rPr lang="ru-RU" sz="12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131/о.</a:t>
                      </a:r>
                    </a:p>
                    <a:p>
                      <a:pPr marL="457200" algn="ctr">
                        <a:lnSpc>
                          <a:spcPct val="107000"/>
                        </a:lnSpc>
                      </a:pPr>
                      <a:r>
                        <a:rPr lang="ru-RU" sz="12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980" marR="549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</a:pPr>
                      <a:r>
                        <a:rPr lang="ru-RU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457200"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Карулина О.А.</a:t>
                      </a:r>
                    </a:p>
                  </a:txBody>
                  <a:tcPr marL="54980" marR="549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94029370"/>
                  </a:ext>
                </a:extLst>
              </a:tr>
              <a:tr h="1429708"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Федеральный проект «Борьба с БССЗ»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980" marR="549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     </a:t>
                      </a:r>
                      <a:r>
                        <a:rPr lang="ru-RU" sz="12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Ф. 12, таб</a:t>
                      </a:r>
                      <a:r>
                        <a:rPr lang="ru-RU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ru-RU" sz="12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3004</a:t>
                      </a:r>
                      <a:r>
                        <a:rPr lang="ru-RU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                                                                                                                                     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457200">
                        <a:lnSpc>
                          <a:spcPct val="107000"/>
                        </a:lnSpc>
                      </a:pPr>
                      <a:r>
                        <a:rPr lang="ru-RU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Число лиц с болезнями системы кровообращения, состоящих под диспансерным наблюдением  (стр. 10.0 гр. 8) 1 ________,</a:t>
                      </a:r>
                      <a:r>
                        <a:rPr lang="ru-RU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из них снято 2 _______, из них умерло (из графы 2) 3 _______, </a:t>
                      </a:r>
                      <a:r>
                        <a:rPr lang="ru-RU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из них умерло от болезней системы кровообращения (из графы 3)  4__________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980" marR="549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</a:pPr>
                      <a:r>
                        <a:rPr lang="ru-RU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Парус/  мониторинги/</a:t>
                      </a:r>
                    </a:p>
                    <a:p>
                      <a:pPr marL="457200" algn="ctr">
                        <a:lnSpc>
                          <a:spcPct val="107000"/>
                        </a:lnSpc>
                      </a:pPr>
                      <a:r>
                        <a:rPr lang="ru-RU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457200" algn="ctr">
                        <a:lnSpc>
                          <a:spcPct val="107000"/>
                        </a:lnSpc>
                      </a:pPr>
                      <a:r>
                        <a:rPr lang="ru-RU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РПБССЗ на 19-24г/</a:t>
                      </a:r>
                    </a:p>
                    <a:p>
                      <a:pPr marL="457200" algn="ctr">
                        <a:lnSpc>
                          <a:spcPct val="107000"/>
                        </a:lnSpc>
                      </a:pPr>
                      <a:r>
                        <a:rPr lang="ru-RU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457200" algn="ctr">
                        <a:lnSpc>
                          <a:spcPct val="107000"/>
                        </a:lnSpc>
                      </a:pPr>
                      <a:r>
                        <a:rPr lang="ru-RU" sz="1200" b="1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Цитис</a:t>
                      </a:r>
                      <a:r>
                        <a:rPr lang="ru-RU" sz="12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РП БССЗ (таб. 3)</a:t>
                      </a:r>
                    </a:p>
                  </a:txBody>
                  <a:tcPr marL="54980" marR="549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</a:pPr>
                      <a:r>
                        <a:rPr lang="ru-RU" sz="12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457200" algn="l">
                        <a:lnSpc>
                          <a:spcPct val="107000"/>
                        </a:lnSpc>
                      </a:pPr>
                      <a:r>
                        <a:rPr lang="ru-RU" sz="12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457200" algn="l">
                        <a:lnSpc>
                          <a:spcPct val="107000"/>
                        </a:lnSpc>
                      </a:pPr>
                      <a:r>
                        <a:rPr lang="ru-RU" sz="12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457200"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Бугаков С.В.</a:t>
                      </a:r>
                    </a:p>
                  </a:txBody>
                  <a:tcPr marL="54980" marR="549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0738346"/>
                  </a:ext>
                </a:extLst>
              </a:tr>
              <a:tr h="753642"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</a:pPr>
                      <a:r>
                        <a:rPr lang="ru-RU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Мониторинг 7 нозологий и ЦИТИС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980" marR="549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07000"/>
                        </a:lnSpc>
                      </a:pPr>
                      <a:r>
                        <a:rPr lang="ru-RU" sz="12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Ф. 14, таб. 2000</a:t>
                      </a:r>
                      <a:r>
                        <a:rPr lang="ru-RU" sz="12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строка 10.4.2 «острый инфаркт миокарда» и 10.4.3 «повторный инфаркт миокарда» по графе 4 (выписано пациентов) и 8 (умерло пациентов)</a:t>
                      </a:r>
                    </a:p>
                  </a:txBody>
                  <a:tcPr marL="54980" marR="549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</a:pPr>
                      <a:r>
                        <a:rPr lang="ru-RU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Парус/   Мониторинги/</a:t>
                      </a:r>
                    </a:p>
                    <a:p>
                      <a:pPr marL="457200" algn="ctr">
                        <a:lnSpc>
                          <a:spcPct val="107000"/>
                        </a:lnSpc>
                      </a:pPr>
                      <a:r>
                        <a:rPr lang="ru-RU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РП БССЗ на 2019-2024/</a:t>
                      </a:r>
                    </a:p>
                    <a:p>
                      <a:pPr marL="457200" algn="ctr">
                        <a:lnSpc>
                          <a:spcPct val="107000"/>
                        </a:lnSpc>
                      </a:pPr>
                      <a:r>
                        <a:rPr lang="ru-RU" sz="1200" b="1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Цитис</a:t>
                      </a:r>
                      <a:r>
                        <a:rPr lang="ru-RU" sz="12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РП БССЗ (таблица 1)</a:t>
                      </a:r>
                    </a:p>
                  </a:txBody>
                  <a:tcPr marL="54980" marR="549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</a:pPr>
                      <a:r>
                        <a:rPr lang="ru-RU" sz="12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457200"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Бугаков С.В.</a:t>
                      </a:r>
                    </a:p>
                  </a:txBody>
                  <a:tcPr marL="54980" marR="549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6024923"/>
                  </a:ext>
                </a:extLst>
              </a:tr>
              <a:tr h="565355"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Мониторинг ЦИТИС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980" marR="549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    Ф. 14, таб. 4000</a:t>
                      </a:r>
                      <a:r>
                        <a:rPr lang="ru-RU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строка 7.5.2 «ангиопластика   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    коронарных артерий», графа 3  </a:t>
                      </a:r>
                    </a:p>
                  </a:txBody>
                  <a:tcPr marL="54980" marR="549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</a:pPr>
                      <a:r>
                        <a:rPr lang="ru-RU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Парус/    Мониторинги/</a:t>
                      </a:r>
                    </a:p>
                    <a:p>
                      <a:pPr marL="457200" algn="ctr">
                        <a:lnSpc>
                          <a:spcPct val="107000"/>
                        </a:lnSpc>
                      </a:pPr>
                      <a:r>
                        <a:rPr lang="ru-RU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РП БССЗ на 2019-2024/</a:t>
                      </a:r>
                    </a:p>
                    <a:p>
                      <a:pPr marL="457200" algn="ctr">
                        <a:lnSpc>
                          <a:spcPct val="107000"/>
                        </a:lnSpc>
                      </a:pPr>
                      <a:r>
                        <a:rPr lang="ru-RU" sz="1200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Цитис</a:t>
                      </a:r>
                      <a:r>
                        <a:rPr lang="ru-RU" sz="12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РП БССЗ (таблица 1)</a:t>
                      </a:r>
                    </a:p>
                  </a:txBody>
                  <a:tcPr marL="54980" marR="549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</a:pPr>
                      <a:r>
                        <a:rPr lang="ru-RU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457200"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Бугаков С.В.</a:t>
                      </a:r>
                    </a:p>
                  </a:txBody>
                  <a:tcPr marL="54980" marR="549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8272249"/>
                  </a:ext>
                </a:extLst>
              </a:tr>
              <a:tr h="617403"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</a:pPr>
                      <a:r>
                        <a:rPr lang="ru-RU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Посещения к сельским жителям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980" marR="549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07000"/>
                        </a:lnSpc>
                      </a:pPr>
                      <a:r>
                        <a:rPr lang="ru-RU" sz="12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Ф.30, таб.2100 гр.4 + гр.10</a:t>
                      </a:r>
                      <a:endParaRPr lang="ru-RU" sz="12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457200">
                        <a:lnSpc>
                          <a:spcPct val="107000"/>
                        </a:lnSpc>
                      </a:pPr>
                      <a:r>
                        <a:rPr lang="ru-RU" sz="12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+таб.2700 гр.3, стр. 6</a:t>
                      </a:r>
                      <a:endParaRPr lang="ru-RU" sz="12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980" marR="549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</a:pPr>
                      <a:r>
                        <a:rPr lang="ru-RU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Парус – Мониторинги – Модернизация первичного звена – Показатели</a:t>
                      </a:r>
                    </a:p>
                  </a:txBody>
                  <a:tcPr marL="54980" marR="549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Журба И.Е.</a:t>
                      </a:r>
                    </a:p>
                  </a:txBody>
                  <a:tcPr marL="54980" marR="549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92704238"/>
                  </a:ext>
                </a:extLst>
              </a:tr>
            </a:tbl>
          </a:graphicData>
        </a:graphic>
      </p:graphicFrame>
      <p:sp>
        <p:nvSpPr>
          <p:cNvPr id="7" name="Rectangle 1">
            <a:extLst>
              <a:ext uri="{FF2B5EF4-FFF2-40B4-BE49-F238E27FC236}">
                <a16:creationId xmlns:a16="http://schemas.microsoft.com/office/drawing/2014/main" id="{7D0C79C1-F897-45F3-98A2-DC68C5CFC2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3763" y="16256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35975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31865A18-EA23-4F0B-842D-84E6BB9EDC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099523"/>
              </p:ext>
            </p:extLst>
          </p:nvPr>
        </p:nvGraphicFramePr>
        <p:xfrm>
          <a:off x="246185" y="894907"/>
          <a:ext cx="11553091" cy="589616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168053">
                  <a:extLst>
                    <a:ext uri="{9D8B030D-6E8A-4147-A177-3AD203B41FA5}">
                      <a16:colId xmlns:a16="http://schemas.microsoft.com/office/drawing/2014/main" val="3235067696"/>
                    </a:ext>
                  </a:extLst>
                </a:gridCol>
                <a:gridCol w="3385038">
                  <a:extLst>
                    <a:ext uri="{9D8B030D-6E8A-4147-A177-3AD203B41FA5}">
                      <a16:colId xmlns:a16="http://schemas.microsoft.com/office/drawing/2014/main" val="327318448"/>
                    </a:ext>
                  </a:extLst>
                </a:gridCol>
              </a:tblGrid>
              <a:tr h="27234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Название мониторинга в ПО</a:t>
                      </a:r>
                      <a:endParaRPr lang="ru-RU" sz="1800" dirty="0">
                        <a:solidFill>
                          <a:srgbClr val="FF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365" marR="60365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Название ФСН в статистике</a:t>
                      </a:r>
                      <a:endParaRPr lang="ru-RU" sz="1800" dirty="0">
                        <a:solidFill>
                          <a:srgbClr val="FF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365" marR="60365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6261867"/>
                  </a:ext>
                </a:extLst>
              </a:tr>
              <a:tr h="28864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Передвижные медицинские комплексы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365" marR="60365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Ф 30 таблица 1003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365" marR="60365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7129592"/>
                  </a:ext>
                </a:extLst>
              </a:tr>
              <a:tr h="27234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ФАП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365" marR="60365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Ф 30, </a:t>
                      </a:r>
                      <a:r>
                        <a:rPr lang="ru-RU" sz="1800" b="1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таб</a:t>
                      </a: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2101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365" marR="60365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9590927"/>
                  </a:ext>
                </a:extLst>
              </a:tr>
              <a:tr h="6565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Число посещений в поликлиники, участвующие в создании и тиражировании НММО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365" marR="60365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Ф 30, </a:t>
                      </a:r>
                      <a:r>
                        <a:rPr lang="ru-RU" sz="1800" b="1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таб</a:t>
                      </a: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2107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365" marR="60365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0748474"/>
                  </a:ext>
                </a:extLst>
              </a:tr>
              <a:tr h="6565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Число лиц, прошедших профилактические медицинские осмотры и диспансеризацию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365" marR="60365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Ф 30, </a:t>
                      </a:r>
                      <a:r>
                        <a:rPr lang="ru-RU" sz="1800" b="1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таб</a:t>
                      </a: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2105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365" marR="60365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1210849"/>
                  </a:ext>
                </a:extLst>
              </a:tr>
              <a:tr h="6565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Заболевание (состояние), по поводу которого проводится диспансерное наблюдение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365" marR="60365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Ф 12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365" marR="60365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7543712"/>
                  </a:ext>
                </a:extLst>
              </a:tr>
              <a:tr h="6565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Число поступивших на геронтологические койки в возрасте 60 лет и старше, чел.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365" marR="60365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Ф 30, </a:t>
                      </a:r>
                      <a:r>
                        <a:rPr lang="ru-RU" sz="1800" b="1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таб</a:t>
                      </a: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3100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365" marR="60365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9282463"/>
                  </a:ext>
                </a:extLst>
              </a:tr>
              <a:tr h="6565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Число лиц старше трудоспособного возраста, поступивших на геронтологические койки, чел.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365" marR="60365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Ф 30, </a:t>
                      </a:r>
                      <a:r>
                        <a:rPr lang="ru-RU" sz="1800" b="1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таб</a:t>
                      </a: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3100, графа 9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365" marR="60365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543041"/>
                  </a:ext>
                </a:extLst>
              </a:tr>
              <a:tr h="7147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Число лиц старше трудоспособного возраста, у которых выявлены заболевания и патологические состояния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365" marR="60365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Ф 12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365" marR="60365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1566293"/>
                  </a:ext>
                </a:extLst>
              </a:tr>
              <a:tr h="95662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Число лиц старше трудоспособного возраста, у которых выявлены заболевания и патологические состояния, находящихся под диспансерным наблюдением, чел.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365" marR="60365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Ф12.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365" marR="60365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7588620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CC423B79-76C4-4EA3-BFA8-58AF8B66E386}"/>
              </a:ext>
            </a:extLst>
          </p:cNvPr>
          <p:cNvSpPr txBox="1"/>
          <p:nvPr/>
        </p:nvSpPr>
        <p:spPr>
          <a:xfrm>
            <a:off x="663388" y="248575"/>
            <a:ext cx="1102158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dirty="0"/>
              <a:t>Сопоставление с федеральными проектами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21257950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A62D30-0938-468C-8D9E-6CB4D7C897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499" y="-290430"/>
            <a:ext cx="11183815" cy="226215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600" b="1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+mj-lt"/>
                <a:cs typeface="Times New Roman" panose="02020603050405020304" pitchFamily="18" charset="0"/>
              </a:rPr>
              <a:t>ПРИКАЗ</a:t>
            </a:r>
            <a:endParaRPr kumimoji="0" lang="ru-RU" altLang="ru-RU" sz="3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600" b="1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+mj-lt"/>
                <a:cs typeface="Times New Roman" panose="02020603050405020304" pitchFamily="18" charset="0"/>
              </a:rPr>
              <a:t>от 17 июля 2019 г. N 409</a:t>
            </a:r>
            <a:endParaRPr kumimoji="0" lang="ru-RU" altLang="ru-RU" sz="3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600" b="1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+mj-lt"/>
                <a:cs typeface="Times New Roman" panose="02020603050405020304" pitchFamily="18" charset="0"/>
              </a:rPr>
              <a:t>ОБ УТВЕРЖДЕНИИ МЕТОДИКИ</a:t>
            </a:r>
            <a:endParaRPr kumimoji="0" lang="ru-RU" altLang="ru-RU" sz="3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600" b="1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+mj-lt"/>
                <a:cs typeface="Times New Roman" panose="02020603050405020304" pitchFamily="18" charset="0"/>
              </a:rPr>
              <a:t>ОПРЕДЕЛЕНИЯ ВОЗРАСТНЫХ ГРУПП НАСЕЛЕНИЯ</a:t>
            </a:r>
            <a:endParaRPr kumimoji="0" lang="ru-RU" altLang="ru-RU" sz="3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4A0D3BE-1CEF-4876-B894-E752D5B48671}"/>
              </a:ext>
            </a:extLst>
          </p:cNvPr>
          <p:cNvSpPr/>
          <p:nvPr/>
        </p:nvSpPr>
        <p:spPr>
          <a:xfrm>
            <a:off x="994299" y="2210540"/>
            <a:ext cx="10386874" cy="4500978"/>
          </a:xfrm>
          <a:prstGeom prst="rect">
            <a:avLst/>
          </a:prstGeom>
          <a:noFill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2023 год   старше трудоспособного возраста:</a:t>
            </a:r>
          </a:p>
          <a:p>
            <a:pPr algn="ctr"/>
            <a:r>
              <a:rPr lang="ru-RU" sz="2400" b="1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pPr algn="ctr"/>
            <a:r>
              <a:rPr lang="ru-RU" sz="2400" b="1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М  -       62 года</a:t>
            </a:r>
          </a:p>
          <a:p>
            <a:pPr algn="ctr"/>
            <a:r>
              <a:rPr lang="ru-RU" sz="2400" b="1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Ж  -       57 лет</a:t>
            </a:r>
          </a:p>
          <a:p>
            <a:pPr algn="ctr"/>
            <a:endParaRPr lang="ru-RU" sz="2400" b="1" dirty="0">
              <a:ln w="0"/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dirty="0">
              <a:ln w="0"/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2024 года старше трудоспособного возраста:</a:t>
            </a:r>
          </a:p>
          <a:p>
            <a:pPr algn="ctr"/>
            <a:endParaRPr lang="ru-RU" sz="2400" b="1" dirty="0">
              <a:ln w="0"/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  -       63 года</a:t>
            </a:r>
          </a:p>
          <a:p>
            <a:pPr algn="ctr"/>
            <a:r>
              <a:rPr lang="ru-RU" sz="2400" b="1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  -        58 лет</a:t>
            </a:r>
          </a:p>
          <a:p>
            <a:pPr algn="ctr"/>
            <a:endParaRPr lang="ru-RU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8151772"/>
      </p:ext>
    </p:extLst>
  </p:cSld>
  <p:clrMapOvr>
    <a:masterClrMapping/>
  </p:clrMapOvr>
</p:sld>
</file>

<file path=ppt/theme/theme1.xml><?xml version="1.0" encoding="utf-8"?>
<a:theme xmlns:a="http://schemas.openxmlformats.org/drawingml/2006/main" name="Капля">
  <a:themeElements>
    <a:clrScheme name="Капля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Капля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апля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Капля</Template>
  <TotalTime>692</TotalTime>
  <Words>1286</Words>
  <Application>Microsoft Office PowerPoint</Application>
  <PresentationFormat>Широкоэкранный</PresentationFormat>
  <Paragraphs>156</Paragraphs>
  <Slides>30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5" baseType="lpstr">
      <vt:lpstr>Arial</vt:lpstr>
      <vt:lpstr>Calibri</vt:lpstr>
      <vt:lpstr>Times New Roman</vt:lpstr>
      <vt:lpstr>Tw Cen MT</vt:lpstr>
      <vt:lpstr>Капля</vt:lpstr>
      <vt:lpstr>Ответственность медицинских организаций</vt:lpstr>
      <vt:lpstr>Некоторые целевые показатели  (Указы президента от 21.07.2020г № 474, от  07.05.2018 № 204)</vt:lpstr>
      <vt:lpstr>Прогнозируемое число дней работы койки в дневном стационаре</vt:lpstr>
      <vt:lpstr>Презентация PowerPoint</vt:lpstr>
      <vt:lpstr>Сопоставление с федеральными проектами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AP COZ_SyayrovVS   ( сеть 3219)      Суяров Владимир Сергеевич.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Сопоставление с федеральными проектами</dc:title>
  <dc:creator>Родионова И.В.</dc:creator>
  <cp:lastModifiedBy>Родионова И.В.</cp:lastModifiedBy>
  <cp:revision>21</cp:revision>
  <dcterms:created xsi:type="dcterms:W3CDTF">2023-12-11T07:22:19Z</dcterms:created>
  <dcterms:modified xsi:type="dcterms:W3CDTF">2023-12-12T12:17:12Z</dcterms:modified>
</cp:coreProperties>
</file>